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9" r:id="rId2"/>
    <p:sldId id="262" r:id="rId3"/>
    <p:sldId id="256" r:id="rId4"/>
    <p:sldId id="259" r:id="rId5"/>
    <p:sldId id="261" r:id="rId6"/>
    <p:sldId id="260" r:id="rId7"/>
    <p:sldId id="264" r:id="rId8"/>
    <p:sldId id="267" r:id="rId9"/>
    <p:sldId id="279" r:id="rId10"/>
    <p:sldId id="277" r:id="rId11"/>
    <p:sldId id="270" r:id="rId12"/>
    <p:sldId id="272" r:id="rId13"/>
    <p:sldId id="275" r:id="rId14"/>
    <p:sldId id="273" r:id="rId15"/>
    <p:sldId id="287" r:id="rId16"/>
    <p:sldId id="276" r:id="rId17"/>
    <p:sldId id="274" r:id="rId18"/>
    <p:sldId id="283" r:id="rId19"/>
    <p:sldId id="282" r:id="rId20"/>
    <p:sldId id="278" r:id="rId21"/>
    <p:sldId id="28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4660"/>
  </p:normalViewPr>
  <p:slideViewPr>
    <p:cSldViewPr snapToGrid="0">
      <p:cViewPr varScale="1">
        <p:scale>
          <a:sx n="114" d="100"/>
          <a:sy n="114"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pieChart>
        <c:varyColors val="1"/>
        <c:ser>
          <c:idx val="0"/>
          <c:order val="0"/>
          <c:tx>
            <c:strRef>
              <c:f>Feuil1!$B$1</c:f>
              <c:strCache>
                <c:ptCount val="1"/>
                <c:pt idx="0">
                  <c:v>composition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70-46CC-89D4-D58E1983F223}"/>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170-46CC-89D4-D58E1983F223}"/>
              </c:ext>
            </c:extLst>
          </c:dPt>
          <c:dPt>
            <c:idx val="2"/>
            <c:bubble3D val="0"/>
            <c:spPr>
              <a:solidFill>
                <a:srgbClr val="FF9900"/>
              </a:solidFill>
              <a:ln w="19050">
                <a:solidFill>
                  <a:schemeClr val="lt1"/>
                </a:solidFill>
              </a:ln>
              <a:effectLst/>
            </c:spPr>
            <c:extLst>
              <c:ext xmlns:c16="http://schemas.microsoft.com/office/drawing/2014/chart" uri="{C3380CC4-5D6E-409C-BE32-E72D297353CC}">
                <c16:uniqueId val="{00000005-F170-46CC-89D4-D58E1983F223}"/>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F170-46CC-89D4-D58E1983F223}"/>
              </c:ext>
            </c:extLst>
          </c:dPt>
          <c:cat>
            <c:strRef>
              <c:f>Feuil1!$A$2:$A$5</c:f>
              <c:strCache>
                <c:ptCount val="4"/>
                <c:pt idx="0">
                  <c:v>Epreuves finales </c:v>
                </c:pt>
                <c:pt idx="1">
                  <c:v>Epreuves anticipées </c:v>
                </c:pt>
                <c:pt idx="2">
                  <c:v>E3C</c:v>
                </c:pt>
                <c:pt idx="3">
                  <c:v>Bulletins 1è &amp; T</c:v>
                </c:pt>
              </c:strCache>
            </c:strRef>
          </c:cat>
          <c:val>
            <c:numRef>
              <c:f>Feuil1!$B$2:$B$5</c:f>
              <c:numCache>
                <c:formatCode>General</c:formatCode>
                <c:ptCount val="4"/>
                <c:pt idx="0">
                  <c:v>50</c:v>
                </c:pt>
                <c:pt idx="1">
                  <c:v>10</c:v>
                </c:pt>
                <c:pt idx="2">
                  <c:v>30</c:v>
                </c:pt>
                <c:pt idx="3">
                  <c:v>10</c:v>
                </c:pt>
              </c:numCache>
            </c:numRef>
          </c:val>
          <c:extLst>
            <c:ext xmlns:c16="http://schemas.microsoft.com/office/drawing/2014/chart" uri="{C3380CC4-5D6E-409C-BE32-E72D297353CC}">
              <c16:uniqueId val="{00000008-F170-46CC-89D4-D58E1983F22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124950884723103"/>
          <c:y val="0.91570882312090229"/>
          <c:w val="0.52206754454401183"/>
          <c:h val="7.07916063142558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C96C9-E436-40C2-9E90-2CAD72441ED7}" type="datetimeFigureOut">
              <a:rPr lang="fr-FR" smtClean="0"/>
              <a:t>19/12/2019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A894A-E7B6-4857-97BB-67D775436C66}" type="slidenum">
              <a:rPr lang="fr-FR" smtClean="0"/>
              <a:t>‹N°›</a:t>
            </a:fld>
            <a:endParaRPr lang="fr-FR"/>
          </a:p>
        </p:txBody>
      </p:sp>
    </p:spTree>
    <p:extLst>
      <p:ext uri="{BB962C8B-B14F-4D97-AF65-F5344CB8AC3E}">
        <p14:creationId xmlns:p14="http://schemas.microsoft.com/office/powerpoint/2010/main" val="419467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A4A894A-E7B6-4857-97BB-67D775436C66}" type="slidenum">
              <a:rPr lang="fr-FR" smtClean="0"/>
              <a:t>1</a:t>
            </a:fld>
            <a:endParaRPr lang="fr-FR"/>
          </a:p>
        </p:txBody>
      </p:sp>
    </p:spTree>
    <p:extLst>
      <p:ext uri="{BB962C8B-B14F-4D97-AF65-F5344CB8AC3E}">
        <p14:creationId xmlns:p14="http://schemas.microsoft.com/office/powerpoint/2010/main" val="29752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80122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310515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08020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21968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03B3367-89C6-422C-A984-92555915FF53}" type="datetimeFigureOut">
              <a:rPr lang="fr-FR" smtClean="0"/>
              <a:t>19/12/2019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08057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03B3367-89C6-422C-A984-92555915FF53}" type="datetimeFigureOut">
              <a:rPr lang="fr-FR" smtClean="0"/>
              <a:t>19/12/2019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13909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03B3367-89C6-422C-A984-92555915FF53}" type="datetimeFigureOut">
              <a:rPr lang="fr-FR" smtClean="0"/>
              <a:t>19/12/2019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91830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03B3367-89C6-422C-A984-92555915FF53}" type="datetimeFigureOut">
              <a:rPr lang="fr-FR" smtClean="0"/>
              <a:t>19/12/2019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6323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3B3367-89C6-422C-A984-92555915FF53}" type="datetimeFigureOut">
              <a:rPr lang="fr-FR" smtClean="0"/>
              <a:t>19/12/2019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32631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3B3367-89C6-422C-A984-92555915FF53}" type="datetimeFigureOut">
              <a:rPr lang="fr-FR" smtClean="0"/>
              <a:t>19/12/2019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10501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3B3367-89C6-422C-A984-92555915FF53}" type="datetimeFigureOut">
              <a:rPr lang="fr-FR" smtClean="0"/>
              <a:t>19/12/2019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83151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B3367-89C6-422C-A984-92555915FF53}" type="datetimeFigureOut">
              <a:rPr lang="fr-FR" smtClean="0"/>
              <a:t>19/12/2019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F4B4-E64C-4DAF-A746-3F54A8516E94}" type="slidenum">
              <a:rPr lang="fr-FR" smtClean="0"/>
              <a:t>‹N°›</a:t>
            </a:fld>
            <a:endParaRPr lang="fr-FR"/>
          </a:p>
        </p:txBody>
      </p:sp>
    </p:spTree>
    <p:extLst>
      <p:ext uri="{BB962C8B-B14F-4D97-AF65-F5344CB8AC3E}">
        <p14:creationId xmlns:p14="http://schemas.microsoft.com/office/powerpoint/2010/main" val="113736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http://i3.cmail20.com/ti/d/E6/7B3/144/160526/images/avecnouveaulogo.085110.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9249" y="4584829"/>
            <a:ext cx="9144000" cy="1655762"/>
          </a:xfrm>
        </p:spPr>
        <p:txBody>
          <a:bodyPr>
            <a:noAutofit/>
          </a:bodyPr>
          <a:lstStyle/>
          <a:p>
            <a:r>
              <a:rPr lang="fr-FR" sz="3600" dirty="0"/>
              <a:t>Mercredi 18 décembre 2019</a:t>
            </a:r>
          </a:p>
          <a:p>
            <a:r>
              <a:rPr lang="fr-FR" sz="3600" dirty="0"/>
              <a:t>BAC 2021 </a:t>
            </a:r>
          </a:p>
          <a:p>
            <a:r>
              <a:rPr lang="fr-FR" sz="3600" dirty="0"/>
              <a:t>Modalité, Calendrier, Questions &amp; Réponses</a:t>
            </a:r>
          </a:p>
        </p:txBody>
      </p:sp>
      <p:pic>
        <p:nvPicPr>
          <p:cNvPr id="1026" name="Picture 2" descr="「bac 2021」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31" y="47496"/>
            <a:ext cx="6366900" cy="4537333"/>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7"/>
          <p:cNvSpPr>
            <a:spLocks noGrp="1"/>
          </p:cNvSpPr>
          <p:nvPr>
            <p:ph type="ftr" sz="quarter" idx="11"/>
          </p:nvPr>
        </p:nvSpPr>
        <p:spPr/>
        <p:txBody>
          <a:bodyPr/>
          <a:lstStyle/>
          <a:p>
            <a:r>
              <a:rPr lang="fr-FR"/>
              <a:t>Lycée des Mascareignes - PRIO 2019.12.18</a:t>
            </a:r>
          </a:p>
        </p:txBody>
      </p:sp>
      <p:pic>
        <p:nvPicPr>
          <p:cNvPr id="5" name="Image 4"/>
          <p:cNvPicPr>
            <a:picLocks noChangeAspect="1"/>
          </p:cNvPicPr>
          <p:nvPr/>
        </p:nvPicPr>
        <p:blipFill>
          <a:blip r:embed="rId4"/>
          <a:stretch>
            <a:fillRect/>
          </a:stretch>
        </p:blipFill>
        <p:spPr>
          <a:xfrm>
            <a:off x="7551807" y="1488466"/>
            <a:ext cx="3791442" cy="2025656"/>
          </a:xfrm>
          <a:prstGeom prst="rect">
            <a:avLst/>
          </a:prstGeom>
        </p:spPr>
      </p:pic>
    </p:spTree>
    <p:extLst>
      <p:ext uri="{BB962C8B-B14F-4D97-AF65-F5344CB8AC3E}">
        <p14:creationId xmlns:p14="http://schemas.microsoft.com/office/powerpoint/2010/main" val="238236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36955C6-A683-4E22-A2BE-B5B324CC35D7}"/>
              </a:ext>
            </a:extLst>
          </p:cNvPr>
          <p:cNvSpPr>
            <a:spLocks noGrp="1"/>
          </p:cNvSpPr>
          <p:nvPr>
            <p:ph type="title"/>
          </p:nvPr>
        </p:nvSpPr>
        <p:spPr>
          <a:xfrm>
            <a:off x="422563" y="963877"/>
            <a:ext cx="3494362" cy="4930246"/>
          </a:xfrm>
        </p:spPr>
        <p:txBody>
          <a:bodyPr vert="horz" lIns="91440" tIns="45720" rIns="91440" bIns="45720" rtlCol="0" anchor="ctr">
            <a:normAutofit/>
          </a:bodyPr>
          <a:lstStyle/>
          <a:p>
            <a:pPr algn="r"/>
            <a:r>
              <a:rPr lang="en-US" kern="1200" dirty="0" err="1">
                <a:solidFill>
                  <a:schemeClr val="accent1"/>
                </a:solidFill>
                <a:latin typeface="+mj-lt"/>
                <a:ea typeface="+mj-ea"/>
                <a:cs typeface="+mj-cs"/>
              </a:rPr>
              <a:t>Contrôle</a:t>
            </a:r>
            <a:r>
              <a:rPr lang="en-US" kern="1200" dirty="0">
                <a:solidFill>
                  <a:schemeClr val="accent1"/>
                </a:solidFill>
                <a:latin typeface="+mj-lt"/>
                <a:ea typeface="+mj-ea"/>
                <a:cs typeface="+mj-cs"/>
              </a:rPr>
              <a:t> </a:t>
            </a:r>
            <a:r>
              <a:rPr lang="en-US" kern="1200" dirty="0" err="1">
                <a:solidFill>
                  <a:schemeClr val="accent1"/>
                </a:solidFill>
                <a:latin typeface="+mj-lt"/>
                <a:ea typeface="+mj-ea"/>
                <a:cs typeface="+mj-cs"/>
              </a:rPr>
              <a:t>Continu</a:t>
            </a:r>
            <a:r>
              <a:rPr lang="en-US" kern="1200" dirty="0">
                <a:solidFill>
                  <a:schemeClr val="accent1"/>
                </a:solidFill>
                <a:latin typeface="+mj-lt"/>
                <a:ea typeface="+mj-ea"/>
                <a:cs typeface="+mj-cs"/>
              </a:rPr>
              <a:t> </a:t>
            </a:r>
            <a:r>
              <a:rPr lang="en-US" kern="1200" dirty="0" err="1">
                <a:solidFill>
                  <a:schemeClr val="accent1"/>
                </a:solidFill>
                <a:latin typeface="+mj-lt"/>
                <a:ea typeface="+mj-ea"/>
                <a:cs typeface="+mj-cs"/>
              </a:rPr>
              <a:t>Généralités</a:t>
            </a:r>
            <a:endParaRPr lang="en-US" kern="1200" dirty="0">
              <a:solidFill>
                <a:schemeClr val="accent1"/>
              </a:solidFill>
              <a:latin typeface="+mj-lt"/>
              <a:ea typeface="+mj-ea"/>
              <a:cs typeface="+mj-cs"/>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contenu 2">
            <a:extLst>
              <a:ext uri="{FF2B5EF4-FFF2-40B4-BE49-F238E27FC236}">
                <a16:creationId xmlns:a16="http://schemas.microsoft.com/office/drawing/2014/main" id="{34FEAA3D-E6F3-4D59-93DE-BC2DF07AE27F}"/>
              </a:ext>
            </a:extLst>
          </p:cNvPr>
          <p:cNvSpPr txBox="1">
            <a:spLocks/>
          </p:cNvSpPr>
          <p:nvPr/>
        </p:nvSpPr>
        <p:spPr>
          <a:xfrm>
            <a:off x="4654296" y="387927"/>
            <a:ext cx="7115137" cy="5994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sz="1200" dirty="0" err="1"/>
              <a:t>L’introduction</a:t>
            </a:r>
            <a:r>
              <a:rPr lang="en-US" sz="1200" dirty="0"/>
              <a:t> </a:t>
            </a:r>
            <a:r>
              <a:rPr lang="en-US" sz="1200" dirty="0" err="1"/>
              <a:t>d’une</a:t>
            </a:r>
            <a:r>
              <a:rPr lang="en-US" sz="1200" dirty="0"/>
              <a:t> part de </a:t>
            </a:r>
            <a:r>
              <a:rPr lang="en-US" sz="1200" dirty="0" err="1"/>
              <a:t>contrôle</a:t>
            </a:r>
            <a:r>
              <a:rPr lang="en-US" sz="1200" dirty="0"/>
              <a:t> </a:t>
            </a:r>
            <a:r>
              <a:rPr lang="en-US" sz="1200" dirty="0" err="1"/>
              <a:t>continu</a:t>
            </a:r>
            <a:r>
              <a:rPr lang="en-US" sz="1200" dirty="0"/>
              <a:t> (40 % de la note finale) dans le nouveau </a:t>
            </a:r>
            <a:r>
              <a:rPr lang="en-US" sz="1200" dirty="0" err="1"/>
              <a:t>baccalauréat</a:t>
            </a:r>
            <a:r>
              <a:rPr lang="en-US" sz="1200" dirty="0"/>
              <a:t> vise à </a:t>
            </a:r>
            <a:r>
              <a:rPr lang="en-US" sz="1200" dirty="0" err="1"/>
              <a:t>mieux</a:t>
            </a:r>
            <a:r>
              <a:rPr lang="en-US" sz="1200" dirty="0"/>
              <a:t> </a:t>
            </a:r>
            <a:r>
              <a:rPr lang="en-US" sz="1200" dirty="0" err="1"/>
              <a:t>valoriser</a:t>
            </a:r>
            <a:r>
              <a:rPr lang="en-US" sz="1200" dirty="0"/>
              <a:t> la </a:t>
            </a:r>
            <a:r>
              <a:rPr lang="en-US" sz="1200" dirty="0" err="1"/>
              <a:t>régularité</a:t>
            </a:r>
            <a:r>
              <a:rPr lang="en-US" sz="1200" dirty="0"/>
              <a:t> du travail et les </a:t>
            </a:r>
            <a:r>
              <a:rPr lang="en-US" sz="1200" dirty="0" err="1"/>
              <a:t>progrès</a:t>
            </a:r>
            <a:r>
              <a:rPr lang="en-US" sz="1200" dirty="0"/>
              <a:t> des </a:t>
            </a:r>
            <a:r>
              <a:rPr lang="en-US" sz="1200" dirty="0" err="1"/>
              <a:t>élèves</a:t>
            </a:r>
            <a:r>
              <a:rPr lang="en-US" sz="1200" dirty="0"/>
              <a:t>.</a:t>
            </a:r>
          </a:p>
          <a:p>
            <a:pPr marL="342900" indent="-228600" algn="l">
              <a:buFont typeface="Arial" panose="020B0604020202020204" pitchFamily="34" charset="0"/>
              <a:buChar char="•"/>
            </a:pPr>
            <a:r>
              <a:rPr lang="en-US" sz="1200" dirty="0" err="1"/>
              <a:t>Parce</a:t>
            </a:r>
            <a:r>
              <a:rPr lang="en-US" sz="1200" dirty="0"/>
              <a:t> que le </a:t>
            </a:r>
            <a:r>
              <a:rPr lang="en-US" sz="1200" dirty="0" err="1"/>
              <a:t>baccalauréat</a:t>
            </a:r>
            <a:r>
              <a:rPr lang="en-US" sz="1200" dirty="0"/>
              <a:t> ne se </a:t>
            </a:r>
            <a:r>
              <a:rPr lang="en-US" sz="1200" dirty="0" err="1"/>
              <a:t>joue</a:t>
            </a:r>
            <a:r>
              <a:rPr lang="en-US" sz="1200" dirty="0"/>
              <a:t> plus sur </a:t>
            </a:r>
            <a:r>
              <a:rPr lang="en-US" sz="1200" dirty="0" err="1"/>
              <a:t>une</a:t>
            </a:r>
            <a:r>
              <a:rPr lang="en-US" sz="1200" dirty="0"/>
              <a:t> </a:t>
            </a:r>
            <a:r>
              <a:rPr lang="en-US" sz="1200" dirty="0" err="1"/>
              <a:t>semaine</a:t>
            </a:r>
            <a:r>
              <a:rPr lang="en-US" sz="1200" dirty="0"/>
              <a:t> </a:t>
            </a:r>
            <a:r>
              <a:rPr lang="en-US" sz="1200" dirty="0" err="1"/>
              <a:t>d’examen</a:t>
            </a:r>
            <a:r>
              <a:rPr lang="en-US" sz="1200" dirty="0"/>
              <a:t>, </a:t>
            </a:r>
            <a:r>
              <a:rPr lang="en-US" sz="1200" dirty="0" err="1"/>
              <a:t>il</a:t>
            </a:r>
            <a:r>
              <a:rPr lang="en-US" sz="1200" dirty="0"/>
              <a:t> </a:t>
            </a:r>
            <a:r>
              <a:rPr lang="en-US" sz="1200" dirty="0" err="1"/>
              <a:t>est</a:t>
            </a:r>
            <a:r>
              <a:rPr lang="en-US" sz="1200" dirty="0"/>
              <a:t> plus </a:t>
            </a:r>
            <a:r>
              <a:rPr lang="en-US" sz="1200" dirty="0" err="1"/>
              <a:t>juste</a:t>
            </a:r>
            <a:r>
              <a:rPr lang="en-US" sz="1200" dirty="0"/>
              <a:t> et </a:t>
            </a:r>
            <a:r>
              <a:rPr lang="en-US" sz="1200" dirty="0" err="1"/>
              <a:t>permet</a:t>
            </a:r>
            <a:r>
              <a:rPr lang="en-US" sz="1200" dirty="0"/>
              <a:t> aux </a:t>
            </a:r>
            <a:r>
              <a:rPr lang="en-US" sz="1200" dirty="0" err="1"/>
              <a:t>élèves</a:t>
            </a:r>
            <a:r>
              <a:rPr lang="en-US" sz="1200" dirty="0"/>
              <a:t> de se </a:t>
            </a:r>
            <a:r>
              <a:rPr lang="en-US" sz="1200" dirty="0" err="1"/>
              <a:t>projeter</a:t>
            </a:r>
            <a:r>
              <a:rPr lang="en-US" sz="1200" dirty="0"/>
              <a:t> avec plus de </a:t>
            </a:r>
            <a:r>
              <a:rPr lang="en-US" sz="1200" dirty="0" err="1"/>
              <a:t>confiance</a:t>
            </a:r>
            <a:r>
              <a:rPr lang="en-US" sz="1200" dirty="0"/>
              <a:t> </a:t>
            </a:r>
            <a:r>
              <a:rPr lang="en-US" sz="1200" dirty="0" err="1"/>
              <a:t>vers</a:t>
            </a:r>
            <a:r>
              <a:rPr lang="en-US" sz="1200" dirty="0"/>
              <a:t> les études </a:t>
            </a:r>
            <a:r>
              <a:rPr lang="en-US" sz="1200" dirty="0" err="1"/>
              <a:t>supérieures</a:t>
            </a:r>
            <a:r>
              <a:rPr lang="en-US" sz="1200" dirty="0"/>
              <a:t>.  </a:t>
            </a:r>
          </a:p>
          <a:p>
            <a:pPr marL="342900" indent="-228600" algn="l">
              <a:buFont typeface="Arial" panose="020B0604020202020204" pitchFamily="34" charset="0"/>
              <a:buChar char="•"/>
            </a:pPr>
            <a:r>
              <a:rPr lang="en-US" sz="1200" b="1" dirty="0"/>
              <a:t>Le </a:t>
            </a:r>
            <a:r>
              <a:rPr lang="en-US" sz="1200" b="1" dirty="0" err="1"/>
              <a:t>contrôle</a:t>
            </a:r>
            <a:r>
              <a:rPr lang="en-US" sz="1200" b="1" dirty="0"/>
              <a:t> </a:t>
            </a:r>
            <a:r>
              <a:rPr lang="en-US" sz="1200" b="1" dirty="0" err="1"/>
              <a:t>continu</a:t>
            </a:r>
            <a:r>
              <a:rPr lang="en-US" sz="1200" b="1" dirty="0"/>
              <a:t> </a:t>
            </a:r>
            <a:r>
              <a:rPr lang="en-US" sz="1200" dirty="0"/>
              <a:t>combine deux </a:t>
            </a:r>
            <a:r>
              <a:rPr lang="en-US" sz="1200" dirty="0" err="1"/>
              <a:t>modalités</a:t>
            </a:r>
            <a:r>
              <a:rPr lang="en-US" sz="1200" dirty="0"/>
              <a:t> </a:t>
            </a:r>
            <a:r>
              <a:rPr lang="en-US" sz="1200" dirty="0" err="1"/>
              <a:t>d’évaluation</a:t>
            </a:r>
            <a:r>
              <a:rPr lang="en-US" sz="1200" dirty="0"/>
              <a:t> :</a:t>
            </a:r>
          </a:p>
          <a:p>
            <a:pPr marL="800100" lvl="1" indent="-228600" algn="l">
              <a:buFont typeface="Arial" panose="020B0604020202020204" pitchFamily="34" charset="0"/>
              <a:buChar char="•"/>
            </a:pPr>
            <a:r>
              <a:rPr lang="en-US" sz="1200" dirty="0"/>
              <a:t> les notes des</a:t>
            </a:r>
            <a:r>
              <a:rPr lang="en-US" sz="1200" b="1" dirty="0"/>
              <a:t> </a:t>
            </a:r>
            <a:r>
              <a:rPr lang="en-US" sz="1200" b="1" dirty="0" err="1"/>
              <a:t>livrets</a:t>
            </a:r>
            <a:r>
              <a:rPr lang="en-US" sz="1200" b="1" dirty="0"/>
              <a:t> </a:t>
            </a:r>
            <a:r>
              <a:rPr lang="en-US" sz="1200" b="1" dirty="0" err="1"/>
              <a:t>scolaires</a:t>
            </a:r>
            <a:r>
              <a:rPr lang="en-US" sz="1200" dirty="0"/>
              <a:t>, à hauteur de 10% de la note finale (8% </a:t>
            </a:r>
            <a:r>
              <a:rPr lang="en-US" sz="1200" dirty="0" err="1"/>
              <a:t>en</a:t>
            </a:r>
            <a:r>
              <a:rPr lang="en-US" sz="1200" dirty="0"/>
              <a:t> SI),</a:t>
            </a:r>
          </a:p>
          <a:p>
            <a:pPr marL="800100" lvl="1" indent="-228600" algn="l">
              <a:buFont typeface="Arial" panose="020B0604020202020204" pitchFamily="34" charset="0"/>
              <a:buChar char="•"/>
            </a:pPr>
            <a:r>
              <a:rPr lang="en-US" sz="1200" dirty="0"/>
              <a:t>les </a:t>
            </a:r>
            <a:r>
              <a:rPr lang="en-US" sz="1200" b="1" dirty="0" err="1"/>
              <a:t>épreuves</a:t>
            </a:r>
            <a:r>
              <a:rPr lang="en-US" sz="1200" b="1" dirty="0"/>
              <a:t> communes de </a:t>
            </a:r>
            <a:r>
              <a:rPr lang="en-US" sz="1200" b="1" dirty="0" err="1"/>
              <a:t>contrôle</a:t>
            </a:r>
            <a:r>
              <a:rPr lang="en-US" sz="1200" b="1" dirty="0"/>
              <a:t> </a:t>
            </a:r>
            <a:r>
              <a:rPr lang="en-US" sz="1200" b="1" dirty="0" err="1"/>
              <a:t>continu</a:t>
            </a:r>
            <a:r>
              <a:rPr lang="en-US" sz="1200" b="1" dirty="0"/>
              <a:t> </a:t>
            </a:r>
            <a:r>
              <a:rPr lang="en-US" sz="1200" dirty="0"/>
              <a:t>(E3C), à hauteur de 30% (42% </a:t>
            </a:r>
            <a:r>
              <a:rPr lang="en-US" sz="1200" dirty="0" err="1"/>
              <a:t>en</a:t>
            </a:r>
            <a:r>
              <a:rPr lang="en-US" sz="1200" dirty="0"/>
              <a:t> SI). </a:t>
            </a:r>
          </a:p>
          <a:p>
            <a:pPr marL="342900" indent="-228600" algn="l">
              <a:buFont typeface="Arial" panose="020B0604020202020204" pitchFamily="34" charset="0"/>
              <a:buChar char="•"/>
            </a:pPr>
            <a:r>
              <a:rPr lang="en-US" sz="1200" dirty="0"/>
              <a:t>Les </a:t>
            </a:r>
            <a:r>
              <a:rPr lang="en-US" sz="1200" dirty="0" err="1"/>
              <a:t>épreuves</a:t>
            </a:r>
            <a:r>
              <a:rPr lang="en-US" sz="1200" dirty="0"/>
              <a:t> communes de </a:t>
            </a:r>
            <a:r>
              <a:rPr lang="en-US" sz="1200" dirty="0" err="1"/>
              <a:t>contrôle</a:t>
            </a:r>
            <a:r>
              <a:rPr lang="en-US" sz="1200" dirty="0"/>
              <a:t> </a:t>
            </a:r>
            <a:r>
              <a:rPr lang="en-US" sz="1200" dirty="0" err="1"/>
              <a:t>continu</a:t>
            </a:r>
            <a:r>
              <a:rPr lang="en-US" sz="1200" dirty="0"/>
              <a:t> (E3C) </a:t>
            </a:r>
            <a:r>
              <a:rPr lang="en-US" sz="1200" dirty="0" err="1"/>
              <a:t>permettent</a:t>
            </a:r>
            <a:r>
              <a:rPr lang="en-US" sz="1200" dirty="0"/>
              <a:t> : </a:t>
            </a:r>
          </a:p>
          <a:p>
            <a:pPr marL="800100" lvl="1" indent="-228600" algn="l">
              <a:buFont typeface="Arial" panose="020B0604020202020204" pitchFamily="34" charset="0"/>
              <a:buChar char="•"/>
            </a:pPr>
            <a:r>
              <a:rPr lang="en-US" sz="1200" dirty="0"/>
              <a:t>de </a:t>
            </a:r>
            <a:r>
              <a:rPr lang="en-US" sz="1200" dirty="0" err="1"/>
              <a:t>préserver</a:t>
            </a:r>
            <a:r>
              <a:rPr lang="en-US" sz="1200" dirty="0"/>
              <a:t> le </a:t>
            </a:r>
            <a:r>
              <a:rPr lang="en-US" sz="1200" dirty="0" err="1"/>
              <a:t>caractère</a:t>
            </a:r>
            <a:r>
              <a:rPr lang="en-US" sz="1200" dirty="0"/>
              <a:t> national de </a:t>
            </a:r>
            <a:r>
              <a:rPr lang="en-US" sz="1200" dirty="0" err="1"/>
              <a:t>l’examen</a:t>
            </a:r>
            <a:r>
              <a:rPr lang="en-US" sz="1200" dirty="0"/>
              <a:t>:</a:t>
            </a:r>
          </a:p>
          <a:p>
            <a:pPr marL="1257300" lvl="2" indent="-228600" algn="l">
              <a:buFont typeface="Arial" panose="020B0604020202020204" pitchFamily="34" charset="0"/>
              <a:buChar char="•"/>
            </a:pPr>
            <a:r>
              <a:rPr lang="en-US" sz="1200" dirty="0" err="1"/>
              <a:t>anonymat</a:t>
            </a:r>
            <a:r>
              <a:rPr lang="en-US" sz="1200" dirty="0"/>
              <a:t> des copies, </a:t>
            </a:r>
            <a:r>
              <a:rPr lang="en-US" sz="1200" dirty="0" err="1"/>
              <a:t>sujets</a:t>
            </a:r>
            <a:r>
              <a:rPr lang="en-US" sz="1200" dirty="0"/>
              <a:t> </a:t>
            </a:r>
            <a:r>
              <a:rPr lang="en-US" sz="1200" dirty="0" err="1"/>
              <a:t>issus</a:t>
            </a:r>
            <a:r>
              <a:rPr lang="en-US" sz="1200" dirty="0"/>
              <a:t> </a:t>
            </a:r>
            <a:r>
              <a:rPr lang="en-US" sz="1200" dirty="0" err="1"/>
              <a:t>d’une</a:t>
            </a:r>
            <a:r>
              <a:rPr lang="en-US" sz="1200" dirty="0"/>
              <a:t> </a:t>
            </a:r>
            <a:r>
              <a:rPr lang="en-US" sz="1200" dirty="0" err="1"/>
              <a:t>banque</a:t>
            </a:r>
            <a:r>
              <a:rPr lang="en-US" sz="1200" dirty="0"/>
              <a:t> </a:t>
            </a:r>
            <a:r>
              <a:rPr lang="en-US" sz="1200" dirty="0" err="1"/>
              <a:t>nationale</a:t>
            </a:r>
            <a:r>
              <a:rPr lang="en-US" sz="1200" dirty="0"/>
              <a:t> de </a:t>
            </a:r>
            <a:r>
              <a:rPr lang="en-US" sz="1200" dirty="0" err="1"/>
              <a:t>sujets</a:t>
            </a:r>
            <a:r>
              <a:rPr lang="en-US" sz="1200" dirty="0"/>
              <a:t>,</a:t>
            </a:r>
          </a:p>
          <a:p>
            <a:pPr marL="1257300" lvl="2" indent="-228600" algn="l">
              <a:buFont typeface="Arial" panose="020B0604020202020204" pitchFamily="34" charset="0"/>
              <a:buChar char="•"/>
            </a:pPr>
            <a:r>
              <a:rPr lang="en-US" sz="1200" dirty="0" err="1"/>
              <a:t>correcteurs</a:t>
            </a:r>
            <a:r>
              <a:rPr lang="en-US" sz="1200" dirty="0"/>
              <a:t> </a:t>
            </a:r>
            <a:r>
              <a:rPr lang="en-US" sz="1200" dirty="0" err="1"/>
              <a:t>n’ayant</a:t>
            </a:r>
            <a:r>
              <a:rPr lang="en-US" sz="1200" dirty="0"/>
              <a:t> pas les </a:t>
            </a:r>
            <a:r>
              <a:rPr lang="en-US" sz="1200" dirty="0" err="1"/>
              <a:t>candidats</a:t>
            </a:r>
            <a:r>
              <a:rPr lang="en-US" sz="1200" dirty="0"/>
              <a:t> </a:t>
            </a:r>
            <a:r>
              <a:rPr lang="en-US" sz="1200" dirty="0" err="1"/>
              <a:t>comme</a:t>
            </a:r>
            <a:r>
              <a:rPr lang="en-US" sz="1200" dirty="0"/>
              <a:t> </a:t>
            </a:r>
            <a:r>
              <a:rPr lang="en-US" sz="1200" dirty="0" err="1"/>
              <a:t>élèves</a:t>
            </a:r>
            <a:r>
              <a:rPr lang="en-US" sz="1200" dirty="0"/>
              <a:t>, commission </a:t>
            </a:r>
            <a:r>
              <a:rPr lang="en-US" sz="1200" dirty="0" err="1"/>
              <a:t>académique</a:t>
            </a:r>
            <a:r>
              <a:rPr lang="en-US" sz="1200" dirty="0"/>
              <a:t> </a:t>
            </a:r>
            <a:r>
              <a:rPr lang="en-US" sz="1200" dirty="0" err="1"/>
              <a:t>d’harmonisation</a:t>
            </a:r>
            <a:r>
              <a:rPr lang="en-US" sz="1200" dirty="0"/>
              <a:t>;</a:t>
            </a:r>
          </a:p>
          <a:p>
            <a:pPr marL="800100" lvl="1" indent="-228600" algn="l">
              <a:buFont typeface="Arial" panose="020B0604020202020204" pitchFamily="34" charset="0"/>
              <a:buChar char="•"/>
            </a:pPr>
            <a:r>
              <a:rPr lang="en-US" sz="1200" dirty="0"/>
              <a:t>de faire des </a:t>
            </a:r>
            <a:r>
              <a:rPr lang="en-US" sz="1200" dirty="0" err="1"/>
              <a:t>épreuves</a:t>
            </a:r>
            <a:r>
              <a:rPr lang="en-US" sz="1200" dirty="0"/>
              <a:t> des leviers de </a:t>
            </a:r>
            <a:r>
              <a:rPr lang="en-US" sz="1200" dirty="0" err="1"/>
              <a:t>progrès</a:t>
            </a:r>
            <a:r>
              <a:rPr lang="en-US" sz="1200" dirty="0"/>
              <a:t> pour les </a:t>
            </a:r>
            <a:r>
              <a:rPr lang="en-US" sz="1200" dirty="0" err="1"/>
              <a:t>élèves</a:t>
            </a:r>
            <a:r>
              <a:rPr lang="en-US" sz="1200" dirty="0"/>
              <a:t>:</a:t>
            </a:r>
          </a:p>
          <a:p>
            <a:pPr marL="1257300" lvl="2" indent="-228600" algn="l">
              <a:buFont typeface="Arial" panose="020B0604020202020204" pitchFamily="34" charset="0"/>
              <a:buChar char="•"/>
            </a:pPr>
            <a:r>
              <a:rPr lang="en-US" sz="1200" dirty="0" err="1"/>
              <a:t>organisation</a:t>
            </a:r>
            <a:r>
              <a:rPr lang="en-US" sz="1200" dirty="0"/>
              <a:t> interne aux </a:t>
            </a:r>
            <a:r>
              <a:rPr lang="en-US" sz="1200" dirty="0" err="1"/>
              <a:t>établissements</a:t>
            </a:r>
            <a:r>
              <a:rPr lang="en-US" sz="1200" dirty="0"/>
              <a:t>, </a:t>
            </a:r>
          </a:p>
          <a:p>
            <a:pPr marL="1257300" lvl="2" indent="-228600" algn="l">
              <a:buFont typeface="Arial" panose="020B0604020202020204" pitchFamily="34" charset="0"/>
              <a:buChar char="•"/>
            </a:pPr>
            <a:r>
              <a:rPr lang="en-US" sz="1200" dirty="0" err="1"/>
              <a:t>épreuves</a:t>
            </a:r>
            <a:r>
              <a:rPr lang="en-US" sz="1200" dirty="0"/>
              <a:t> plus </a:t>
            </a:r>
            <a:r>
              <a:rPr lang="en-US" sz="1200" dirty="0" err="1"/>
              <a:t>courtes</a:t>
            </a:r>
            <a:r>
              <a:rPr lang="en-US" sz="1200" dirty="0"/>
              <a:t>,  copies </a:t>
            </a:r>
            <a:r>
              <a:rPr lang="en-US" sz="1200" dirty="0" err="1"/>
              <a:t>corrigées</a:t>
            </a:r>
            <a:r>
              <a:rPr lang="en-US" sz="1200" dirty="0"/>
              <a:t> </a:t>
            </a:r>
            <a:r>
              <a:rPr lang="en-US" sz="1200" dirty="0" err="1"/>
              <a:t>accessibles</a:t>
            </a:r>
            <a:r>
              <a:rPr lang="en-US" sz="1200" dirty="0"/>
              <a:t> par </a:t>
            </a:r>
            <a:r>
              <a:rPr lang="en-US" sz="1200" dirty="0" err="1"/>
              <a:t>l’élève</a:t>
            </a:r>
            <a:r>
              <a:rPr lang="en-US" sz="1200" dirty="0"/>
              <a:t>, </a:t>
            </a:r>
          </a:p>
          <a:p>
            <a:pPr marL="1257300" lvl="2" indent="-228600" algn="l">
              <a:buFont typeface="Arial" panose="020B0604020202020204" pitchFamily="34" charset="0"/>
              <a:buChar char="•"/>
            </a:pPr>
            <a:r>
              <a:rPr lang="en-US" sz="1200" dirty="0" err="1"/>
              <a:t>sujets</a:t>
            </a:r>
            <a:r>
              <a:rPr lang="en-US" sz="1200" dirty="0"/>
              <a:t> qui </a:t>
            </a:r>
            <a:r>
              <a:rPr lang="en-US" sz="1200" dirty="0" err="1"/>
              <a:t>s’inscrivent</a:t>
            </a:r>
            <a:r>
              <a:rPr lang="en-US" sz="1200" dirty="0"/>
              <a:t> dans la progression </a:t>
            </a:r>
            <a:r>
              <a:rPr lang="en-US" sz="1200" dirty="0" err="1"/>
              <a:t>pédagogique</a:t>
            </a:r>
            <a:r>
              <a:rPr lang="en-US" sz="1200" dirty="0"/>
              <a:t> commune des </a:t>
            </a:r>
            <a:r>
              <a:rPr lang="en-US" sz="1200" dirty="0" err="1"/>
              <a:t>enseignements</a:t>
            </a:r>
            <a:r>
              <a:rPr lang="en-US" sz="1200" dirty="0"/>
              <a:t> </a:t>
            </a:r>
            <a:r>
              <a:rPr lang="en-US" sz="1200" dirty="0" err="1"/>
              <a:t>dispensés</a:t>
            </a:r>
            <a:r>
              <a:rPr lang="en-US" sz="1200" dirty="0"/>
              <a:t> aux </a:t>
            </a:r>
            <a:r>
              <a:rPr lang="en-US" sz="1200" dirty="0" err="1"/>
              <a:t>élèves</a:t>
            </a:r>
            <a:r>
              <a:rPr lang="en-US" sz="1200" dirty="0"/>
              <a:t> </a:t>
            </a:r>
          </a:p>
          <a:p>
            <a:pPr marL="342900" indent="-228600" algn="l">
              <a:buFont typeface="Arial" panose="020B0604020202020204" pitchFamily="34" charset="0"/>
              <a:buChar char="•"/>
            </a:pPr>
            <a:r>
              <a:rPr lang="en-US" sz="1200" dirty="0" err="1"/>
              <a:t>L’évaluation</a:t>
            </a:r>
            <a:r>
              <a:rPr lang="en-US" sz="1200" dirty="0"/>
              <a:t> continue des </a:t>
            </a:r>
            <a:r>
              <a:rPr lang="en-US" sz="1200" dirty="0" err="1"/>
              <a:t>élèves</a:t>
            </a:r>
            <a:r>
              <a:rPr lang="en-US" sz="1200" dirty="0"/>
              <a:t> ne </a:t>
            </a:r>
            <a:r>
              <a:rPr lang="en-US" sz="1200" dirty="0" err="1"/>
              <a:t>doit</a:t>
            </a:r>
            <a:r>
              <a:rPr lang="en-US" sz="1200" dirty="0"/>
              <a:t> pas donner lieu à des </a:t>
            </a:r>
            <a:r>
              <a:rPr lang="en-US" sz="1200" dirty="0" err="1"/>
              <a:t>périodes</a:t>
            </a:r>
            <a:r>
              <a:rPr lang="en-US" sz="1200" dirty="0"/>
              <a:t> </a:t>
            </a:r>
            <a:r>
              <a:rPr lang="en-US" sz="1200" dirty="0" err="1"/>
              <a:t>successives</a:t>
            </a:r>
            <a:r>
              <a:rPr lang="en-US" sz="1200" dirty="0"/>
              <a:t> de « </a:t>
            </a:r>
            <a:r>
              <a:rPr lang="en-US" sz="1200" dirty="0" err="1"/>
              <a:t>bachotage</a:t>
            </a:r>
            <a:r>
              <a:rPr lang="en-US" sz="1200" dirty="0"/>
              <a:t> » : </a:t>
            </a:r>
            <a:r>
              <a:rPr lang="en-US" sz="1200" dirty="0" err="1"/>
              <a:t>elle</a:t>
            </a:r>
            <a:r>
              <a:rPr lang="en-US" sz="1200" dirty="0"/>
              <a:t> </a:t>
            </a:r>
            <a:r>
              <a:rPr lang="en-US" sz="1200" dirty="0" err="1"/>
              <a:t>accompagne</a:t>
            </a:r>
            <a:r>
              <a:rPr lang="en-US" sz="1200" dirty="0"/>
              <a:t> le </a:t>
            </a:r>
            <a:r>
              <a:rPr lang="en-US" sz="1200" dirty="0" err="1"/>
              <a:t>lycéen</a:t>
            </a:r>
            <a:r>
              <a:rPr lang="en-US" sz="1200" dirty="0"/>
              <a:t> dans son </a:t>
            </a:r>
            <a:r>
              <a:rPr lang="en-US" sz="1200" dirty="0" err="1"/>
              <a:t>parcours</a:t>
            </a:r>
            <a:r>
              <a:rPr lang="en-US" sz="1200" dirty="0"/>
              <a:t> et </a:t>
            </a:r>
            <a:r>
              <a:rPr lang="en-US" sz="1200" dirty="0" err="1"/>
              <a:t>permet</a:t>
            </a:r>
            <a:r>
              <a:rPr lang="en-US" sz="1200" dirty="0"/>
              <a:t> de </a:t>
            </a:r>
            <a:r>
              <a:rPr lang="en-US" sz="1200" dirty="0" err="1"/>
              <a:t>vérifier</a:t>
            </a:r>
            <a:r>
              <a:rPr lang="en-US" sz="1200" dirty="0"/>
              <a:t> </a:t>
            </a:r>
            <a:r>
              <a:rPr lang="en-US" sz="1200" dirty="0" err="1"/>
              <a:t>naturellement</a:t>
            </a:r>
            <a:r>
              <a:rPr lang="en-US" sz="1200" dirty="0"/>
              <a:t> </a:t>
            </a:r>
            <a:r>
              <a:rPr lang="en-US" sz="1200" dirty="0" err="1"/>
              <a:t>sa</a:t>
            </a:r>
            <a:r>
              <a:rPr lang="en-US" sz="1200" dirty="0"/>
              <a:t> progression.</a:t>
            </a:r>
          </a:p>
          <a:p>
            <a:pPr marL="342900" indent="-228600" algn="l">
              <a:buFont typeface="Arial" panose="020B0604020202020204" pitchFamily="34" charset="0"/>
              <a:buChar char="•"/>
            </a:pPr>
            <a:r>
              <a:rPr lang="en-US" sz="1200" dirty="0" err="1"/>
              <a:t>Inscrites</a:t>
            </a:r>
            <a:r>
              <a:rPr lang="en-US" sz="1200" dirty="0"/>
              <a:t> dans le </a:t>
            </a:r>
            <a:r>
              <a:rPr lang="en-US" sz="1200" dirty="0" err="1"/>
              <a:t>cours</a:t>
            </a:r>
            <a:r>
              <a:rPr lang="en-US" sz="1200" dirty="0"/>
              <a:t> normal de </a:t>
            </a:r>
            <a:r>
              <a:rPr lang="en-US" sz="1200" dirty="0" err="1"/>
              <a:t>sa</a:t>
            </a:r>
            <a:r>
              <a:rPr lang="en-US" sz="1200" dirty="0"/>
              <a:t> </a:t>
            </a:r>
            <a:r>
              <a:rPr lang="en-US" sz="1200" dirty="0" err="1"/>
              <a:t>scolarité</a:t>
            </a:r>
            <a:r>
              <a:rPr lang="en-US" sz="1200" dirty="0"/>
              <a:t>, les </a:t>
            </a:r>
            <a:r>
              <a:rPr lang="en-US" sz="1200" dirty="0" err="1"/>
              <a:t>épreuves</a:t>
            </a:r>
            <a:r>
              <a:rPr lang="en-US" sz="1200" dirty="0"/>
              <a:t> communes </a:t>
            </a:r>
            <a:r>
              <a:rPr lang="en-US" sz="1200" dirty="0" err="1"/>
              <a:t>lui</a:t>
            </a:r>
            <a:r>
              <a:rPr lang="en-US" sz="1200" dirty="0"/>
              <a:t> </a:t>
            </a:r>
            <a:r>
              <a:rPr lang="en-US" sz="1200" dirty="0" err="1"/>
              <a:t>permettent</a:t>
            </a:r>
            <a:r>
              <a:rPr lang="en-US" sz="1200" dirty="0"/>
              <a:t> de </a:t>
            </a:r>
            <a:r>
              <a:rPr lang="en-US" sz="1200" dirty="0" err="1"/>
              <a:t>cumuler</a:t>
            </a:r>
            <a:r>
              <a:rPr lang="en-US" sz="1200" dirty="0"/>
              <a:t> </a:t>
            </a:r>
            <a:r>
              <a:rPr lang="en-US" sz="1200" dirty="0" err="1"/>
              <a:t>régulièrement</a:t>
            </a:r>
            <a:r>
              <a:rPr lang="en-US" sz="1200" dirty="0"/>
              <a:t> </a:t>
            </a:r>
            <a:r>
              <a:rPr lang="en-US" sz="1200" dirty="0" err="1"/>
              <a:t>ses</a:t>
            </a:r>
            <a:r>
              <a:rPr lang="en-US" sz="1200" dirty="0"/>
              <a:t> acquis pour </a:t>
            </a:r>
            <a:r>
              <a:rPr lang="en-US" sz="1200" dirty="0" err="1"/>
              <a:t>l’obtention</a:t>
            </a:r>
            <a:r>
              <a:rPr lang="en-US" sz="1200" dirty="0"/>
              <a:t> du </a:t>
            </a:r>
            <a:r>
              <a:rPr lang="en-US" sz="1200" dirty="0" err="1"/>
              <a:t>baccalauréat</a:t>
            </a:r>
            <a:endParaRPr lang="en-US" sz="1200" dirty="0"/>
          </a:p>
        </p:txBody>
      </p:sp>
      <p:pic>
        <p:nvPicPr>
          <p:cNvPr id="5" name="Image 4"/>
          <p:cNvPicPr>
            <a:picLocks noChangeAspect="1"/>
          </p:cNvPicPr>
          <p:nvPr/>
        </p:nvPicPr>
        <p:blipFill>
          <a:blip r:embed="rId2"/>
          <a:stretch>
            <a:fillRect/>
          </a:stretch>
        </p:blipFill>
        <p:spPr>
          <a:xfrm>
            <a:off x="321564" y="5651820"/>
            <a:ext cx="1649836" cy="881459"/>
          </a:xfrm>
          <a:prstGeom prst="rect">
            <a:avLst/>
          </a:prstGeom>
        </p:spPr>
      </p:pic>
    </p:spTree>
    <p:extLst>
      <p:ext uri="{BB962C8B-B14F-4D97-AF65-F5344CB8AC3E}">
        <p14:creationId xmlns:p14="http://schemas.microsoft.com/office/powerpoint/2010/main" val="32200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B36955C6-A683-4E22-A2BE-B5B324CC35D7}"/>
              </a:ext>
            </a:extLst>
          </p:cNvPr>
          <p:cNvSpPr>
            <a:spLocks noGrp="1"/>
          </p:cNvSpPr>
          <p:nvPr>
            <p:ph type="title"/>
          </p:nvPr>
        </p:nvSpPr>
        <p:spPr>
          <a:xfrm>
            <a:off x="774700" y="762000"/>
            <a:ext cx="3759200" cy="3340100"/>
          </a:xfrm>
        </p:spPr>
        <p:txBody>
          <a:bodyPr vert="horz" lIns="91440" tIns="45720" rIns="91440" bIns="45720" rtlCol="0" anchor="ctr">
            <a:normAutofit/>
          </a:bodyPr>
          <a:lstStyle/>
          <a:p>
            <a:r>
              <a:rPr lang="en-US" kern="1200" dirty="0" err="1">
                <a:solidFill>
                  <a:srgbClr val="FFFFFF"/>
                </a:solidFill>
                <a:latin typeface="+mj-lt"/>
                <a:ea typeface="+mj-ea"/>
                <a:cs typeface="+mj-cs"/>
              </a:rPr>
              <a:t>Epreuves</a:t>
            </a:r>
            <a:r>
              <a:rPr lang="en-US" kern="1200" dirty="0">
                <a:solidFill>
                  <a:srgbClr val="FFFFFF"/>
                </a:solidFill>
                <a:latin typeface="+mj-lt"/>
                <a:ea typeface="+mj-ea"/>
                <a:cs typeface="+mj-cs"/>
              </a:rPr>
              <a:t> communes de </a:t>
            </a:r>
            <a:r>
              <a:rPr lang="en-US" kern="1200" dirty="0" err="1">
                <a:solidFill>
                  <a:srgbClr val="FFFFFF"/>
                </a:solidFill>
                <a:latin typeface="+mj-lt"/>
                <a:ea typeface="+mj-ea"/>
                <a:cs typeface="+mj-cs"/>
              </a:rPr>
              <a:t>contrôle</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continu</a:t>
            </a:r>
            <a:r>
              <a:rPr lang="en-US" kern="1200" dirty="0">
                <a:solidFill>
                  <a:srgbClr val="FFFFFF"/>
                </a:solidFill>
                <a:latin typeface="+mj-lt"/>
                <a:ea typeface="+mj-ea"/>
                <a:cs typeface="+mj-cs"/>
              </a:rPr>
              <a:t> (E3C)</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FB9D0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Image 4"/>
          <p:cNvPicPr>
            <a:picLocks noChangeAspect="1"/>
          </p:cNvPicPr>
          <p:nvPr/>
        </p:nvPicPr>
        <p:blipFill>
          <a:blip r:embed="rId2"/>
          <a:stretch>
            <a:fillRect/>
          </a:stretch>
        </p:blipFill>
        <p:spPr>
          <a:xfrm>
            <a:off x="5143500" y="2919849"/>
            <a:ext cx="1905004" cy="1019177"/>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rgbClr val="3C634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4" name="Espace réservé du contenu 2">
            <a:extLst>
              <a:ext uri="{FF2B5EF4-FFF2-40B4-BE49-F238E27FC236}">
                <a16:creationId xmlns:a16="http://schemas.microsoft.com/office/drawing/2014/main" id="{34FEAA3D-E6F3-4D59-93DE-BC2DF07AE27F}"/>
              </a:ext>
            </a:extLst>
          </p:cNvPr>
          <p:cNvSpPr txBox="1">
            <a:spLocks/>
          </p:cNvSpPr>
          <p:nvPr/>
        </p:nvSpPr>
        <p:spPr>
          <a:xfrm>
            <a:off x="7303460" y="450221"/>
            <a:ext cx="4429619" cy="594885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sz="1200" dirty="0"/>
              <a:t>La Banque </a:t>
            </a:r>
            <a:r>
              <a:rPr lang="en-US" sz="1200" dirty="0" err="1"/>
              <a:t>Nationale</a:t>
            </a:r>
            <a:r>
              <a:rPr lang="en-US" sz="1200" dirty="0"/>
              <a:t> de </a:t>
            </a:r>
            <a:r>
              <a:rPr lang="en-US" sz="1200" dirty="0" err="1"/>
              <a:t>Sujets</a:t>
            </a:r>
            <a:r>
              <a:rPr lang="en-US" sz="1200" dirty="0"/>
              <a:t>:</a:t>
            </a:r>
          </a:p>
          <a:p>
            <a:pPr marL="800100" lvl="1" indent="-228600" algn="l">
              <a:buFont typeface="Arial" panose="020B0604020202020204" pitchFamily="34" charset="0"/>
              <a:buChar char="•"/>
            </a:pPr>
            <a:r>
              <a:rPr lang="en-US" sz="1200" dirty="0"/>
              <a:t> Après </a:t>
            </a:r>
            <a:r>
              <a:rPr lang="en-US" sz="1200" dirty="0" err="1"/>
              <a:t>ouverture</a:t>
            </a:r>
            <a:r>
              <a:rPr lang="en-US" sz="1200" dirty="0"/>
              <a:t> de la </a:t>
            </a:r>
            <a:r>
              <a:rPr lang="en-US" sz="1200" dirty="0" err="1"/>
              <a:t>banque</a:t>
            </a:r>
            <a:r>
              <a:rPr lang="en-US" sz="1200" dirty="0"/>
              <a:t>, les </a:t>
            </a:r>
            <a:r>
              <a:rPr lang="en-US" sz="1200" dirty="0" err="1"/>
              <a:t>professeurs</a:t>
            </a:r>
            <a:r>
              <a:rPr lang="en-US" sz="1200" dirty="0"/>
              <a:t> du LDM, </a:t>
            </a:r>
            <a:r>
              <a:rPr lang="en-US" sz="1200" dirty="0" err="1"/>
              <a:t>compétents</a:t>
            </a:r>
            <a:r>
              <a:rPr lang="en-US" sz="1200" dirty="0"/>
              <a:t> pour </a:t>
            </a:r>
            <a:r>
              <a:rPr lang="en-US" sz="1200" dirty="0" err="1"/>
              <a:t>choisir</a:t>
            </a:r>
            <a:r>
              <a:rPr lang="en-US" sz="1200" dirty="0"/>
              <a:t> </a:t>
            </a:r>
            <a:r>
              <a:rPr lang="en-US" sz="1200" dirty="0" err="1"/>
              <a:t>eux-mêmes</a:t>
            </a:r>
            <a:r>
              <a:rPr lang="en-US" sz="1200" dirty="0"/>
              <a:t> les </a:t>
            </a:r>
            <a:r>
              <a:rPr lang="en-US" sz="1200" dirty="0" err="1"/>
              <a:t>sujets</a:t>
            </a:r>
            <a:r>
              <a:rPr lang="en-US" sz="1200" dirty="0"/>
              <a:t> à proposer par discipline (</a:t>
            </a:r>
            <a:r>
              <a:rPr lang="en-US" sz="1200" dirty="0" err="1"/>
              <a:t>en</a:t>
            </a:r>
            <a:r>
              <a:rPr lang="en-US" sz="1200" dirty="0"/>
              <a:t> concertation de </a:t>
            </a:r>
            <a:r>
              <a:rPr lang="en-US" sz="1200" dirty="0" err="1"/>
              <a:t>l'équipe</a:t>
            </a:r>
            <a:r>
              <a:rPr lang="en-US" sz="1200" dirty="0"/>
              <a:t> </a:t>
            </a:r>
            <a:r>
              <a:rPr lang="en-US" sz="1200" dirty="0" err="1"/>
              <a:t>disciplinaire</a:t>
            </a:r>
            <a:r>
              <a:rPr lang="en-US" sz="1200" dirty="0"/>
              <a:t>) </a:t>
            </a:r>
            <a:r>
              <a:rPr lang="en-US" sz="1200" dirty="0" err="1"/>
              <a:t>choisiront</a:t>
            </a:r>
            <a:r>
              <a:rPr lang="en-US" sz="1200" dirty="0"/>
              <a:t> 3 </a:t>
            </a:r>
            <a:r>
              <a:rPr lang="en-US" sz="1200" dirty="0" err="1"/>
              <a:t>sujets</a:t>
            </a:r>
            <a:r>
              <a:rPr lang="en-US" sz="1200" dirty="0"/>
              <a:t>, </a:t>
            </a:r>
            <a:r>
              <a:rPr lang="en-US" sz="1200" dirty="0" err="1"/>
              <a:t>selon</a:t>
            </a:r>
            <a:r>
              <a:rPr lang="en-US" sz="1200" dirty="0"/>
              <a:t> des </a:t>
            </a:r>
            <a:r>
              <a:rPr lang="en-US" sz="1200" dirty="0" err="1"/>
              <a:t>critères</a:t>
            </a:r>
            <a:r>
              <a:rPr lang="en-US" sz="1200" dirty="0"/>
              <a:t> </a:t>
            </a:r>
            <a:r>
              <a:rPr lang="en-US" sz="1200" dirty="0" err="1"/>
              <a:t>stricts</a:t>
            </a:r>
            <a:r>
              <a:rPr lang="en-US" sz="1200" dirty="0"/>
              <a:t>. </a:t>
            </a:r>
          </a:p>
          <a:p>
            <a:pPr marL="800100" lvl="1" indent="-228600" algn="l">
              <a:buFont typeface="Arial" panose="020B0604020202020204" pitchFamily="34" charset="0"/>
              <a:buChar char="•"/>
            </a:pPr>
            <a:r>
              <a:rPr lang="en-US" sz="1200" dirty="0"/>
              <a:t>Les 3 </a:t>
            </a:r>
            <a:r>
              <a:rPr lang="en-US" sz="1200" dirty="0" err="1"/>
              <a:t>sujets</a:t>
            </a:r>
            <a:r>
              <a:rPr lang="en-US" sz="1200" dirty="0"/>
              <a:t> </a:t>
            </a:r>
            <a:r>
              <a:rPr lang="en-US" sz="1200" dirty="0" err="1"/>
              <a:t>seront</a:t>
            </a:r>
            <a:r>
              <a:rPr lang="en-US" sz="1200" dirty="0"/>
              <a:t> </a:t>
            </a:r>
            <a:r>
              <a:rPr lang="en-US" sz="1200" dirty="0" err="1"/>
              <a:t>ensuite</a:t>
            </a:r>
            <a:r>
              <a:rPr lang="en-US" sz="1200" dirty="0"/>
              <a:t> communiqués au chef </a:t>
            </a:r>
            <a:r>
              <a:rPr lang="en-US" sz="1200" dirty="0" err="1"/>
              <a:t>d’établissement</a:t>
            </a:r>
            <a:r>
              <a:rPr lang="en-US" sz="1200" dirty="0"/>
              <a:t>, qui </a:t>
            </a:r>
            <a:r>
              <a:rPr lang="en-US" sz="1200" dirty="0" err="1"/>
              <a:t>choisira</a:t>
            </a:r>
            <a:r>
              <a:rPr lang="en-US" sz="1200" dirty="0"/>
              <a:t> le </a:t>
            </a:r>
            <a:r>
              <a:rPr lang="en-US" sz="1200" dirty="0" err="1"/>
              <a:t>sujet</a:t>
            </a:r>
            <a:r>
              <a:rPr lang="en-US" sz="1200" dirty="0"/>
              <a:t> </a:t>
            </a:r>
            <a:r>
              <a:rPr lang="en-US" sz="1200" dirty="0" err="1"/>
              <a:t>définitif</a:t>
            </a:r>
            <a:r>
              <a:rPr lang="en-US" sz="1200" dirty="0"/>
              <a:t>:</a:t>
            </a:r>
          </a:p>
          <a:p>
            <a:pPr marL="1257300" lvl="2" indent="-228600" algn="l">
              <a:buFont typeface="Arial" panose="020B0604020202020204" pitchFamily="34" charset="0"/>
              <a:buChar char="•"/>
            </a:pPr>
            <a:r>
              <a:rPr lang="en-US" sz="1200" dirty="0"/>
              <a:t>1 </a:t>
            </a:r>
            <a:r>
              <a:rPr lang="en-US" sz="1200" dirty="0" err="1"/>
              <a:t>sujet</a:t>
            </a:r>
            <a:r>
              <a:rPr lang="en-US" sz="1200" dirty="0"/>
              <a:t> </a:t>
            </a:r>
            <a:r>
              <a:rPr lang="en-US" sz="1200" dirty="0" err="1"/>
              <a:t>parmi</a:t>
            </a:r>
            <a:r>
              <a:rPr lang="en-US" sz="1200" dirty="0"/>
              <a:t> les 3 pour </a:t>
            </a:r>
            <a:r>
              <a:rPr lang="en-US" sz="1200" dirty="0" err="1"/>
              <a:t>l’épreuve</a:t>
            </a:r>
            <a:r>
              <a:rPr lang="en-US" sz="1200" dirty="0"/>
              <a:t> commune,</a:t>
            </a:r>
          </a:p>
          <a:p>
            <a:pPr marL="1257300" lvl="2" indent="-228600" algn="l">
              <a:buFont typeface="Arial" panose="020B0604020202020204" pitchFamily="34" charset="0"/>
              <a:buChar char="•"/>
            </a:pPr>
            <a:r>
              <a:rPr lang="en-US" sz="1200" dirty="0"/>
              <a:t>1 </a:t>
            </a:r>
            <a:r>
              <a:rPr lang="en-US" sz="1200" dirty="0" err="1"/>
              <a:t>sujet</a:t>
            </a:r>
            <a:r>
              <a:rPr lang="en-US" sz="1200" dirty="0"/>
              <a:t> </a:t>
            </a:r>
            <a:r>
              <a:rPr lang="en-US" sz="1200" dirty="0" err="1"/>
              <a:t>parmi</a:t>
            </a:r>
            <a:r>
              <a:rPr lang="en-US" sz="1200" dirty="0"/>
              <a:t> les 2 </a:t>
            </a:r>
            <a:r>
              <a:rPr lang="en-US" sz="1200" dirty="0" err="1"/>
              <a:t>restants</a:t>
            </a:r>
            <a:r>
              <a:rPr lang="en-US" sz="1200" dirty="0"/>
              <a:t> pour </a:t>
            </a:r>
            <a:r>
              <a:rPr lang="en-US" sz="1200" dirty="0" err="1"/>
              <a:t>une</a:t>
            </a:r>
            <a:r>
              <a:rPr lang="en-US" sz="1200" dirty="0"/>
              <a:t> session de </a:t>
            </a:r>
            <a:r>
              <a:rPr lang="en-US" sz="1200" dirty="0" err="1"/>
              <a:t>rattrapage</a:t>
            </a:r>
            <a:endParaRPr lang="en-US" sz="1200" dirty="0"/>
          </a:p>
          <a:p>
            <a:pPr marL="342900" indent="-228600" algn="l">
              <a:buFont typeface="Arial" panose="020B0604020202020204" pitchFamily="34" charset="0"/>
              <a:buChar char="•"/>
            </a:pPr>
            <a:r>
              <a:rPr lang="en-US" sz="1200" dirty="0"/>
              <a:t>Les convocations:</a:t>
            </a:r>
          </a:p>
          <a:p>
            <a:pPr marL="800100" lvl="1" indent="-228600" algn="l">
              <a:buFont typeface="Arial" panose="020B0604020202020204" pitchFamily="34" charset="0"/>
              <a:buChar char="•"/>
            </a:pPr>
            <a:r>
              <a:rPr lang="en-US" sz="1200" dirty="0" err="1"/>
              <a:t>Chaque</a:t>
            </a:r>
            <a:r>
              <a:rPr lang="en-US" sz="1200" dirty="0"/>
              <a:t> </a:t>
            </a:r>
            <a:r>
              <a:rPr lang="en-US" sz="1200" dirty="0" err="1"/>
              <a:t>élève</a:t>
            </a:r>
            <a:r>
              <a:rPr lang="en-US" sz="1200" dirty="0"/>
              <a:t> </a:t>
            </a:r>
            <a:r>
              <a:rPr lang="en-US" sz="1200" dirty="0" err="1"/>
              <a:t>reçoit</a:t>
            </a:r>
            <a:r>
              <a:rPr lang="en-US" sz="1200" dirty="0"/>
              <a:t> </a:t>
            </a:r>
            <a:r>
              <a:rPr lang="en-US" sz="1200" dirty="0" err="1"/>
              <a:t>une</a:t>
            </a:r>
            <a:r>
              <a:rPr lang="en-US" sz="1200" dirty="0"/>
              <a:t> convocation </a:t>
            </a:r>
            <a:r>
              <a:rPr lang="en-US" sz="1200" dirty="0" err="1"/>
              <a:t>individuelle</a:t>
            </a:r>
            <a:r>
              <a:rPr lang="en-US" sz="1200" dirty="0"/>
              <a:t>, 8 </a:t>
            </a:r>
            <a:r>
              <a:rPr lang="en-US" sz="1200" dirty="0" err="1"/>
              <a:t>jours</a:t>
            </a:r>
            <a:r>
              <a:rPr lang="en-US" sz="1200" dirty="0"/>
              <a:t> </a:t>
            </a:r>
            <a:r>
              <a:rPr lang="en-US" sz="1200" dirty="0" err="1"/>
              <a:t>avant</a:t>
            </a:r>
            <a:r>
              <a:rPr lang="en-US" sz="1200" dirty="0"/>
              <a:t> la date de </a:t>
            </a:r>
            <a:r>
              <a:rPr lang="en-US" sz="1200" dirty="0" err="1"/>
              <a:t>l’épreuve</a:t>
            </a:r>
            <a:r>
              <a:rPr lang="en-US" sz="1200" dirty="0"/>
              <a:t>, </a:t>
            </a:r>
            <a:r>
              <a:rPr lang="en-US" sz="1200" dirty="0" err="1"/>
              <a:t>éditée</a:t>
            </a:r>
            <a:r>
              <a:rPr lang="en-US" sz="1200" dirty="0"/>
              <a:t> par le LDM </a:t>
            </a:r>
            <a:r>
              <a:rPr lang="en-US" sz="1200" dirty="0" err="1"/>
              <a:t>afin</a:t>
            </a:r>
            <a:r>
              <a:rPr lang="en-US" sz="1200" dirty="0"/>
              <a:t> de </a:t>
            </a:r>
            <a:r>
              <a:rPr lang="en-US" sz="1200" dirty="0" err="1"/>
              <a:t>l’informer</a:t>
            </a:r>
            <a:r>
              <a:rPr lang="en-US" sz="1200" dirty="0"/>
              <a:t> des </a:t>
            </a:r>
            <a:r>
              <a:rPr lang="en-US" sz="1200" dirty="0" err="1"/>
              <a:t>modalités</a:t>
            </a:r>
            <a:r>
              <a:rPr lang="en-US" sz="1200" dirty="0"/>
              <a:t> de </a:t>
            </a:r>
            <a:r>
              <a:rPr lang="en-US" sz="1200" dirty="0" err="1"/>
              <a:t>calendrier</a:t>
            </a:r>
            <a:r>
              <a:rPr lang="en-US" sz="1200" dirty="0"/>
              <a:t> et de lieu pour </a:t>
            </a:r>
            <a:r>
              <a:rPr lang="en-US" sz="1200" dirty="0" err="1"/>
              <a:t>chaque</a:t>
            </a:r>
            <a:r>
              <a:rPr lang="en-US" sz="1200" dirty="0"/>
              <a:t> </a:t>
            </a:r>
            <a:r>
              <a:rPr lang="en-US" sz="1200" dirty="0" err="1"/>
              <a:t>série</a:t>
            </a:r>
            <a:r>
              <a:rPr lang="en-US" sz="1200" dirty="0"/>
              <a:t> </a:t>
            </a:r>
            <a:r>
              <a:rPr lang="en-US" sz="1200" dirty="0" err="1"/>
              <a:t>d’épreuves</a:t>
            </a:r>
            <a:endParaRPr lang="en-US" sz="1200" dirty="0"/>
          </a:p>
          <a:p>
            <a:pPr marL="342900" indent="-228600" algn="l">
              <a:buFont typeface="Arial" panose="020B0604020202020204" pitchFamily="34" charset="0"/>
              <a:buChar char="•"/>
            </a:pPr>
            <a:r>
              <a:rPr lang="en-US" sz="1200" dirty="0"/>
              <a:t>La composition:</a:t>
            </a:r>
          </a:p>
          <a:p>
            <a:pPr marL="800100" lvl="1" indent="-228600" algn="l">
              <a:buFont typeface="Arial" panose="020B0604020202020204" pitchFamily="34" charset="0"/>
              <a:buChar char="•"/>
            </a:pPr>
            <a:r>
              <a:rPr lang="en-US" sz="1200" dirty="0" err="1"/>
              <a:t>Aucun</a:t>
            </a:r>
            <a:r>
              <a:rPr lang="en-US" sz="1200" dirty="0"/>
              <a:t> </a:t>
            </a:r>
            <a:r>
              <a:rPr lang="en-US" sz="1200" dirty="0" err="1"/>
              <a:t>dispositif</a:t>
            </a:r>
            <a:r>
              <a:rPr lang="en-US" sz="1200" dirty="0"/>
              <a:t> </a:t>
            </a:r>
            <a:r>
              <a:rPr lang="en-US" sz="1200" dirty="0" err="1"/>
              <a:t>adapté</a:t>
            </a:r>
            <a:r>
              <a:rPr lang="en-US" sz="1200" dirty="0"/>
              <a:t> </a:t>
            </a:r>
            <a:r>
              <a:rPr lang="en-US" sz="1200" dirty="0" err="1"/>
              <a:t>n’est</a:t>
            </a:r>
            <a:r>
              <a:rPr lang="en-US" sz="1200" dirty="0"/>
              <a:t> </a:t>
            </a:r>
            <a:r>
              <a:rPr lang="en-US" sz="1200" dirty="0" err="1"/>
              <a:t>requis</a:t>
            </a:r>
            <a:r>
              <a:rPr lang="en-US" sz="1200" dirty="0"/>
              <a:t>. Le devoir se </a:t>
            </a:r>
            <a:r>
              <a:rPr lang="en-US" sz="1200" dirty="0" err="1"/>
              <a:t>passe</a:t>
            </a:r>
            <a:r>
              <a:rPr lang="en-US" sz="1200" dirty="0"/>
              <a:t> </a:t>
            </a:r>
            <a:r>
              <a:rPr lang="en-US" sz="1200" dirty="0" err="1"/>
              <a:t>selon</a:t>
            </a:r>
            <a:r>
              <a:rPr lang="en-US" sz="1200" dirty="0"/>
              <a:t> les </a:t>
            </a:r>
            <a:r>
              <a:rPr lang="en-US" sz="1200" dirty="0" err="1"/>
              <a:t>modalités</a:t>
            </a:r>
            <a:r>
              <a:rPr lang="en-US" sz="1200" dirty="0"/>
              <a:t> d’un </a:t>
            </a:r>
            <a:r>
              <a:rPr lang="en-US" sz="1200" dirty="0" err="1"/>
              <a:t>contrôle</a:t>
            </a:r>
            <a:r>
              <a:rPr lang="en-US" sz="1200" dirty="0"/>
              <a:t> </a:t>
            </a:r>
            <a:r>
              <a:rPr lang="en-US" sz="1200" dirty="0" err="1"/>
              <a:t>habituel</a:t>
            </a:r>
            <a:r>
              <a:rPr lang="en-US" sz="1200" dirty="0"/>
              <a:t> et dans le respect d’un travail </a:t>
            </a:r>
            <a:r>
              <a:rPr lang="en-US" sz="1200" dirty="0" err="1"/>
              <a:t>individuel</a:t>
            </a:r>
            <a:r>
              <a:rPr lang="en-US" sz="1200" dirty="0"/>
              <a:t> et sans </a:t>
            </a:r>
            <a:r>
              <a:rPr lang="en-US" sz="1200" dirty="0" err="1"/>
              <a:t>apport</a:t>
            </a:r>
            <a:r>
              <a:rPr lang="en-US" sz="1200" dirty="0"/>
              <a:t> </a:t>
            </a:r>
            <a:r>
              <a:rPr lang="en-US" sz="1200" dirty="0" err="1"/>
              <a:t>extérieur</a:t>
            </a:r>
            <a:r>
              <a:rPr lang="en-US" sz="1200" dirty="0"/>
              <a:t> (les </a:t>
            </a:r>
            <a:r>
              <a:rPr lang="en-US" sz="1200" dirty="0" err="1"/>
              <a:t>aménagements</a:t>
            </a:r>
            <a:r>
              <a:rPr lang="en-US" sz="1200" dirty="0"/>
              <a:t> aux </a:t>
            </a:r>
            <a:r>
              <a:rPr lang="en-US" sz="1200" dirty="0" err="1"/>
              <a:t>examens</a:t>
            </a:r>
            <a:r>
              <a:rPr lang="en-US" sz="1200" dirty="0"/>
              <a:t> </a:t>
            </a:r>
            <a:r>
              <a:rPr lang="en-US" sz="1200" dirty="0" err="1"/>
              <a:t>sont</a:t>
            </a:r>
            <a:r>
              <a:rPr lang="en-US" sz="1200" dirty="0"/>
              <a:t> appliqués)</a:t>
            </a:r>
          </a:p>
          <a:p>
            <a:pPr marL="800100" lvl="1" indent="-228600" algn="l">
              <a:buFont typeface="Arial" panose="020B0604020202020204" pitchFamily="34" charset="0"/>
              <a:buChar char="•"/>
            </a:pPr>
            <a:r>
              <a:rPr lang="en-US" sz="1200" dirty="0"/>
              <a:t>Un format « </a:t>
            </a:r>
            <a:r>
              <a:rPr lang="en-US" sz="1200" dirty="0" err="1"/>
              <a:t>Ecrit</a:t>
            </a:r>
            <a:r>
              <a:rPr lang="en-US" sz="1200" dirty="0"/>
              <a:t> de 2h00 » sera </a:t>
            </a:r>
            <a:r>
              <a:rPr lang="en-US" sz="1200" dirty="0" err="1"/>
              <a:t>majoritairement</a:t>
            </a:r>
            <a:r>
              <a:rPr lang="en-US" sz="1200" dirty="0"/>
              <a:t> la </a:t>
            </a:r>
            <a:r>
              <a:rPr lang="en-US" sz="1200" dirty="0" err="1"/>
              <a:t>règle</a:t>
            </a:r>
            <a:r>
              <a:rPr lang="en-US" sz="1200" dirty="0"/>
              <a:t> (hors </a:t>
            </a:r>
            <a:r>
              <a:rPr lang="en-US" sz="1200" dirty="0" err="1"/>
              <a:t>épreuves</a:t>
            </a:r>
            <a:r>
              <a:rPr lang="en-US" sz="1200" dirty="0"/>
              <a:t> LV et EPS)</a:t>
            </a:r>
          </a:p>
          <a:p>
            <a:pPr marL="800100" lvl="1" indent="-228600" algn="l">
              <a:buFont typeface="Arial" panose="020B0604020202020204" pitchFamily="34" charset="0"/>
              <a:buChar char="•"/>
            </a:pPr>
            <a:r>
              <a:rPr lang="en-US" sz="1200" dirty="0" err="1"/>
              <a:t>S’agissant</a:t>
            </a:r>
            <a:r>
              <a:rPr lang="en-US" sz="1200" dirty="0"/>
              <a:t> des </a:t>
            </a:r>
            <a:r>
              <a:rPr lang="en-US" sz="1200" dirty="0" err="1"/>
              <a:t>éventuelles</a:t>
            </a:r>
            <a:r>
              <a:rPr lang="en-US" sz="1200" dirty="0"/>
              <a:t> </a:t>
            </a:r>
            <a:r>
              <a:rPr lang="en-US" sz="1200" dirty="0" err="1"/>
              <a:t>tentatives</a:t>
            </a:r>
            <a:r>
              <a:rPr lang="en-US" sz="1200" dirty="0"/>
              <a:t> de </a:t>
            </a:r>
            <a:r>
              <a:rPr lang="en-US" sz="1200" dirty="0" err="1"/>
              <a:t>fraude</a:t>
            </a:r>
            <a:r>
              <a:rPr lang="en-US" sz="1200" dirty="0"/>
              <a:t>, des </a:t>
            </a:r>
            <a:r>
              <a:rPr lang="en-US" sz="1200" dirty="0" err="1"/>
              <a:t>consignes</a:t>
            </a:r>
            <a:r>
              <a:rPr lang="en-US" sz="1200" dirty="0"/>
              <a:t> </a:t>
            </a:r>
            <a:r>
              <a:rPr lang="en-US" sz="1200" dirty="0" err="1"/>
              <a:t>spécifiques</a:t>
            </a:r>
            <a:r>
              <a:rPr lang="en-US" sz="1200" dirty="0"/>
              <a:t> </a:t>
            </a:r>
            <a:r>
              <a:rPr lang="en-US" sz="1200" dirty="0" err="1"/>
              <a:t>seront</a:t>
            </a:r>
            <a:r>
              <a:rPr lang="en-US" sz="1200" dirty="0"/>
              <a:t> </a:t>
            </a:r>
            <a:r>
              <a:rPr lang="en-US" sz="1200" dirty="0" err="1"/>
              <a:t>communiquées</a:t>
            </a:r>
            <a:r>
              <a:rPr lang="en-US" sz="1200" dirty="0"/>
              <a:t>. </a:t>
            </a:r>
          </a:p>
          <a:p>
            <a:pPr marL="342900" indent="-228600" algn="l">
              <a:buFont typeface="Arial" panose="020B0604020202020204" pitchFamily="34" charset="0"/>
              <a:buChar char="•"/>
            </a:pPr>
            <a:r>
              <a:rPr lang="en-US" sz="1200" dirty="0"/>
              <a:t>Les Corrections:</a:t>
            </a:r>
          </a:p>
          <a:p>
            <a:pPr marL="800100" lvl="1" indent="-228600" algn="l">
              <a:buFont typeface="Arial" panose="020B0604020202020204" pitchFamily="34" charset="0"/>
              <a:buChar char="•"/>
            </a:pPr>
            <a:r>
              <a:rPr lang="en-US" sz="1200" dirty="0" err="1"/>
              <a:t>Dématérialisées</a:t>
            </a:r>
            <a:endParaRPr lang="en-US" sz="1200" dirty="0"/>
          </a:p>
          <a:p>
            <a:pPr marL="800100" lvl="1" indent="-228600" algn="l">
              <a:buFont typeface="Arial" panose="020B0604020202020204" pitchFamily="34" charset="0"/>
              <a:buChar char="•"/>
            </a:pPr>
            <a:r>
              <a:rPr lang="en-US" sz="1200" dirty="0" err="1"/>
              <a:t>Majoritairement</a:t>
            </a:r>
            <a:r>
              <a:rPr lang="en-US" sz="1200" dirty="0"/>
              <a:t> </a:t>
            </a:r>
            <a:r>
              <a:rPr lang="en-US" sz="1200" dirty="0" err="1"/>
              <a:t>assurées</a:t>
            </a:r>
            <a:r>
              <a:rPr lang="en-US" sz="1200" dirty="0"/>
              <a:t> par des </a:t>
            </a:r>
            <a:r>
              <a:rPr lang="en-US" sz="1200" dirty="0" err="1"/>
              <a:t>professeurs</a:t>
            </a:r>
            <a:r>
              <a:rPr lang="en-US" sz="1200" dirty="0"/>
              <a:t> de </a:t>
            </a:r>
            <a:r>
              <a:rPr lang="en-US" sz="1200" dirty="0" err="1"/>
              <a:t>l'établissement</a:t>
            </a:r>
            <a:endParaRPr lang="en-US" sz="1200" dirty="0"/>
          </a:p>
        </p:txBody>
      </p:sp>
    </p:spTree>
    <p:extLst>
      <p:ext uri="{BB962C8B-B14F-4D97-AF65-F5344CB8AC3E}">
        <p14:creationId xmlns:p14="http://schemas.microsoft.com/office/powerpoint/2010/main" val="422220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921820" y="5509689"/>
            <a:ext cx="2113313" cy="1129081"/>
          </a:xfrm>
          <a:prstGeom prst="rect">
            <a:avLst/>
          </a:prstGeom>
        </p:spPr>
      </p:pic>
      <p:sp>
        <p:nvSpPr>
          <p:cNvPr id="2" name="Titre 1">
            <a:extLst>
              <a:ext uri="{FF2B5EF4-FFF2-40B4-BE49-F238E27FC236}">
                <a16:creationId xmlns:a16="http://schemas.microsoft.com/office/drawing/2014/main" id="{B36955C6-A683-4E22-A2BE-B5B324CC35D7}"/>
              </a:ext>
            </a:extLst>
          </p:cNvPr>
          <p:cNvSpPr>
            <a:spLocks noGrp="1"/>
          </p:cNvSpPr>
          <p:nvPr>
            <p:ph type="title"/>
          </p:nvPr>
        </p:nvSpPr>
        <p:spPr>
          <a:xfrm>
            <a:off x="673100" y="495300"/>
            <a:ext cx="10845800" cy="1325563"/>
          </a:xfrm>
        </p:spPr>
        <p:txBody>
          <a:bodyPr/>
          <a:lstStyle/>
          <a:p>
            <a:r>
              <a:rPr lang="fr-FR" dirty="0"/>
              <a:t>Epreuves communes de contrôle continu (E3C)</a:t>
            </a:r>
            <a:endParaRPr lang="LID4096" dirty="0"/>
          </a:p>
        </p:txBody>
      </p:sp>
      <p:sp>
        <p:nvSpPr>
          <p:cNvPr id="4" name="Espace réservé du contenu 2">
            <a:extLst>
              <a:ext uri="{FF2B5EF4-FFF2-40B4-BE49-F238E27FC236}">
                <a16:creationId xmlns:a16="http://schemas.microsoft.com/office/drawing/2014/main" id="{34FEAA3D-E6F3-4D59-93DE-BC2DF07AE27F}"/>
              </a:ext>
            </a:extLst>
          </p:cNvPr>
          <p:cNvSpPr txBox="1">
            <a:spLocks/>
          </p:cNvSpPr>
          <p:nvPr/>
        </p:nvSpPr>
        <p:spPr>
          <a:xfrm>
            <a:off x="457199" y="1820862"/>
            <a:ext cx="11430001" cy="46495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dirty="0"/>
              <a:t>Les calendriers de la 1</a:t>
            </a:r>
            <a:r>
              <a:rPr lang="fr-FR" baseline="30000" dirty="0"/>
              <a:t>ère</a:t>
            </a:r>
            <a:r>
              <a:rPr lang="fr-FR" dirty="0"/>
              <a:t> Série d’Epreuves:</a:t>
            </a:r>
          </a:p>
          <a:p>
            <a:pPr algn="l">
              <a:lnSpc>
                <a:spcPct val="100000"/>
              </a:lnSpc>
            </a:pPr>
            <a:r>
              <a:rPr lang="fr-FR" sz="2000" i="1" spc="-70" dirty="0">
                <a:cs typeface="Calibri"/>
              </a:rPr>
              <a:t>	P</a:t>
            </a:r>
            <a:r>
              <a:rPr lang="fr-FR" sz="2000" i="1" spc="-10" dirty="0">
                <a:cs typeface="Calibri"/>
              </a:rPr>
              <a:t>é</a:t>
            </a:r>
            <a:r>
              <a:rPr lang="fr-FR" sz="2000" i="1" spc="-5" dirty="0">
                <a:cs typeface="Calibri"/>
              </a:rPr>
              <a:t>r</a:t>
            </a:r>
            <a:r>
              <a:rPr lang="fr-FR" sz="2000" i="1" dirty="0">
                <a:cs typeface="Calibri"/>
              </a:rPr>
              <a:t>i</a:t>
            </a:r>
            <a:r>
              <a:rPr lang="fr-FR" sz="2000" i="1" spc="-15" dirty="0">
                <a:cs typeface="Calibri"/>
              </a:rPr>
              <a:t>o</a:t>
            </a:r>
            <a:r>
              <a:rPr lang="fr-FR" sz="2000" i="1" spc="-20" dirty="0">
                <a:cs typeface="Calibri"/>
              </a:rPr>
              <a:t>d</a:t>
            </a:r>
            <a:r>
              <a:rPr lang="fr-FR" sz="2000" i="1" spc="-10" dirty="0">
                <a:cs typeface="Calibri"/>
              </a:rPr>
              <a:t>es</a:t>
            </a:r>
            <a:r>
              <a:rPr lang="fr-FR" sz="2000" i="1" spc="-70" dirty="0">
                <a:latin typeface="Times New Roman"/>
                <a:cs typeface="Times New Roman"/>
              </a:rPr>
              <a:t> </a:t>
            </a:r>
            <a:r>
              <a:rPr lang="fr-FR" sz="2000" i="1" spc="-20" dirty="0">
                <a:cs typeface="Calibri"/>
              </a:rPr>
              <a:t>p</a:t>
            </a:r>
            <a:r>
              <a:rPr lang="fr-FR" sz="2000" i="1" spc="-40" dirty="0">
                <a:cs typeface="Calibri"/>
              </a:rPr>
              <a:t>r</a:t>
            </a:r>
            <a:r>
              <a:rPr lang="fr-FR" sz="2000" i="1" spc="-10" dirty="0">
                <a:cs typeface="Calibri"/>
              </a:rPr>
              <a:t>é</a:t>
            </a:r>
            <a:r>
              <a:rPr lang="fr-FR" sz="2000" i="1" spc="-40" dirty="0">
                <a:cs typeface="Calibri"/>
              </a:rPr>
              <a:t>c</a:t>
            </a:r>
            <a:r>
              <a:rPr lang="fr-FR" sz="2000" i="1" spc="-15" dirty="0">
                <a:cs typeface="Calibri"/>
              </a:rPr>
              <a:t>o</a:t>
            </a:r>
            <a:r>
              <a:rPr lang="fr-FR" sz="2000" i="1" spc="-20" dirty="0">
                <a:cs typeface="Calibri"/>
              </a:rPr>
              <a:t>n</a:t>
            </a:r>
            <a:r>
              <a:rPr lang="fr-FR" sz="2000" i="1" dirty="0">
                <a:cs typeface="Calibri"/>
              </a:rPr>
              <a:t>i</a:t>
            </a:r>
            <a:r>
              <a:rPr lang="fr-FR" sz="2000" i="1" spc="-15" dirty="0">
                <a:cs typeface="Calibri"/>
              </a:rPr>
              <a:t>s</a:t>
            </a:r>
            <a:r>
              <a:rPr lang="fr-FR" sz="2000" i="1" spc="-10" dirty="0">
                <a:cs typeface="Calibri"/>
              </a:rPr>
              <a:t>ées</a:t>
            </a:r>
            <a:r>
              <a:rPr lang="fr-FR" sz="2000" i="1" spc="-45" dirty="0">
                <a:latin typeface="Times New Roman"/>
                <a:cs typeface="Times New Roman"/>
              </a:rPr>
              <a:t> </a:t>
            </a:r>
            <a:r>
              <a:rPr lang="fr-FR" sz="2000" i="1" spc="-20" dirty="0">
                <a:cs typeface="Calibri"/>
              </a:rPr>
              <a:t>p</a:t>
            </a:r>
            <a:r>
              <a:rPr lang="fr-FR" sz="2000" i="1" spc="-15" dirty="0">
                <a:cs typeface="Calibri"/>
              </a:rPr>
              <a:t>ar</a:t>
            </a:r>
            <a:r>
              <a:rPr lang="fr-FR" sz="2000" i="1" spc="-55" dirty="0">
                <a:latin typeface="Times New Roman"/>
                <a:cs typeface="Times New Roman"/>
              </a:rPr>
              <a:t> </a:t>
            </a:r>
            <a:r>
              <a:rPr lang="fr-FR" sz="2000" i="1" dirty="0">
                <a:cs typeface="Calibri"/>
              </a:rPr>
              <a:t>l</a:t>
            </a:r>
            <a:r>
              <a:rPr lang="fr-FR" sz="2000" i="1" spc="-15" dirty="0">
                <a:cs typeface="Calibri"/>
              </a:rPr>
              <a:t>e</a:t>
            </a:r>
            <a:r>
              <a:rPr lang="fr-FR" sz="2000" i="1" spc="-55" dirty="0">
                <a:latin typeface="Times New Roman"/>
                <a:cs typeface="Times New Roman"/>
              </a:rPr>
              <a:t> </a:t>
            </a:r>
            <a:r>
              <a:rPr lang="fr-FR" sz="2000" i="1" spc="-25" dirty="0">
                <a:cs typeface="Calibri"/>
              </a:rPr>
              <a:t>M</a:t>
            </a:r>
            <a:r>
              <a:rPr lang="fr-FR" sz="2000" i="1" dirty="0">
                <a:cs typeface="Calibri"/>
              </a:rPr>
              <a:t>i</a:t>
            </a:r>
            <a:r>
              <a:rPr lang="fr-FR" sz="2000" i="1" spc="-20" dirty="0">
                <a:cs typeface="Calibri"/>
              </a:rPr>
              <a:t>n</a:t>
            </a:r>
            <a:r>
              <a:rPr lang="fr-FR" sz="2000" i="1" dirty="0">
                <a:cs typeface="Calibri"/>
              </a:rPr>
              <a:t>i</a:t>
            </a:r>
            <a:r>
              <a:rPr lang="fr-FR" sz="2000" i="1" spc="-40" dirty="0">
                <a:cs typeface="Calibri"/>
              </a:rPr>
              <a:t>s</a:t>
            </a:r>
            <a:r>
              <a:rPr lang="fr-FR" sz="2000" i="1" spc="-30" dirty="0">
                <a:cs typeface="Calibri"/>
              </a:rPr>
              <a:t>t</a:t>
            </a:r>
            <a:r>
              <a:rPr lang="fr-FR" sz="2000" i="1" spc="-10" dirty="0">
                <a:cs typeface="Calibri"/>
              </a:rPr>
              <a:t>è</a:t>
            </a:r>
            <a:r>
              <a:rPr lang="fr-FR" sz="2000" i="1" spc="-40" dirty="0">
                <a:cs typeface="Calibri"/>
              </a:rPr>
              <a:t>r</a:t>
            </a:r>
            <a:r>
              <a:rPr lang="fr-FR" sz="2000" i="1" spc="-15" dirty="0">
                <a:cs typeface="Calibri"/>
              </a:rPr>
              <a:t>e</a:t>
            </a:r>
            <a:r>
              <a:rPr lang="fr-FR" sz="2000" i="1" spc="-55" dirty="0">
                <a:latin typeface="Times New Roman"/>
                <a:cs typeface="Times New Roman"/>
              </a:rPr>
              <a:t> </a:t>
            </a:r>
            <a:r>
              <a:rPr lang="fr-FR" sz="2000" i="1" spc="-10" dirty="0">
                <a:cs typeface="Calibri"/>
              </a:rPr>
              <a:t>:</a:t>
            </a:r>
            <a:endParaRPr lang="fr-FR" sz="2000" i="1" dirty="0">
              <a:cs typeface="Calibri"/>
            </a:endParaRPr>
          </a:p>
          <a:p>
            <a:pPr algn="l">
              <a:lnSpc>
                <a:spcPts val="550"/>
              </a:lnSpc>
              <a:spcBef>
                <a:spcPts val="49"/>
              </a:spcBef>
            </a:pPr>
            <a:endParaRPr lang="fr-FR" sz="500" dirty="0"/>
          </a:p>
          <a:p>
            <a:pPr marL="906780" marR="99060" lvl="1" indent="-342900" algn="l">
              <a:lnSpc>
                <a:spcPct val="80000"/>
              </a:lnSpc>
              <a:buFont typeface="Arial" panose="020B0604020202020204" pitchFamily="34" charset="0"/>
              <a:buChar char="•"/>
              <a:tabLst>
                <a:tab pos="1452245" algn="l"/>
              </a:tabLst>
            </a:pPr>
            <a:r>
              <a:rPr lang="fr-FR" sz="1400" i="1" spc="-20" dirty="0">
                <a:cs typeface="Calibri"/>
              </a:rPr>
              <a:t>Du 2</a:t>
            </a:r>
            <a:r>
              <a:rPr lang="fr-FR" sz="1400" i="1" spc="-15" dirty="0">
                <a:cs typeface="Calibri"/>
              </a:rPr>
              <a:t>0</a:t>
            </a:r>
            <a:r>
              <a:rPr lang="fr-FR" sz="1400" i="1" spc="-70" dirty="0">
                <a:latin typeface="Times New Roman"/>
                <a:cs typeface="Times New Roman"/>
              </a:rPr>
              <a:t> </a:t>
            </a:r>
            <a:r>
              <a:rPr lang="fr-FR" sz="1400" i="1" spc="-10" dirty="0">
                <a:cs typeface="Calibri"/>
              </a:rPr>
              <a:t>ja</a:t>
            </a:r>
            <a:r>
              <a:rPr lang="fr-FR" sz="1400" i="1" spc="-60" dirty="0">
                <a:cs typeface="Calibri"/>
              </a:rPr>
              <a:t>n</a:t>
            </a:r>
            <a:r>
              <a:rPr lang="fr-FR" sz="1400" i="1" spc="-15" dirty="0">
                <a:cs typeface="Calibri"/>
              </a:rPr>
              <a:t>v</a:t>
            </a:r>
            <a:r>
              <a:rPr lang="fr-FR" sz="1400" i="1" dirty="0">
                <a:cs typeface="Calibri"/>
              </a:rPr>
              <a:t>i</a:t>
            </a:r>
            <a:r>
              <a:rPr lang="fr-FR" sz="1400" i="1" spc="-10" dirty="0">
                <a:cs typeface="Calibri"/>
              </a:rPr>
              <a:t>er</a:t>
            </a:r>
            <a:r>
              <a:rPr lang="fr-FR" sz="1400" i="1" spc="-70" dirty="0">
                <a:latin typeface="Times New Roman"/>
                <a:cs typeface="Times New Roman"/>
              </a:rPr>
              <a:t> </a:t>
            </a:r>
            <a:r>
              <a:rPr lang="fr-FR" sz="1400" i="1" spc="-20" dirty="0">
                <a:cs typeface="Calibri"/>
              </a:rPr>
              <a:t>202</a:t>
            </a:r>
            <a:r>
              <a:rPr lang="fr-FR" sz="1400" i="1" spc="-15" dirty="0">
                <a:cs typeface="Calibri"/>
              </a:rPr>
              <a:t>0</a:t>
            </a:r>
            <a:r>
              <a:rPr lang="fr-FR" sz="1400" i="1" spc="-55" dirty="0">
                <a:latin typeface="Times New Roman"/>
                <a:cs typeface="Times New Roman"/>
              </a:rPr>
              <a:t> </a:t>
            </a:r>
            <a:r>
              <a:rPr lang="fr-FR" sz="1400" i="1" spc="-15" dirty="0">
                <a:cs typeface="Calibri"/>
              </a:rPr>
              <a:t>au</a:t>
            </a:r>
            <a:r>
              <a:rPr lang="fr-FR" sz="1400" i="1" spc="-70" dirty="0">
                <a:latin typeface="Times New Roman"/>
                <a:cs typeface="Times New Roman"/>
              </a:rPr>
              <a:t> </a:t>
            </a:r>
            <a:r>
              <a:rPr lang="fr-FR" sz="1400" i="1" spc="-20" dirty="0">
                <a:cs typeface="Calibri"/>
              </a:rPr>
              <a:t>2</a:t>
            </a:r>
            <a:r>
              <a:rPr lang="fr-FR" sz="1400" i="1" spc="-15" dirty="0">
                <a:cs typeface="Calibri"/>
              </a:rPr>
              <a:t>1</a:t>
            </a:r>
            <a:r>
              <a:rPr lang="fr-FR" sz="1400" i="1" spc="-55" dirty="0">
                <a:latin typeface="Times New Roman"/>
                <a:cs typeface="Times New Roman"/>
              </a:rPr>
              <a:t> </a:t>
            </a:r>
            <a:r>
              <a:rPr lang="fr-FR" sz="1400" i="1" spc="-80" dirty="0">
                <a:cs typeface="Calibri"/>
              </a:rPr>
              <a:t>f</a:t>
            </a:r>
            <a:r>
              <a:rPr lang="fr-FR" sz="1400" i="1" spc="-20" dirty="0">
                <a:cs typeface="Calibri"/>
              </a:rPr>
              <a:t>é</a:t>
            </a:r>
            <a:r>
              <a:rPr lang="fr-FR" sz="1400" i="1" spc="-15" dirty="0">
                <a:cs typeface="Calibri"/>
              </a:rPr>
              <a:t>v</a:t>
            </a:r>
            <a:r>
              <a:rPr lang="fr-FR" sz="1400" i="1" spc="-5" dirty="0">
                <a:cs typeface="Calibri"/>
              </a:rPr>
              <a:t>r</a:t>
            </a:r>
            <a:r>
              <a:rPr lang="fr-FR" sz="1400" i="1" dirty="0">
                <a:cs typeface="Calibri"/>
              </a:rPr>
              <a:t>i</a:t>
            </a:r>
            <a:r>
              <a:rPr lang="fr-FR" sz="1400" i="1" spc="-10" dirty="0">
                <a:cs typeface="Calibri"/>
              </a:rPr>
              <a:t>er</a:t>
            </a:r>
            <a:r>
              <a:rPr lang="fr-FR" sz="1400" i="1" spc="-55" dirty="0">
                <a:latin typeface="Times New Roman"/>
                <a:cs typeface="Times New Roman"/>
              </a:rPr>
              <a:t> </a:t>
            </a:r>
            <a:r>
              <a:rPr lang="fr-FR" sz="1400" i="1" spc="-20" dirty="0">
                <a:cs typeface="Calibri"/>
              </a:rPr>
              <a:t>202</a:t>
            </a:r>
            <a:r>
              <a:rPr lang="fr-FR" sz="1400" i="1" spc="-15" dirty="0">
                <a:cs typeface="Calibri"/>
              </a:rPr>
              <a:t>0</a:t>
            </a:r>
            <a:r>
              <a:rPr lang="fr-FR" sz="1400" i="1" spc="-70" dirty="0">
                <a:latin typeface="Times New Roman"/>
                <a:cs typeface="Times New Roman"/>
              </a:rPr>
              <a:t> </a:t>
            </a:r>
            <a:r>
              <a:rPr lang="fr-FR" sz="1400" i="1" spc="-20" dirty="0">
                <a:cs typeface="Calibri"/>
              </a:rPr>
              <a:t>p</a:t>
            </a:r>
            <a:r>
              <a:rPr lang="fr-FR" sz="1400" i="1" spc="-15" dirty="0">
                <a:cs typeface="Calibri"/>
              </a:rPr>
              <a:t>o</a:t>
            </a:r>
            <a:r>
              <a:rPr lang="fr-FR" sz="1400" i="1" spc="-20" dirty="0">
                <a:cs typeface="Calibri"/>
              </a:rPr>
              <a:t>u</a:t>
            </a:r>
            <a:r>
              <a:rPr lang="fr-FR" sz="1400" i="1" spc="-10" dirty="0">
                <a:cs typeface="Calibri"/>
              </a:rPr>
              <a:t>r</a:t>
            </a:r>
            <a:r>
              <a:rPr lang="fr-FR" sz="1400" i="1" spc="-55" dirty="0">
                <a:latin typeface="Times New Roman"/>
                <a:cs typeface="Times New Roman"/>
              </a:rPr>
              <a:t> </a:t>
            </a:r>
            <a:r>
              <a:rPr lang="fr-FR" sz="1400" i="1" dirty="0">
                <a:cs typeface="Calibri"/>
              </a:rPr>
              <a:t>l</a:t>
            </a:r>
            <a:r>
              <a:rPr lang="fr-FR" sz="1400" i="1" spc="-10" dirty="0">
                <a:cs typeface="Calibri"/>
              </a:rPr>
              <a:t>es</a:t>
            </a:r>
            <a:r>
              <a:rPr lang="fr-FR" sz="1400" i="1" spc="-55" dirty="0">
                <a:latin typeface="Times New Roman"/>
                <a:cs typeface="Times New Roman"/>
              </a:rPr>
              <a:t> </a:t>
            </a:r>
            <a:r>
              <a:rPr lang="fr-FR" sz="1400" i="1" spc="-25" dirty="0">
                <a:cs typeface="Calibri"/>
              </a:rPr>
              <a:t>m</a:t>
            </a:r>
            <a:r>
              <a:rPr lang="fr-FR" sz="1400" i="1" spc="-35" dirty="0">
                <a:cs typeface="Calibri"/>
              </a:rPr>
              <a:t>a</a:t>
            </a:r>
            <a:r>
              <a:rPr lang="fr-FR" sz="1400" i="1" spc="-10" dirty="0">
                <a:cs typeface="Calibri"/>
              </a:rPr>
              <a:t>t</a:t>
            </a:r>
            <a:r>
              <a:rPr lang="fr-FR" sz="1400" i="1" dirty="0">
                <a:cs typeface="Calibri"/>
              </a:rPr>
              <a:t>i</a:t>
            </a:r>
            <a:r>
              <a:rPr lang="fr-FR" sz="1400" i="1" spc="-10" dirty="0">
                <a:cs typeface="Calibri"/>
              </a:rPr>
              <a:t>è</a:t>
            </a:r>
            <a:r>
              <a:rPr lang="fr-FR" sz="1400" i="1" spc="-40" dirty="0">
                <a:cs typeface="Calibri"/>
              </a:rPr>
              <a:t>r</a:t>
            </a:r>
            <a:r>
              <a:rPr lang="fr-FR" sz="1400" i="1" spc="-10" dirty="0">
                <a:cs typeface="Calibri"/>
              </a:rPr>
              <a:t>es</a:t>
            </a:r>
            <a:r>
              <a:rPr lang="fr-FR" sz="1400" i="1" spc="-10" dirty="0">
                <a:latin typeface="Times New Roman"/>
                <a:cs typeface="Times New Roman"/>
              </a:rPr>
              <a:t> </a:t>
            </a:r>
            <a:r>
              <a:rPr lang="fr-FR" sz="1400" i="1" spc="-15" dirty="0">
                <a:cs typeface="Calibri"/>
              </a:rPr>
              <a:t>s</a:t>
            </a:r>
            <a:r>
              <a:rPr lang="fr-FR" sz="1400" i="1" spc="-20" dirty="0">
                <a:cs typeface="Calibri"/>
              </a:rPr>
              <a:t>u</a:t>
            </a:r>
            <a:r>
              <a:rPr lang="fr-FR" sz="1400" i="1" dirty="0">
                <a:cs typeface="Calibri"/>
              </a:rPr>
              <a:t>i</a:t>
            </a:r>
            <a:r>
              <a:rPr lang="fr-FR" sz="1400" i="1" spc="-50" dirty="0">
                <a:cs typeface="Calibri"/>
              </a:rPr>
              <a:t>v</a:t>
            </a:r>
            <a:r>
              <a:rPr lang="fr-FR" sz="1400" i="1" spc="-15" dirty="0">
                <a:cs typeface="Calibri"/>
              </a:rPr>
              <a:t>a</a:t>
            </a:r>
            <a:r>
              <a:rPr lang="fr-FR" sz="1400" i="1" spc="-45" dirty="0">
                <a:cs typeface="Calibri"/>
              </a:rPr>
              <a:t>n</a:t>
            </a:r>
            <a:r>
              <a:rPr lang="fr-FR" sz="1400" i="1" spc="-30" dirty="0">
                <a:cs typeface="Calibri"/>
              </a:rPr>
              <a:t>t</a:t>
            </a:r>
            <a:r>
              <a:rPr lang="fr-FR" sz="1400" i="1" spc="-10" dirty="0">
                <a:cs typeface="Calibri"/>
              </a:rPr>
              <a:t>es</a:t>
            </a:r>
            <a:r>
              <a:rPr lang="fr-FR" sz="1400" i="1" dirty="0">
                <a:latin typeface="Times New Roman"/>
                <a:cs typeface="Times New Roman"/>
              </a:rPr>
              <a:t> </a:t>
            </a:r>
            <a:r>
              <a:rPr lang="fr-FR" sz="1400" i="1" spc="-20" dirty="0">
                <a:cs typeface="Calibri"/>
              </a:rPr>
              <a:t>d</a:t>
            </a:r>
            <a:r>
              <a:rPr lang="fr-FR" sz="1400" i="1" spc="-15" dirty="0">
                <a:cs typeface="Calibri"/>
              </a:rPr>
              <a:t>u</a:t>
            </a:r>
            <a:r>
              <a:rPr lang="fr-FR" sz="1400" i="1" spc="-55" dirty="0">
                <a:latin typeface="Times New Roman"/>
                <a:cs typeface="Times New Roman"/>
              </a:rPr>
              <a:t> </a:t>
            </a:r>
            <a:r>
              <a:rPr lang="fr-FR" sz="1400" i="1" spc="-10" dirty="0">
                <a:cs typeface="Calibri"/>
              </a:rPr>
              <a:t>t</a:t>
            </a:r>
            <a:r>
              <a:rPr lang="fr-FR" sz="1400" i="1" spc="-40" dirty="0">
                <a:cs typeface="Calibri"/>
              </a:rPr>
              <a:t>r</a:t>
            </a:r>
            <a:r>
              <a:rPr lang="fr-FR" sz="1400" i="1" spc="-15" dirty="0">
                <a:cs typeface="Calibri"/>
              </a:rPr>
              <a:t>o</a:t>
            </a:r>
            <a:r>
              <a:rPr lang="fr-FR" sz="1400" i="1" spc="-20" dirty="0">
                <a:cs typeface="Calibri"/>
              </a:rPr>
              <a:t>n</a:t>
            </a:r>
            <a:r>
              <a:rPr lang="fr-FR" sz="1400" i="1" spc="-15" dirty="0">
                <a:cs typeface="Calibri"/>
              </a:rPr>
              <a:t>c</a:t>
            </a:r>
            <a:r>
              <a:rPr lang="fr-FR" sz="1400" i="1" spc="-65" dirty="0">
                <a:latin typeface="Times New Roman"/>
                <a:cs typeface="Times New Roman"/>
              </a:rPr>
              <a:t> </a:t>
            </a:r>
            <a:r>
              <a:rPr lang="fr-FR" sz="1400" i="1" spc="-40" dirty="0">
                <a:cs typeface="Calibri"/>
              </a:rPr>
              <a:t>c</a:t>
            </a:r>
            <a:r>
              <a:rPr lang="fr-FR" sz="1400" i="1" spc="-15" dirty="0">
                <a:cs typeface="Calibri"/>
              </a:rPr>
              <a:t>o</a:t>
            </a:r>
            <a:r>
              <a:rPr lang="fr-FR" sz="1400" i="1" spc="-25" dirty="0">
                <a:cs typeface="Calibri"/>
              </a:rPr>
              <a:t>mm</a:t>
            </a:r>
            <a:r>
              <a:rPr lang="fr-FR" sz="1400" i="1" spc="-20" dirty="0">
                <a:cs typeface="Calibri"/>
              </a:rPr>
              <a:t>u</a:t>
            </a:r>
            <a:r>
              <a:rPr lang="fr-FR" sz="1400" i="1" spc="-15" dirty="0">
                <a:cs typeface="Calibri"/>
              </a:rPr>
              <a:t>n</a:t>
            </a:r>
            <a:r>
              <a:rPr lang="fr-FR" sz="1400" i="1" spc="-45" dirty="0">
                <a:latin typeface="Times New Roman"/>
                <a:cs typeface="Times New Roman"/>
              </a:rPr>
              <a:t> </a:t>
            </a:r>
            <a:r>
              <a:rPr lang="fr-FR" sz="1400" i="1" spc="-10" dirty="0">
                <a:cs typeface="Calibri"/>
              </a:rPr>
              <a:t>:</a:t>
            </a:r>
            <a:r>
              <a:rPr lang="fr-FR" sz="1400" i="1" spc="-60" dirty="0">
                <a:latin typeface="Times New Roman"/>
                <a:cs typeface="Times New Roman"/>
              </a:rPr>
              <a:t> </a:t>
            </a:r>
            <a:r>
              <a:rPr lang="fr-FR" sz="1400" i="1" spc="-20" dirty="0">
                <a:cs typeface="Calibri"/>
              </a:rPr>
              <a:t>H</a:t>
            </a:r>
            <a:r>
              <a:rPr lang="fr-FR" sz="1400" i="1" spc="-25" dirty="0">
                <a:cs typeface="Calibri"/>
              </a:rPr>
              <a:t>G</a:t>
            </a:r>
            <a:r>
              <a:rPr lang="fr-FR" sz="1400" i="1" spc="-5" dirty="0">
                <a:cs typeface="Calibri"/>
              </a:rPr>
              <a:t>, </a:t>
            </a:r>
            <a:r>
              <a:rPr lang="fr-FR" sz="1400" i="1" spc="-204" dirty="0">
                <a:cs typeface="Calibri"/>
              </a:rPr>
              <a:t>L</a:t>
            </a:r>
            <a:r>
              <a:rPr lang="fr-FR" sz="1400" i="1" spc="-140" dirty="0">
                <a:cs typeface="Calibri"/>
              </a:rPr>
              <a:t>V</a:t>
            </a:r>
            <a:r>
              <a:rPr lang="fr-FR" sz="1400" i="1" spc="-15" dirty="0">
                <a:cs typeface="Calibri"/>
              </a:rPr>
              <a:t>A,</a:t>
            </a:r>
            <a:r>
              <a:rPr lang="fr-FR" sz="1400" i="1" spc="-45" dirty="0">
                <a:latin typeface="Times New Roman"/>
                <a:cs typeface="Times New Roman"/>
              </a:rPr>
              <a:t> </a:t>
            </a:r>
            <a:r>
              <a:rPr lang="fr-FR" sz="1400" i="1" spc="-204" dirty="0">
                <a:cs typeface="Calibri"/>
              </a:rPr>
              <a:t>L</a:t>
            </a:r>
            <a:r>
              <a:rPr lang="fr-FR" sz="1400" i="1" spc="-20" dirty="0">
                <a:cs typeface="Calibri"/>
              </a:rPr>
              <a:t>V</a:t>
            </a:r>
            <a:r>
              <a:rPr lang="fr-FR" sz="1400" i="1" spc="-15" dirty="0">
                <a:cs typeface="Calibri"/>
              </a:rPr>
              <a:t>B,</a:t>
            </a:r>
            <a:r>
              <a:rPr lang="fr-FR" sz="1400" i="1" dirty="0">
                <a:cs typeface="Calibri"/>
              </a:rPr>
              <a:t> </a:t>
            </a:r>
            <a:r>
              <a:rPr lang="fr-FR" sz="1400" i="1" spc="-20" dirty="0">
                <a:cs typeface="Calibri"/>
              </a:rPr>
              <a:t>+M</a:t>
            </a:r>
            <a:r>
              <a:rPr lang="fr-FR" sz="1400" i="1" spc="-35" dirty="0">
                <a:cs typeface="Calibri"/>
              </a:rPr>
              <a:t>a</a:t>
            </a:r>
            <a:r>
              <a:rPr lang="fr-FR" sz="1400" i="1" spc="-15" dirty="0">
                <a:cs typeface="Calibri"/>
              </a:rPr>
              <a:t>th</a:t>
            </a:r>
            <a:r>
              <a:rPr lang="fr-FR" sz="1400" i="1" spc="-70" dirty="0">
                <a:latin typeface="Times New Roman"/>
                <a:cs typeface="Times New Roman"/>
              </a:rPr>
              <a:t> </a:t>
            </a:r>
            <a:r>
              <a:rPr lang="fr-FR" sz="1400" i="1" spc="-10" dirty="0">
                <a:cs typeface="Calibri"/>
              </a:rPr>
              <a:t>e</a:t>
            </a:r>
            <a:r>
              <a:rPr lang="fr-FR" sz="1400" i="1" spc="-15" dirty="0">
                <a:cs typeface="Calibri"/>
              </a:rPr>
              <a:t>n</a:t>
            </a:r>
            <a:r>
              <a:rPr lang="fr-FR" sz="1400" i="1" spc="-55" dirty="0">
                <a:latin typeface="Times New Roman"/>
                <a:cs typeface="Times New Roman"/>
              </a:rPr>
              <a:t> </a:t>
            </a:r>
            <a:r>
              <a:rPr lang="fr-FR" sz="1400" i="1" spc="-25" dirty="0">
                <a:cs typeface="Calibri"/>
              </a:rPr>
              <a:t>S</a:t>
            </a:r>
            <a:r>
              <a:rPr lang="fr-FR" sz="1400" i="1" spc="-20" dirty="0">
                <a:cs typeface="Calibri"/>
              </a:rPr>
              <a:t>TMG</a:t>
            </a:r>
            <a:endParaRPr lang="fr-FR" sz="1400" i="1" dirty="0">
              <a:cs typeface="Calibri"/>
            </a:endParaRPr>
          </a:p>
          <a:p>
            <a:pPr marL="906780" marR="99060" lvl="1" indent="-342900" algn="l">
              <a:lnSpc>
                <a:spcPct val="80000"/>
              </a:lnSpc>
              <a:buFont typeface="Arial" panose="020B0604020202020204" pitchFamily="34" charset="0"/>
              <a:buChar char="•"/>
              <a:tabLst>
                <a:tab pos="1452245" algn="l"/>
              </a:tabLst>
            </a:pPr>
            <a:r>
              <a:rPr lang="fr-FR" sz="1400" i="1" spc="-20" dirty="0">
                <a:cs typeface="Calibri"/>
              </a:rPr>
              <a:t>Du 0</a:t>
            </a:r>
            <a:r>
              <a:rPr lang="fr-FR" sz="1400" i="1" spc="-15" dirty="0">
                <a:cs typeface="Calibri"/>
              </a:rPr>
              <a:t>3</a:t>
            </a:r>
            <a:r>
              <a:rPr lang="fr-FR" sz="1400" i="1" spc="-70" dirty="0">
                <a:latin typeface="Times New Roman"/>
                <a:cs typeface="Times New Roman"/>
              </a:rPr>
              <a:t> </a:t>
            </a:r>
            <a:r>
              <a:rPr lang="fr-FR" sz="1400" i="1" spc="-15" dirty="0">
                <a:cs typeface="Calibri"/>
              </a:rPr>
              <a:t>au</a:t>
            </a:r>
            <a:r>
              <a:rPr lang="fr-FR" sz="1400" i="1" spc="-70" dirty="0">
                <a:latin typeface="Times New Roman"/>
                <a:cs typeface="Times New Roman"/>
              </a:rPr>
              <a:t> </a:t>
            </a:r>
            <a:r>
              <a:rPr lang="fr-FR" sz="1400" i="1" spc="-20" dirty="0">
                <a:cs typeface="Calibri"/>
              </a:rPr>
              <a:t>0</a:t>
            </a:r>
            <a:r>
              <a:rPr lang="fr-FR" sz="1400" i="1" spc="-15" dirty="0">
                <a:cs typeface="Calibri"/>
              </a:rPr>
              <a:t>7</a:t>
            </a:r>
            <a:r>
              <a:rPr lang="fr-FR" sz="1400" i="1" spc="-70" dirty="0">
                <a:latin typeface="Times New Roman"/>
                <a:cs typeface="Times New Roman"/>
              </a:rPr>
              <a:t> </a:t>
            </a:r>
            <a:r>
              <a:rPr lang="fr-FR" sz="1400" i="1" spc="-80" dirty="0">
                <a:cs typeface="Calibri"/>
              </a:rPr>
              <a:t>f</a:t>
            </a:r>
            <a:r>
              <a:rPr lang="fr-FR" sz="1400" i="1" spc="-20" dirty="0">
                <a:cs typeface="Calibri"/>
              </a:rPr>
              <a:t>é</a:t>
            </a:r>
            <a:r>
              <a:rPr lang="fr-FR" sz="1400" i="1" spc="-15" dirty="0">
                <a:cs typeface="Calibri"/>
              </a:rPr>
              <a:t>v</a:t>
            </a:r>
            <a:r>
              <a:rPr lang="fr-FR" sz="1400" i="1" spc="-5" dirty="0">
                <a:cs typeface="Calibri"/>
              </a:rPr>
              <a:t>r</a:t>
            </a:r>
            <a:r>
              <a:rPr lang="fr-FR" sz="1400" i="1" dirty="0">
                <a:cs typeface="Calibri"/>
              </a:rPr>
              <a:t>i</a:t>
            </a:r>
            <a:r>
              <a:rPr lang="fr-FR" sz="1400" i="1" spc="-10" dirty="0">
                <a:cs typeface="Calibri"/>
              </a:rPr>
              <a:t>er</a:t>
            </a:r>
            <a:r>
              <a:rPr lang="fr-FR" sz="1400" i="1" spc="-45" dirty="0">
                <a:latin typeface="Times New Roman"/>
                <a:cs typeface="Times New Roman"/>
              </a:rPr>
              <a:t> </a:t>
            </a:r>
            <a:r>
              <a:rPr lang="fr-FR" sz="1400" i="1" spc="-204" dirty="0">
                <a:cs typeface="Calibri"/>
              </a:rPr>
              <a:t>L</a:t>
            </a:r>
            <a:r>
              <a:rPr lang="fr-FR" sz="1400" i="1" spc="-140" dirty="0">
                <a:cs typeface="Calibri"/>
              </a:rPr>
              <a:t>V</a:t>
            </a:r>
            <a:r>
              <a:rPr lang="fr-FR" sz="1400" i="1" spc="-20" dirty="0">
                <a:cs typeface="Calibri"/>
              </a:rPr>
              <a:t>A</a:t>
            </a:r>
            <a:r>
              <a:rPr lang="fr-FR" sz="1400" i="1" spc="-15" dirty="0">
                <a:cs typeface="Calibri"/>
              </a:rPr>
              <a:t>/B</a:t>
            </a:r>
            <a:r>
              <a:rPr lang="fr-FR" sz="1400" i="1" spc="-55" dirty="0">
                <a:latin typeface="Times New Roman"/>
                <a:cs typeface="Times New Roman"/>
              </a:rPr>
              <a:t> des langues </a:t>
            </a:r>
            <a:r>
              <a:rPr lang="fr-FR" sz="1400" i="1" dirty="0">
                <a:cs typeface="Calibri"/>
              </a:rPr>
              <a:t>l</a:t>
            </a:r>
            <a:r>
              <a:rPr lang="fr-FR" sz="1400" i="1" spc="-10" dirty="0">
                <a:cs typeface="Calibri"/>
              </a:rPr>
              <a:t>es</a:t>
            </a:r>
            <a:r>
              <a:rPr lang="fr-FR" sz="1400" i="1" spc="-55" dirty="0">
                <a:latin typeface="Times New Roman"/>
                <a:cs typeface="Times New Roman"/>
              </a:rPr>
              <a:t> </a:t>
            </a:r>
            <a:r>
              <a:rPr lang="fr-FR" sz="1400" i="1" spc="-25" dirty="0">
                <a:cs typeface="Calibri"/>
              </a:rPr>
              <a:t>m</a:t>
            </a:r>
            <a:r>
              <a:rPr lang="fr-FR" sz="1400" i="1" spc="-15" dirty="0">
                <a:cs typeface="Calibri"/>
              </a:rPr>
              <a:t>o</a:t>
            </a:r>
            <a:r>
              <a:rPr lang="fr-FR" sz="1400" i="1" dirty="0">
                <a:cs typeface="Calibri"/>
              </a:rPr>
              <a:t>i</a:t>
            </a:r>
            <a:r>
              <a:rPr lang="fr-FR" sz="1400" i="1" spc="-20" dirty="0">
                <a:cs typeface="Calibri"/>
              </a:rPr>
              <a:t>n</a:t>
            </a:r>
            <a:r>
              <a:rPr lang="fr-FR" sz="1400" i="1" spc="-10" dirty="0">
                <a:cs typeface="Calibri"/>
              </a:rPr>
              <a:t>s</a:t>
            </a:r>
            <a:r>
              <a:rPr lang="fr-FR" sz="1400" i="1" spc="-70" dirty="0">
                <a:latin typeface="Times New Roman"/>
                <a:cs typeface="Times New Roman"/>
              </a:rPr>
              <a:t> </a:t>
            </a:r>
            <a:r>
              <a:rPr lang="fr-FR" sz="1400" i="1" spc="-40" dirty="0">
                <a:cs typeface="Calibri"/>
              </a:rPr>
              <a:t>r</a:t>
            </a:r>
            <a:r>
              <a:rPr lang="fr-FR" sz="1400" i="1" spc="-10" dirty="0">
                <a:cs typeface="Calibri"/>
              </a:rPr>
              <a:t>é</a:t>
            </a:r>
            <a:r>
              <a:rPr lang="fr-FR" sz="1400" i="1" spc="-20" dirty="0">
                <a:cs typeface="Calibri"/>
              </a:rPr>
              <a:t>p</a:t>
            </a:r>
            <a:r>
              <a:rPr lang="fr-FR" sz="1400" i="1" spc="-15" dirty="0">
                <a:cs typeface="Calibri"/>
              </a:rPr>
              <a:t>a</a:t>
            </a:r>
            <a:r>
              <a:rPr lang="fr-FR" sz="1400" i="1" spc="-20" dirty="0">
                <a:cs typeface="Calibri"/>
              </a:rPr>
              <a:t>ndu</a:t>
            </a:r>
            <a:r>
              <a:rPr lang="fr-FR" sz="1400" i="1" spc="-10" dirty="0">
                <a:cs typeface="Calibri"/>
              </a:rPr>
              <a:t>es</a:t>
            </a:r>
            <a:endParaRPr lang="fr-FR" sz="1400" i="1" dirty="0">
              <a:cs typeface="Calibri"/>
            </a:endParaRPr>
          </a:p>
          <a:p>
            <a:pPr marL="906780" marR="99060" lvl="1" indent="-342900" algn="l">
              <a:lnSpc>
                <a:spcPct val="80000"/>
              </a:lnSpc>
              <a:buFont typeface="Arial" panose="020B0604020202020204" pitchFamily="34" charset="0"/>
              <a:buChar char="•"/>
              <a:tabLst>
                <a:tab pos="1452245" algn="l"/>
              </a:tabLst>
            </a:pPr>
            <a:r>
              <a:rPr lang="fr-FR" sz="1400" i="1" spc="-20" dirty="0">
                <a:cs typeface="Calibri"/>
              </a:rPr>
              <a:t>Les DEC, localement, établiront leur calendrier et fixeront la date de remontée des notes</a:t>
            </a:r>
          </a:p>
          <a:p>
            <a:pPr marL="563880" marR="99060" lvl="1" algn="l">
              <a:lnSpc>
                <a:spcPct val="80000"/>
              </a:lnSpc>
              <a:tabLst>
                <a:tab pos="1452245" algn="l"/>
              </a:tabLst>
            </a:pPr>
            <a:endParaRPr lang="fr-FR" sz="1400" i="1" spc="-20" dirty="0">
              <a:cs typeface="Calibri"/>
            </a:endParaRPr>
          </a:p>
          <a:p>
            <a:pPr marL="449580" marR="99060" indent="-342900" algn="l">
              <a:lnSpc>
                <a:spcPct val="80000"/>
              </a:lnSpc>
              <a:buFont typeface="Arial" panose="020B0604020202020204" pitchFamily="34" charset="0"/>
              <a:buChar char="•"/>
              <a:tabLst>
                <a:tab pos="1452245" algn="l"/>
              </a:tabLst>
            </a:pPr>
            <a:r>
              <a:rPr lang="fr-FR" b="1" spc="-20" dirty="0">
                <a:solidFill>
                  <a:srgbClr val="6F2FA0"/>
                </a:solidFill>
                <a:cs typeface="Calibri"/>
              </a:rPr>
              <a:t>C</a:t>
            </a:r>
            <a:r>
              <a:rPr lang="fr-FR" b="1" spc="-10" dirty="0">
                <a:solidFill>
                  <a:srgbClr val="6F2FA0"/>
                </a:solidFill>
                <a:cs typeface="Calibri"/>
              </a:rPr>
              <a:t>h</a:t>
            </a:r>
            <a:r>
              <a:rPr lang="fr-FR" b="1" spc="-15" dirty="0">
                <a:solidFill>
                  <a:srgbClr val="6F2FA0"/>
                </a:solidFill>
                <a:cs typeface="Calibri"/>
              </a:rPr>
              <a:t>oix</a:t>
            </a:r>
            <a:r>
              <a:rPr lang="fr-FR" b="1" spc="-60" dirty="0">
                <a:solidFill>
                  <a:srgbClr val="6F2FA0"/>
                </a:solidFill>
                <a:latin typeface="Times New Roman"/>
                <a:cs typeface="Times New Roman"/>
              </a:rPr>
              <a:t> </a:t>
            </a:r>
            <a:r>
              <a:rPr lang="fr-FR" b="1" spc="-10" dirty="0">
                <a:solidFill>
                  <a:srgbClr val="6F2FA0"/>
                </a:solidFill>
                <a:cs typeface="Calibri"/>
              </a:rPr>
              <a:t>d</a:t>
            </a:r>
            <a:r>
              <a:rPr lang="fr-FR" b="1" spc="-15" dirty="0">
                <a:solidFill>
                  <a:srgbClr val="6F2FA0"/>
                </a:solidFill>
                <a:cs typeface="Calibri"/>
              </a:rPr>
              <a:t>e</a:t>
            </a:r>
            <a:r>
              <a:rPr lang="fr-FR" b="1" spc="-60" dirty="0">
                <a:solidFill>
                  <a:srgbClr val="6F2FA0"/>
                </a:solidFill>
                <a:latin typeface="Times New Roman"/>
                <a:cs typeface="Times New Roman"/>
              </a:rPr>
              <a:t> </a:t>
            </a:r>
            <a:r>
              <a:rPr lang="fr-FR" b="1" spc="-10" dirty="0">
                <a:solidFill>
                  <a:srgbClr val="6F2FA0"/>
                </a:solidFill>
                <a:cs typeface="Calibri"/>
              </a:rPr>
              <a:t>l</a:t>
            </a:r>
            <a:r>
              <a:rPr lang="fr-FR" b="1" spc="-175" dirty="0">
                <a:solidFill>
                  <a:srgbClr val="6F2FA0"/>
                </a:solidFill>
                <a:cs typeface="Calibri"/>
              </a:rPr>
              <a:t>’</a:t>
            </a:r>
            <a:r>
              <a:rPr lang="fr-FR" b="1" spc="-25" dirty="0">
                <a:solidFill>
                  <a:srgbClr val="6F2FA0"/>
                </a:solidFill>
                <a:cs typeface="Calibri"/>
              </a:rPr>
              <a:t>é</a:t>
            </a:r>
            <a:r>
              <a:rPr lang="fr-FR" b="1" spc="-35" dirty="0">
                <a:solidFill>
                  <a:srgbClr val="6F2FA0"/>
                </a:solidFill>
                <a:cs typeface="Calibri"/>
              </a:rPr>
              <a:t>t</a:t>
            </a:r>
            <a:r>
              <a:rPr lang="fr-FR" b="1" spc="-15" dirty="0">
                <a:solidFill>
                  <a:srgbClr val="6F2FA0"/>
                </a:solidFill>
                <a:cs typeface="Calibri"/>
              </a:rPr>
              <a:t>a</a:t>
            </a:r>
            <a:r>
              <a:rPr lang="fr-FR" b="1" spc="-10" dirty="0">
                <a:solidFill>
                  <a:srgbClr val="6F2FA0"/>
                </a:solidFill>
                <a:cs typeface="Calibri"/>
              </a:rPr>
              <a:t>blisse</a:t>
            </a:r>
            <a:r>
              <a:rPr lang="fr-FR" b="1" spc="-30" dirty="0">
                <a:solidFill>
                  <a:srgbClr val="6F2FA0"/>
                </a:solidFill>
                <a:cs typeface="Calibri"/>
              </a:rPr>
              <a:t>m</a:t>
            </a:r>
            <a:r>
              <a:rPr lang="fr-FR" b="1" spc="-15" dirty="0">
                <a:solidFill>
                  <a:srgbClr val="6F2FA0"/>
                </a:solidFill>
                <a:cs typeface="Calibri"/>
              </a:rPr>
              <a:t>e</a:t>
            </a:r>
            <a:r>
              <a:rPr lang="fr-FR" b="1" spc="-35" dirty="0">
                <a:solidFill>
                  <a:srgbClr val="6F2FA0"/>
                </a:solidFill>
                <a:cs typeface="Calibri"/>
              </a:rPr>
              <a:t>n</a:t>
            </a:r>
            <a:r>
              <a:rPr lang="fr-FR" b="1" spc="-10" dirty="0">
                <a:solidFill>
                  <a:srgbClr val="6F2FA0"/>
                </a:solidFill>
                <a:cs typeface="Calibri"/>
              </a:rPr>
              <a:t>t</a:t>
            </a:r>
            <a:r>
              <a:rPr lang="fr-FR" b="1" spc="-50" dirty="0">
                <a:solidFill>
                  <a:srgbClr val="6F2FA0"/>
                </a:solidFill>
                <a:latin typeface="Times New Roman"/>
                <a:cs typeface="Times New Roman"/>
              </a:rPr>
              <a:t> </a:t>
            </a:r>
            <a:r>
              <a:rPr lang="fr-FR" b="1" spc="-10" dirty="0">
                <a:solidFill>
                  <a:srgbClr val="6F2FA0"/>
                </a:solidFill>
                <a:cs typeface="Calibri"/>
              </a:rPr>
              <a:t>:</a:t>
            </a:r>
            <a:endParaRPr lang="fr-FR" dirty="0">
              <a:cs typeface="Calibri"/>
            </a:endParaRPr>
          </a:p>
          <a:p>
            <a:pPr marL="800100" lvl="1" indent="-342900" algn="l">
              <a:buFont typeface="Arial" panose="020B0604020202020204" pitchFamily="34" charset="0"/>
              <a:buChar char="•"/>
            </a:pPr>
            <a:r>
              <a:rPr lang="fr-FR" dirty="0"/>
              <a:t>Période du 31 Janvier au 11 Février:</a:t>
            </a:r>
          </a:p>
          <a:p>
            <a:pPr marL="1200150" lvl="2" indent="-285750" algn="l">
              <a:buFont typeface="Arial" panose="020B0604020202020204" pitchFamily="34" charset="0"/>
              <a:buChar char="•"/>
            </a:pPr>
            <a:r>
              <a:rPr lang="fr-FR" dirty="0"/>
              <a:t>31/01 LVA		écrit: 1H00</a:t>
            </a:r>
          </a:p>
          <a:p>
            <a:pPr marL="1257300" lvl="2" indent="-342900" algn="l">
              <a:buFont typeface="Arial" panose="020B0604020202020204" pitchFamily="34" charset="0"/>
              <a:buChar char="•"/>
            </a:pPr>
            <a:r>
              <a:rPr lang="fr-FR" dirty="0"/>
              <a:t>04/02 HG (G et STMG) 	écrit: 2H00</a:t>
            </a:r>
          </a:p>
          <a:p>
            <a:pPr marL="1257300" lvl="2" indent="-342900" algn="l">
              <a:buFont typeface="Arial" panose="020B0604020202020204" pitchFamily="34" charset="0"/>
              <a:buChar char="•"/>
            </a:pPr>
            <a:r>
              <a:rPr lang="fr-FR" dirty="0"/>
              <a:t>05/02 Maths (STMG) 	écrit: 2H00</a:t>
            </a:r>
          </a:p>
          <a:p>
            <a:pPr marL="1257300" lvl="2" indent="-342900" algn="l">
              <a:buFont typeface="Arial" panose="020B0604020202020204" pitchFamily="34" charset="0"/>
              <a:buChar char="•"/>
            </a:pPr>
            <a:r>
              <a:rPr lang="fr-FR" dirty="0"/>
              <a:t>11/02 LVB 		écrit: 1H00 	</a:t>
            </a:r>
            <a:r>
              <a:rPr lang="fr-FR" sz="1600" dirty="0"/>
              <a:t>Sujet et Grille LVB pour tous / Pas de classe bilangue officielle au LDM				 	= niveau attesté par les certifications ad’ hoc</a:t>
            </a:r>
          </a:p>
          <a:p>
            <a:pPr marL="342900" indent="-342900" algn="l">
              <a:buFont typeface="Arial" panose="020B0604020202020204" pitchFamily="34" charset="0"/>
              <a:buChar char="•"/>
            </a:pPr>
            <a:r>
              <a:rPr lang="fr-FR" dirty="0"/>
              <a:t>Choix de l’académie de La Réunion:</a:t>
            </a:r>
          </a:p>
          <a:p>
            <a:pPr marL="800100" lvl="1" indent="-342900" algn="l">
              <a:buFont typeface="Arial" panose="020B0604020202020204" pitchFamily="34" charset="0"/>
              <a:buChar char="•"/>
            </a:pPr>
            <a:r>
              <a:rPr lang="fr-FR" sz="1600" dirty="0">
                <a:solidFill>
                  <a:srgbClr val="FF0000"/>
                </a:solidFill>
              </a:rPr>
              <a:t>Commission d’Harmonisation le 13 mars, soit,  une remontée des notes après corrections internes le </a:t>
            </a:r>
            <a:r>
              <a:rPr lang="fr-FR" sz="1600" dirty="0">
                <a:solidFill>
                  <a:srgbClr val="C00000"/>
                </a:solidFill>
              </a:rPr>
              <a:t>04 mars 2020</a:t>
            </a:r>
          </a:p>
        </p:txBody>
      </p:sp>
    </p:spTree>
    <p:extLst>
      <p:ext uri="{BB962C8B-B14F-4D97-AF65-F5344CB8AC3E}">
        <p14:creationId xmlns:p14="http://schemas.microsoft.com/office/powerpoint/2010/main" val="229616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743691" y="5379060"/>
            <a:ext cx="2113313" cy="1129081"/>
          </a:xfrm>
          <a:prstGeom prst="rect">
            <a:avLst/>
          </a:prstGeom>
        </p:spPr>
      </p:pic>
      <p:sp>
        <p:nvSpPr>
          <p:cNvPr id="2" name="Titre 1">
            <a:extLst>
              <a:ext uri="{FF2B5EF4-FFF2-40B4-BE49-F238E27FC236}">
                <a16:creationId xmlns:a16="http://schemas.microsoft.com/office/drawing/2014/main" id="{B36955C6-A683-4E22-A2BE-B5B324CC35D7}"/>
              </a:ext>
            </a:extLst>
          </p:cNvPr>
          <p:cNvSpPr>
            <a:spLocks noGrp="1"/>
          </p:cNvSpPr>
          <p:nvPr>
            <p:ph type="title"/>
          </p:nvPr>
        </p:nvSpPr>
        <p:spPr>
          <a:xfrm>
            <a:off x="565150" y="147430"/>
            <a:ext cx="10845800" cy="1325563"/>
          </a:xfrm>
        </p:spPr>
        <p:txBody>
          <a:bodyPr/>
          <a:lstStyle/>
          <a:p>
            <a:r>
              <a:rPr lang="fr-FR"/>
              <a:t>Epreuves communes de contrôle continu (E3C)</a:t>
            </a:r>
            <a:endParaRPr lang="LID4096" dirty="0"/>
          </a:p>
        </p:txBody>
      </p:sp>
      <p:sp>
        <p:nvSpPr>
          <p:cNvPr id="4" name="Espace réservé du contenu 2">
            <a:extLst>
              <a:ext uri="{FF2B5EF4-FFF2-40B4-BE49-F238E27FC236}">
                <a16:creationId xmlns:a16="http://schemas.microsoft.com/office/drawing/2014/main" id="{34FEAA3D-E6F3-4D59-93DE-BC2DF07AE27F}"/>
              </a:ext>
            </a:extLst>
          </p:cNvPr>
          <p:cNvSpPr txBox="1">
            <a:spLocks/>
          </p:cNvSpPr>
          <p:nvPr/>
        </p:nvSpPr>
        <p:spPr>
          <a:xfrm>
            <a:off x="457200" y="1472993"/>
            <a:ext cx="11169650" cy="482841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a:t>Les calendriers de la 2</a:t>
            </a:r>
            <a:r>
              <a:rPr lang="fr-FR" baseline="30000"/>
              <a:t>nde</a:t>
            </a:r>
            <a:r>
              <a:rPr lang="fr-FR"/>
              <a:t> Série d’Epreuves:</a:t>
            </a:r>
          </a:p>
          <a:p>
            <a:pPr algn="l">
              <a:lnSpc>
                <a:spcPct val="100000"/>
              </a:lnSpc>
            </a:pPr>
            <a:r>
              <a:rPr lang="fr-FR" sz="2000" i="1" spc="-70">
                <a:cs typeface="Calibri"/>
              </a:rPr>
              <a:t>	P</a:t>
            </a:r>
            <a:r>
              <a:rPr lang="fr-FR" sz="2000" i="1" spc="-10">
                <a:cs typeface="Calibri"/>
              </a:rPr>
              <a:t>é</a:t>
            </a:r>
            <a:r>
              <a:rPr lang="fr-FR" sz="2000" i="1" spc="-5">
                <a:cs typeface="Calibri"/>
              </a:rPr>
              <a:t>r</a:t>
            </a:r>
            <a:r>
              <a:rPr lang="fr-FR" sz="2000" i="1">
                <a:cs typeface="Calibri"/>
              </a:rPr>
              <a:t>i</a:t>
            </a:r>
            <a:r>
              <a:rPr lang="fr-FR" sz="2000" i="1" spc="-15">
                <a:cs typeface="Calibri"/>
              </a:rPr>
              <a:t>o</a:t>
            </a:r>
            <a:r>
              <a:rPr lang="fr-FR" sz="2000" i="1" spc="-20">
                <a:cs typeface="Calibri"/>
              </a:rPr>
              <a:t>d</a:t>
            </a:r>
            <a:r>
              <a:rPr lang="fr-FR" sz="2000" i="1" spc="-10">
                <a:cs typeface="Calibri"/>
              </a:rPr>
              <a:t>es</a:t>
            </a:r>
            <a:r>
              <a:rPr lang="fr-FR" sz="2000" i="1" spc="-70">
                <a:latin typeface="Times New Roman"/>
                <a:cs typeface="Times New Roman"/>
              </a:rPr>
              <a:t> </a:t>
            </a:r>
            <a:r>
              <a:rPr lang="fr-FR" sz="2000" i="1" spc="-20">
                <a:cs typeface="Calibri"/>
              </a:rPr>
              <a:t>p</a:t>
            </a:r>
            <a:r>
              <a:rPr lang="fr-FR" sz="2000" i="1" spc="-40">
                <a:cs typeface="Calibri"/>
              </a:rPr>
              <a:t>r</a:t>
            </a:r>
            <a:r>
              <a:rPr lang="fr-FR" sz="2000" i="1" spc="-10">
                <a:cs typeface="Calibri"/>
              </a:rPr>
              <a:t>é</a:t>
            </a:r>
            <a:r>
              <a:rPr lang="fr-FR" sz="2000" i="1" spc="-40">
                <a:cs typeface="Calibri"/>
              </a:rPr>
              <a:t>c</a:t>
            </a:r>
            <a:r>
              <a:rPr lang="fr-FR" sz="2000" i="1" spc="-15">
                <a:cs typeface="Calibri"/>
              </a:rPr>
              <a:t>o</a:t>
            </a:r>
            <a:r>
              <a:rPr lang="fr-FR" sz="2000" i="1" spc="-20">
                <a:cs typeface="Calibri"/>
              </a:rPr>
              <a:t>n</a:t>
            </a:r>
            <a:r>
              <a:rPr lang="fr-FR" sz="2000" i="1">
                <a:cs typeface="Calibri"/>
              </a:rPr>
              <a:t>i</a:t>
            </a:r>
            <a:r>
              <a:rPr lang="fr-FR" sz="2000" i="1" spc="-15">
                <a:cs typeface="Calibri"/>
              </a:rPr>
              <a:t>s</a:t>
            </a:r>
            <a:r>
              <a:rPr lang="fr-FR" sz="2000" i="1" spc="-10">
                <a:cs typeface="Calibri"/>
              </a:rPr>
              <a:t>ées</a:t>
            </a:r>
            <a:r>
              <a:rPr lang="fr-FR" sz="2000" i="1" spc="-45">
                <a:latin typeface="Times New Roman"/>
                <a:cs typeface="Times New Roman"/>
              </a:rPr>
              <a:t> </a:t>
            </a:r>
            <a:r>
              <a:rPr lang="fr-FR" sz="2000" i="1" spc="-20">
                <a:cs typeface="Calibri"/>
              </a:rPr>
              <a:t>p</a:t>
            </a:r>
            <a:r>
              <a:rPr lang="fr-FR" sz="2000" i="1" spc="-15">
                <a:cs typeface="Calibri"/>
              </a:rPr>
              <a:t>ar</a:t>
            </a:r>
            <a:r>
              <a:rPr lang="fr-FR" sz="2000" i="1" spc="-55">
                <a:latin typeface="Times New Roman"/>
                <a:cs typeface="Times New Roman"/>
              </a:rPr>
              <a:t> </a:t>
            </a:r>
            <a:r>
              <a:rPr lang="fr-FR" sz="2000" i="1">
                <a:cs typeface="Calibri"/>
              </a:rPr>
              <a:t>l</a:t>
            </a:r>
            <a:r>
              <a:rPr lang="fr-FR" sz="2000" i="1" spc="-15">
                <a:cs typeface="Calibri"/>
              </a:rPr>
              <a:t>e</a:t>
            </a:r>
            <a:r>
              <a:rPr lang="fr-FR" sz="2000" i="1" spc="-55">
                <a:latin typeface="Times New Roman"/>
                <a:cs typeface="Times New Roman"/>
              </a:rPr>
              <a:t> </a:t>
            </a:r>
            <a:r>
              <a:rPr lang="fr-FR" sz="2000" i="1" spc="-25">
                <a:cs typeface="Calibri"/>
              </a:rPr>
              <a:t>M</a:t>
            </a:r>
            <a:r>
              <a:rPr lang="fr-FR" sz="2000" i="1">
                <a:cs typeface="Calibri"/>
              </a:rPr>
              <a:t>i</a:t>
            </a:r>
            <a:r>
              <a:rPr lang="fr-FR" sz="2000" i="1" spc="-20">
                <a:cs typeface="Calibri"/>
              </a:rPr>
              <a:t>n</a:t>
            </a:r>
            <a:r>
              <a:rPr lang="fr-FR" sz="2000" i="1">
                <a:cs typeface="Calibri"/>
              </a:rPr>
              <a:t>i</a:t>
            </a:r>
            <a:r>
              <a:rPr lang="fr-FR" sz="2000" i="1" spc="-40">
                <a:cs typeface="Calibri"/>
              </a:rPr>
              <a:t>s</a:t>
            </a:r>
            <a:r>
              <a:rPr lang="fr-FR" sz="2000" i="1" spc="-30">
                <a:cs typeface="Calibri"/>
              </a:rPr>
              <a:t>t</a:t>
            </a:r>
            <a:r>
              <a:rPr lang="fr-FR" sz="2000" i="1" spc="-10">
                <a:cs typeface="Calibri"/>
              </a:rPr>
              <a:t>è</a:t>
            </a:r>
            <a:r>
              <a:rPr lang="fr-FR" sz="2000" i="1" spc="-40">
                <a:cs typeface="Calibri"/>
              </a:rPr>
              <a:t>r</a:t>
            </a:r>
            <a:r>
              <a:rPr lang="fr-FR" sz="2000" i="1" spc="-15">
                <a:cs typeface="Calibri"/>
              </a:rPr>
              <a:t>e</a:t>
            </a:r>
            <a:r>
              <a:rPr lang="fr-FR" sz="2000" i="1" spc="-55">
                <a:latin typeface="Times New Roman"/>
                <a:cs typeface="Times New Roman"/>
              </a:rPr>
              <a:t> </a:t>
            </a:r>
            <a:r>
              <a:rPr lang="fr-FR" sz="2000" i="1" spc="-10">
                <a:cs typeface="Calibri"/>
              </a:rPr>
              <a:t>:</a:t>
            </a:r>
            <a:endParaRPr lang="fr-FR" sz="2000" i="1">
              <a:cs typeface="Calibri"/>
            </a:endParaRPr>
          </a:p>
          <a:p>
            <a:pPr algn="l">
              <a:lnSpc>
                <a:spcPts val="550"/>
              </a:lnSpc>
              <a:spcBef>
                <a:spcPts val="49"/>
              </a:spcBef>
            </a:pPr>
            <a:endParaRPr lang="fr-FR" sz="500"/>
          </a:p>
          <a:p>
            <a:pPr marL="906780" marR="99060" lvl="1" indent="-342900" algn="l">
              <a:lnSpc>
                <a:spcPct val="80000"/>
              </a:lnSpc>
              <a:buFont typeface="Arial" panose="020B0604020202020204" pitchFamily="34" charset="0"/>
              <a:buChar char="•"/>
              <a:tabLst>
                <a:tab pos="1452245" algn="l"/>
              </a:tabLst>
            </a:pPr>
            <a:r>
              <a:rPr lang="fr-FR" sz="1400" spc="-20">
                <a:cs typeface="Calibri"/>
              </a:rPr>
              <a:t>15 avril 2020 au 29 mai 2020 p</a:t>
            </a:r>
            <a:r>
              <a:rPr lang="fr-FR" sz="1400" spc="-15">
                <a:cs typeface="Calibri"/>
              </a:rPr>
              <a:t>o</a:t>
            </a:r>
            <a:r>
              <a:rPr lang="fr-FR" sz="1400" spc="-20">
                <a:cs typeface="Calibri"/>
              </a:rPr>
              <a:t>u</a:t>
            </a:r>
            <a:r>
              <a:rPr lang="fr-FR" sz="1400" spc="-10">
                <a:cs typeface="Calibri"/>
              </a:rPr>
              <a:t>r</a:t>
            </a:r>
            <a:r>
              <a:rPr lang="fr-FR" sz="1400" spc="-55">
                <a:latin typeface="Times New Roman"/>
                <a:cs typeface="Times New Roman"/>
              </a:rPr>
              <a:t> </a:t>
            </a:r>
            <a:r>
              <a:rPr lang="fr-FR" sz="1400">
                <a:cs typeface="Calibri"/>
              </a:rPr>
              <a:t>l</a:t>
            </a:r>
            <a:r>
              <a:rPr lang="fr-FR" sz="1400" spc="-10">
                <a:cs typeface="Calibri"/>
              </a:rPr>
              <a:t>es</a:t>
            </a:r>
            <a:r>
              <a:rPr lang="fr-FR" sz="1400" spc="-55">
                <a:latin typeface="Times New Roman"/>
                <a:cs typeface="Times New Roman"/>
              </a:rPr>
              <a:t> </a:t>
            </a:r>
            <a:r>
              <a:rPr lang="fr-FR" sz="1400" spc="-25">
                <a:cs typeface="Calibri"/>
              </a:rPr>
              <a:t>m</a:t>
            </a:r>
            <a:r>
              <a:rPr lang="fr-FR" sz="1400" spc="-35">
                <a:cs typeface="Calibri"/>
              </a:rPr>
              <a:t>a</a:t>
            </a:r>
            <a:r>
              <a:rPr lang="fr-FR" sz="1400" spc="-10">
                <a:cs typeface="Calibri"/>
              </a:rPr>
              <a:t>t</a:t>
            </a:r>
            <a:r>
              <a:rPr lang="fr-FR" sz="1400">
                <a:cs typeface="Calibri"/>
              </a:rPr>
              <a:t>i</a:t>
            </a:r>
            <a:r>
              <a:rPr lang="fr-FR" sz="1400" spc="-10">
                <a:cs typeface="Calibri"/>
              </a:rPr>
              <a:t>è</a:t>
            </a:r>
            <a:r>
              <a:rPr lang="fr-FR" sz="1400" spc="-40">
                <a:cs typeface="Calibri"/>
              </a:rPr>
              <a:t>r</a:t>
            </a:r>
            <a:r>
              <a:rPr lang="fr-FR" sz="1400" spc="-10">
                <a:cs typeface="Calibri"/>
              </a:rPr>
              <a:t>es</a:t>
            </a:r>
            <a:r>
              <a:rPr lang="fr-FR" sz="1400" spc="-10">
                <a:latin typeface="Times New Roman"/>
                <a:cs typeface="Times New Roman"/>
              </a:rPr>
              <a:t> </a:t>
            </a:r>
            <a:r>
              <a:rPr lang="fr-FR" sz="1400" spc="-15">
                <a:cs typeface="Calibri"/>
              </a:rPr>
              <a:t>s</a:t>
            </a:r>
            <a:r>
              <a:rPr lang="fr-FR" sz="1400" spc="-20">
                <a:cs typeface="Calibri"/>
              </a:rPr>
              <a:t>u</a:t>
            </a:r>
            <a:r>
              <a:rPr lang="fr-FR" sz="1400">
                <a:cs typeface="Calibri"/>
              </a:rPr>
              <a:t>i</a:t>
            </a:r>
            <a:r>
              <a:rPr lang="fr-FR" sz="1400" spc="-50">
                <a:cs typeface="Calibri"/>
              </a:rPr>
              <a:t>v</a:t>
            </a:r>
            <a:r>
              <a:rPr lang="fr-FR" sz="1400" spc="-15">
                <a:cs typeface="Calibri"/>
              </a:rPr>
              <a:t>a</a:t>
            </a:r>
            <a:r>
              <a:rPr lang="fr-FR" sz="1400" spc="-45">
                <a:cs typeface="Calibri"/>
              </a:rPr>
              <a:t>n</a:t>
            </a:r>
            <a:r>
              <a:rPr lang="fr-FR" sz="1400" spc="-30">
                <a:cs typeface="Calibri"/>
              </a:rPr>
              <a:t>t</a:t>
            </a:r>
            <a:r>
              <a:rPr lang="fr-FR" sz="1400" spc="-10">
                <a:cs typeface="Calibri"/>
              </a:rPr>
              <a:t>es</a:t>
            </a:r>
            <a:r>
              <a:rPr lang="fr-FR" sz="1400">
                <a:latin typeface="Times New Roman"/>
                <a:cs typeface="Times New Roman"/>
              </a:rPr>
              <a:t> </a:t>
            </a:r>
            <a:r>
              <a:rPr lang="fr-FR" sz="1400" spc="-20">
                <a:cs typeface="Calibri"/>
              </a:rPr>
              <a:t>d</a:t>
            </a:r>
            <a:r>
              <a:rPr lang="fr-FR" sz="1400" spc="-15">
                <a:cs typeface="Calibri"/>
              </a:rPr>
              <a:t>u</a:t>
            </a:r>
            <a:r>
              <a:rPr lang="fr-FR" sz="1400" spc="-55">
                <a:latin typeface="Times New Roman"/>
                <a:cs typeface="Times New Roman"/>
              </a:rPr>
              <a:t> </a:t>
            </a:r>
            <a:r>
              <a:rPr lang="fr-FR" sz="1400" spc="-10">
                <a:cs typeface="Calibri"/>
              </a:rPr>
              <a:t>t</a:t>
            </a:r>
            <a:r>
              <a:rPr lang="fr-FR" sz="1400" spc="-40">
                <a:cs typeface="Calibri"/>
              </a:rPr>
              <a:t>r</a:t>
            </a:r>
            <a:r>
              <a:rPr lang="fr-FR" sz="1400" spc="-15">
                <a:cs typeface="Calibri"/>
              </a:rPr>
              <a:t>o</a:t>
            </a:r>
            <a:r>
              <a:rPr lang="fr-FR" sz="1400" spc="-20">
                <a:cs typeface="Calibri"/>
              </a:rPr>
              <a:t>n</a:t>
            </a:r>
            <a:r>
              <a:rPr lang="fr-FR" sz="1400" spc="-15">
                <a:cs typeface="Calibri"/>
              </a:rPr>
              <a:t>c</a:t>
            </a:r>
            <a:r>
              <a:rPr lang="fr-FR" sz="1400" spc="-65">
                <a:latin typeface="Times New Roman"/>
                <a:cs typeface="Times New Roman"/>
              </a:rPr>
              <a:t> </a:t>
            </a:r>
            <a:r>
              <a:rPr lang="fr-FR" sz="1400" spc="-40">
                <a:cs typeface="Calibri"/>
              </a:rPr>
              <a:t>c</a:t>
            </a:r>
            <a:r>
              <a:rPr lang="fr-FR" sz="1400" spc="-15">
                <a:cs typeface="Calibri"/>
              </a:rPr>
              <a:t>o</a:t>
            </a:r>
            <a:r>
              <a:rPr lang="fr-FR" sz="1400" spc="-25">
                <a:cs typeface="Calibri"/>
              </a:rPr>
              <a:t>mm</a:t>
            </a:r>
            <a:r>
              <a:rPr lang="fr-FR" sz="1400" spc="-20">
                <a:cs typeface="Calibri"/>
              </a:rPr>
              <a:t>u</a:t>
            </a:r>
            <a:r>
              <a:rPr lang="fr-FR" sz="1400" spc="-15">
                <a:cs typeface="Calibri"/>
              </a:rPr>
              <a:t>n</a:t>
            </a:r>
            <a:r>
              <a:rPr lang="fr-FR" sz="1400" spc="-45">
                <a:latin typeface="Times New Roman"/>
                <a:cs typeface="Times New Roman"/>
              </a:rPr>
              <a:t> </a:t>
            </a:r>
            <a:r>
              <a:rPr lang="fr-FR" sz="1400" spc="-10">
                <a:cs typeface="Calibri"/>
              </a:rPr>
              <a:t>:</a:t>
            </a:r>
            <a:r>
              <a:rPr lang="fr-FR" sz="1400" spc="-60">
                <a:latin typeface="Times New Roman"/>
                <a:cs typeface="Times New Roman"/>
              </a:rPr>
              <a:t> </a:t>
            </a:r>
            <a:r>
              <a:rPr lang="fr-FR" sz="1400" spc="-20">
                <a:cs typeface="Calibri"/>
              </a:rPr>
              <a:t>H</a:t>
            </a:r>
            <a:r>
              <a:rPr lang="fr-FR" sz="1400" spc="-25">
                <a:cs typeface="Calibri"/>
              </a:rPr>
              <a:t>G</a:t>
            </a:r>
            <a:r>
              <a:rPr lang="fr-FR" sz="1400" spc="-5">
                <a:cs typeface="Calibri"/>
              </a:rPr>
              <a:t>, </a:t>
            </a:r>
            <a:r>
              <a:rPr lang="fr-FR" sz="1400" spc="-204">
                <a:cs typeface="Calibri"/>
              </a:rPr>
              <a:t>L</a:t>
            </a:r>
            <a:r>
              <a:rPr lang="fr-FR" sz="1400" spc="-140">
                <a:cs typeface="Calibri"/>
              </a:rPr>
              <a:t>V</a:t>
            </a:r>
            <a:r>
              <a:rPr lang="fr-FR" sz="1400" spc="-15">
                <a:cs typeface="Calibri"/>
              </a:rPr>
              <a:t>A,</a:t>
            </a:r>
            <a:r>
              <a:rPr lang="fr-FR" sz="1400" spc="-45">
                <a:latin typeface="Times New Roman"/>
                <a:cs typeface="Times New Roman"/>
              </a:rPr>
              <a:t> </a:t>
            </a:r>
            <a:r>
              <a:rPr lang="fr-FR" sz="1400" spc="-204">
                <a:cs typeface="Calibri"/>
              </a:rPr>
              <a:t>L</a:t>
            </a:r>
            <a:r>
              <a:rPr lang="fr-FR" sz="1400" spc="-20">
                <a:cs typeface="Calibri"/>
              </a:rPr>
              <a:t>V</a:t>
            </a:r>
            <a:r>
              <a:rPr lang="fr-FR" sz="1400" spc="-15">
                <a:cs typeface="Calibri"/>
              </a:rPr>
              <a:t>B</a:t>
            </a:r>
            <a:r>
              <a:rPr lang="fr-FR" sz="1400">
                <a:cs typeface="Calibri"/>
              </a:rPr>
              <a:t> </a:t>
            </a:r>
            <a:r>
              <a:rPr lang="fr-FR" sz="1400" spc="-20">
                <a:cs typeface="Calibri"/>
              </a:rPr>
              <a:t>+M</a:t>
            </a:r>
            <a:r>
              <a:rPr lang="fr-FR" sz="1400" spc="-35">
                <a:cs typeface="Calibri"/>
              </a:rPr>
              <a:t>a</a:t>
            </a:r>
            <a:r>
              <a:rPr lang="fr-FR" sz="1400" spc="-15">
                <a:cs typeface="Calibri"/>
              </a:rPr>
              <a:t>th</a:t>
            </a:r>
            <a:r>
              <a:rPr lang="fr-FR" sz="1400" spc="-70">
                <a:latin typeface="Times New Roman"/>
                <a:cs typeface="Times New Roman"/>
              </a:rPr>
              <a:t> </a:t>
            </a:r>
            <a:r>
              <a:rPr lang="fr-FR" sz="1400" spc="-10">
                <a:cs typeface="Calibri"/>
              </a:rPr>
              <a:t>e</a:t>
            </a:r>
            <a:r>
              <a:rPr lang="fr-FR" sz="1400" spc="-15">
                <a:cs typeface="Calibri"/>
              </a:rPr>
              <a:t>n</a:t>
            </a:r>
            <a:r>
              <a:rPr lang="fr-FR" sz="1400" spc="-55">
                <a:latin typeface="Times New Roman"/>
                <a:cs typeface="Times New Roman"/>
              </a:rPr>
              <a:t> </a:t>
            </a:r>
            <a:r>
              <a:rPr lang="fr-FR" sz="1400" spc="-25">
                <a:cs typeface="Calibri"/>
              </a:rPr>
              <a:t>S</a:t>
            </a:r>
            <a:r>
              <a:rPr lang="fr-FR" sz="1400" spc="-20">
                <a:cs typeface="Calibri"/>
              </a:rPr>
              <a:t>TMG </a:t>
            </a:r>
          </a:p>
          <a:p>
            <a:pPr marL="906780" marR="99060" lvl="1" indent="-342900" algn="l">
              <a:lnSpc>
                <a:spcPct val="80000"/>
              </a:lnSpc>
              <a:buFont typeface="Arial" panose="020B0604020202020204" pitchFamily="34" charset="0"/>
              <a:buChar char="•"/>
              <a:tabLst>
                <a:tab pos="1452245" algn="l"/>
              </a:tabLst>
            </a:pPr>
            <a:r>
              <a:rPr lang="fr-FR" sz="1400" spc="-20">
                <a:cs typeface="Calibri"/>
              </a:rPr>
              <a:t>du 18 au 20 mai pour </a:t>
            </a:r>
            <a:r>
              <a:rPr lang="fr-FR" sz="1400" spc="-204">
                <a:cs typeface="Calibri"/>
              </a:rPr>
              <a:t>L</a:t>
            </a:r>
            <a:r>
              <a:rPr lang="fr-FR" sz="1400" spc="-140">
                <a:cs typeface="Calibri"/>
              </a:rPr>
              <a:t>V</a:t>
            </a:r>
            <a:r>
              <a:rPr lang="fr-FR" sz="1400" spc="-20">
                <a:cs typeface="Calibri"/>
              </a:rPr>
              <a:t>A</a:t>
            </a:r>
            <a:r>
              <a:rPr lang="fr-FR" sz="1400" spc="-15">
                <a:cs typeface="Calibri"/>
              </a:rPr>
              <a:t>/B</a:t>
            </a:r>
            <a:r>
              <a:rPr lang="fr-FR" sz="1400" spc="-55">
                <a:latin typeface="Times New Roman"/>
                <a:cs typeface="Times New Roman"/>
              </a:rPr>
              <a:t> </a:t>
            </a:r>
            <a:r>
              <a:rPr lang="fr-FR" sz="1400">
                <a:cs typeface="Calibri"/>
              </a:rPr>
              <a:t>l</a:t>
            </a:r>
            <a:r>
              <a:rPr lang="fr-FR" sz="1400" spc="-10">
                <a:cs typeface="Calibri"/>
              </a:rPr>
              <a:t>es</a:t>
            </a:r>
            <a:r>
              <a:rPr lang="fr-FR" sz="1400" spc="-55">
                <a:latin typeface="Times New Roman"/>
                <a:cs typeface="Times New Roman"/>
              </a:rPr>
              <a:t> </a:t>
            </a:r>
            <a:r>
              <a:rPr lang="fr-FR" sz="1400" spc="-25">
                <a:cs typeface="Calibri"/>
              </a:rPr>
              <a:t>m</a:t>
            </a:r>
            <a:r>
              <a:rPr lang="fr-FR" sz="1400" spc="-15">
                <a:cs typeface="Calibri"/>
              </a:rPr>
              <a:t>o</a:t>
            </a:r>
            <a:r>
              <a:rPr lang="fr-FR" sz="1400">
                <a:cs typeface="Calibri"/>
              </a:rPr>
              <a:t>i</a:t>
            </a:r>
            <a:r>
              <a:rPr lang="fr-FR" sz="1400" spc="-20">
                <a:cs typeface="Calibri"/>
              </a:rPr>
              <a:t>n</a:t>
            </a:r>
            <a:r>
              <a:rPr lang="fr-FR" sz="1400" spc="-10">
                <a:cs typeface="Calibri"/>
              </a:rPr>
              <a:t>s</a:t>
            </a:r>
            <a:r>
              <a:rPr lang="fr-FR" sz="1400" spc="-70">
                <a:latin typeface="Times New Roman"/>
                <a:cs typeface="Times New Roman"/>
              </a:rPr>
              <a:t> </a:t>
            </a:r>
            <a:r>
              <a:rPr lang="fr-FR" sz="1400" spc="-40">
                <a:cs typeface="Calibri"/>
              </a:rPr>
              <a:t>r</a:t>
            </a:r>
            <a:r>
              <a:rPr lang="fr-FR" sz="1400" spc="-10">
                <a:cs typeface="Calibri"/>
              </a:rPr>
              <a:t>é</a:t>
            </a:r>
            <a:r>
              <a:rPr lang="fr-FR" sz="1400" spc="-20">
                <a:cs typeface="Calibri"/>
              </a:rPr>
              <a:t>p</a:t>
            </a:r>
            <a:r>
              <a:rPr lang="fr-FR" sz="1400" spc="-15">
                <a:cs typeface="Calibri"/>
              </a:rPr>
              <a:t>a</a:t>
            </a:r>
            <a:r>
              <a:rPr lang="fr-FR" sz="1400" spc="-20">
                <a:cs typeface="Calibri"/>
              </a:rPr>
              <a:t>ndu</a:t>
            </a:r>
            <a:r>
              <a:rPr lang="fr-FR" sz="1400" spc="-10">
                <a:cs typeface="Calibri"/>
              </a:rPr>
              <a:t>es</a:t>
            </a:r>
            <a:endParaRPr lang="fr-FR" sz="1400" spc="-20">
              <a:cs typeface="Calibri"/>
            </a:endParaRPr>
          </a:p>
          <a:p>
            <a:pPr marL="906780" marR="99060" lvl="1" indent="-342900" algn="l">
              <a:lnSpc>
                <a:spcPct val="80000"/>
              </a:lnSpc>
              <a:buFont typeface="Arial" panose="020B0604020202020204" pitchFamily="34" charset="0"/>
              <a:buChar char="•"/>
              <a:tabLst>
                <a:tab pos="1452245" algn="l"/>
              </a:tabLst>
            </a:pPr>
            <a:r>
              <a:rPr lang="fr-FR" sz="1400" i="1" spc="-20">
                <a:cs typeface="Calibri"/>
              </a:rPr>
              <a:t>Les DEC, localement, établiront leur calendrier et fixeront la date de remontée des notes</a:t>
            </a:r>
          </a:p>
          <a:p>
            <a:pPr marL="563880" marR="99060" lvl="1" algn="l">
              <a:lnSpc>
                <a:spcPct val="80000"/>
              </a:lnSpc>
              <a:tabLst>
                <a:tab pos="1452245" algn="l"/>
              </a:tabLst>
            </a:pPr>
            <a:endParaRPr lang="fr-FR" sz="1400" i="1" spc="-20">
              <a:cs typeface="Calibri"/>
            </a:endParaRPr>
          </a:p>
          <a:p>
            <a:pPr marL="449580" marR="99060" indent="-342900" algn="l">
              <a:lnSpc>
                <a:spcPct val="80000"/>
              </a:lnSpc>
              <a:buFont typeface="Arial" panose="020B0604020202020204" pitchFamily="34" charset="0"/>
              <a:buChar char="•"/>
              <a:tabLst>
                <a:tab pos="1452245" algn="l"/>
              </a:tabLst>
            </a:pPr>
            <a:r>
              <a:rPr lang="fr-FR" b="1" spc="-20">
                <a:solidFill>
                  <a:srgbClr val="6F2FA0"/>
                </a:solidFill>
                <a:cs typeface="Calibri"/>
              </a:rPr>
              <a:t>C</a:t>
            </a:r>
            <a:r>
              <a:rPr lang="fr-FR" b="1" spc="-10">
                <a:solidFill>
                  <a:srgbClr val="6F2FA0"/>
                </a:solidFill>
                <a:cs typeface="Calibri"/>
              </a:rPr>
              <a:t>h</a:t>
            </a:r>
            <a:r>
              <a:rPr lang="fr-FR" b="1" spc="-15">
                <a:solidFill>
                  <a:srgbClr val="6F2FA0"/>
                </a:solidFill>
                <a:cs typeface="Calibri"/>
              </a:rPr>
              <a:t>oix</a:t>
            </a:r>
            <a:r>
              <a:rPr lang="fr-FR" b="1" spc="-60">
                <a:solidFill>
                  <a:srgbClr val="6F2FA0"/>
                </a:solidFill>
                <a:latin typeface="Times New Roman"/>
                <a:cs typeface="Times New Roman"/>
              </a:rPr>
              <a:t> </a:t>
            </a:r>
            <a:r>
              <a:rPr lang="fr-FR" b="1" spc="-10">
                <a:solidFill>
                  <a:srgbClr val="6F2FA0"/>
                </a:solidFill>
                <a:cs typeface="Calibri"/>
              </a:rPr>
              <a:t>d</a:t>
            </a:r>
            <a:r>
              <a:rPr lang="fr-FR" b="1" spc="-15">
                <a:solidFill>
                  <a:srgbClr val="6F2FA0"/>
                </a:solidFill>
                <a:cs typeface="Calibri"/>
              </a:rPr>
              <a:t>e</a:t>
            </a:r>
            <a:r>
              <a:rPr lang="fr-FR" b="1" spc="-60">
                <a:solidFill>
                  <a:srgbClr val="6F2FA0"/>
                </a:solidFill>
                <a:latin typeface="Times New Roman"/>
                <a:cs typeface="Times New Roman"/>
              </a:rPr>
              <a:t> </a:t>
            </a:r>
            <a:r>
              <a:rPr lang="fr-FR" b="1" spc="-10">
                <a:solidFill>
                  <a:srgbClr val="6F2FA0"/>
                </a:solidFill>
                <a:cs typeface="Calibri"/>
              </a:rPr>
              <a:t>l</a:t>
            </a:r>
            <a:r>
              <a:rPr lang="fr-FR" b="1" spc="-175">
                <a:solidFill>
                  <a:srgbClr val="6F2FA0"/>
                </a:solidFill>
                <a:cs typeface="Calibri"/>
              </a:rPr>
              <a:t>’</a:t>
            </a:r>
            <a:r>
              <a:rPr lang="fr-FR" b="1" spc="-25">
                <a:solidFill>
                  <a:srgbClr val="6F2FA0"/>
                </a:solidFill>
                <a:cs typeface="Calibri"/>
              </a:rPr>
              <a:t>é</a:t>
            </a:r>
            <a:r>
              <a:rPr lang="fr-FR" b="1" spc="-35">
                <a:solidFill>
                  <a:srgbClr val="6F2FA0"/>
                </a:solidFill>
                <a:cs typeface="Calibri"/>
              </a:rPr>
              <a:t>t</a:t>
            </a:r>
            <a:r>
              <a:rPr lang="fr-FR" b="1" spc="-15">
                <a:solidFill>
                  <a:srgbClr val="6F2FA0"/>
                </a:solidFill>
                <a:cs typeface="Calibri"/>
              </a:rPr>
              <a:t>a</a:t>
            </a:r>
            <a:r>
              <a:rPr lang="fr-FR" b="1" spc="-10">
                <a:solidFill>
                  <a:srgbClr val="6F2FA0"/>
                </a:solidFill>
                <a:cs typeface="Calibri"/>
              </a:rPr>
              <a:t>blisse</a:t>
            </a:r>
            <a:r>
              <a:rPr lang="fr-FR" b="1" spc="-30">
                <a:solidFill>
                  <a:srgbClr val="6F2FA0"/>
                </a:solidFill>
                <a:cs typeface="Calibri"/>
              </a:rPr>
              <a:t>m</a:t>
            </a:r>
            <a:r>
              <a:rPr lang="fr-FR" b="1" spc="-15">
                <a:solidFill>
                  <a:srgbClr val="6F2FA0"/>
                </a:solidFill>
                <a:cs typeface="Calibri"/>
              </a:rPr>
              <a:t>e</a:t>
            </a:r>
            <a:r>
              <a:rPr lang="fr-FR" b="1" spc="-35">
                <a:solidFill>
                  <a:srgbClr val="6F2FA0"/>
                </a:solidFill>
                <a:cs typeface="Calibri"/>
              </a:rPr>
              <a:t>n</a:t>
            </a:r>
            <a:r>
              <a:rPr lang="fr-FR" b="1" spc="-10">
                <a:solidFill>
                  <a:srgbClr val="6F2FA0"/>
                </a:solidFill>
                <a:cs typeface="Calibri"/>
              </a:rPr>
              <a:t>t</a:t>
            </a:r>
            <a:r>
              <a:rPr lang="fr-FR" b="1" spc="-50">
                <a:solidFill>
                  <a:srgbClr val="6F2FA0"/>
                </a:solidFill>
                <a:latin typeface="Times New Roman"/>
                <a:cs typeface="Times New Roman"/>
              </a:rPr>
              <a:t> </a:t>
            </a:r>
            <a:r>
              <a:rPr lang="fr-FR" b="1" spc="-10">
                <a:solidFill>
                  <a:srgbClr val="6F2FA0"/>
                </a:solidFill>
                <a:cs typeface="Calibri"/>
              </a:rPr>
              <a:t>:</a:t>
            </a:r>
            <a:endParaRPr lang="fr-FR">
              <a:cs typeface="Calibri"/>
            </a:endParaRPr>
          </a:p>
          <a:p>
            <a:pPr marL="800100" lvl="1" indent="-342900" algn="l">
              <a:buFont typeface="Arial" panose="020B0604020202020204" pitchFamily="34" charset="0"/>
              <a:buChar char="•"/>
            </a:pPr>
            <a:r>
              <a:rPr lang="fr-FR"/>
              <a:t>Période du 16 Avril au 29 Mai :</a:t>
            </a:r>
          </a:p>
          <a:p>
            <a:pPr marL="1200150" lvl="2" indent="-285750" algn="l">
              <a:buFont typeface="Arial" panose="020B0604020202020204" pitchFamily="34" charset="0"/>
              <a:buChar char="•"/>
            </a:pPr>
            <a:r>
              <a:rPr lang="fr-FR"/>
              <a:t> 16/04 LVA			écrit: 1H00</a:t>
            </a:r>
          </a:p>
          <a:p>
            <a:pPr marL="1257300" lvl="2" indent="-342900" algn="l">
              <a:buFont typeface="Arial" panose="020B0604020202020204" pitchFamily="34" charset="0"/>
              <a:buChar char="•"/>
            </a:pPr>
            <a:r>
              <a:rPr lang="fr-FR"/>
              <a:t>18/04 HG (G et STMG)		écrit: 2H00</a:t>
            </a:r>
          </a:p>
          <a:p>
            <a:pPr marL="1257300" lvl="2" indent="-342900" algn="l">
              <a:buFont typeface="Arial" panose="020B0604020202020204" pitchFamily="34" charset="0"/>
              <a:buChar char="•"/>
            </a:pPr>
            <a:r>
              <a:rPr lang="fr-FR"/>
              <a:t>20/04 LVB			écrit: 1H00 (Sujet et Grille LVB pour tous / Pas de classe bilangue officielle au LDM  					= niveau attesté par certifications ad’ hoc)</a:t>
            </a:r>
          </a:p>
          <a:p>
            <a:pPr marL="1257300" lvl="2" indent="-342900" algn="l">
              <a:buFont typeface="Arial" panose="020B0604020202020204" pitchFamily="34" charset="0"/>
              <a:buChar char="•"/>
            </a:pPr>
            <a:r>
              <a:rPr lang="fr-FR"/>
              <a:t>23/04 Maths (STMG)		écrit: 2H00</a:t>
            </a:r>
          </a:p>
          <a:p>
            <a:pPr marL="1257300" lvl="2" indent="-342900" algn="l">
              <a:buFont typeface="Arial" panose="020B0604020202020204" pitchFamily="34" charset="0"/>
              <a:buChar char="•"/>
            </a:pPr>
            <a:r>
              <a:rPr lang="fr-FR"/>
              <a:t>16/05 Enseignement Scientifique	écrit: 2h00</a:t>
            </a:r>
          </a:p>
          <a:p>
            <a:pPr marL="1257300" lvl="2" indent="-342900" algn="l">
              <a:buFont typeface="Arial" panose="020B0604020202020204" pitchFamily="34" charset="0"/>
              <a:buChar char="•"/>
            </a:pPr>
            <a:r>
              <a:rPr lang="fr-FR"/>
              <a:t>18/05 Spécialité Arrêtée en 1</a:t>
            </a:r>
            <a:r>
              <a:rPr lang="fr-FR" baseline="30000"/>
              <a:t>ère</a:t>
            </a:r>
            <a:r>
              <a:rPr lang="fr-FR"/>
              <a:t> (SPE 3)*	écrit: 2h00</a:t>
            </a:r>
          </a:p>
          <a:p>
            <a:pPr algn="l"/>
            <a:r>
              <a:rPr lang="fr-FR" sz="1800"/>
              <a:t>*Le choix des 2 Spécialités maintenues (SPE 1 et SPE 2) et celle évaluée en 1</a:t>
            </a:r>
            <a:r>
              <a:rPr lang="fr-FR" sz="1800" baseline="30000"/>
              <a:t>ère</a:t>
            </a:r>
            <a:r>
              <a:rPr lang="fr-FR" sz="1800"/>
              <a:t> (SPE 3) se fait au moment des conseils de classe du 2</a:t>
            </a:r>
            <a:r>
              <a:rPr lang="fr-FR" sz="1800" baseline="30000"/>
              <a:t>nd </a:t>
            </a:r>
            <a:r>
              <a:rPr lang="fr-FR" sz="1800"/>
              <a:t>Trimestre après consultation de l’équipe pédagogique</a:t>
            </a:r>
          </a:p>
          <a:p>
            <a:pPr marL="342900" indent="-342900" algn="l">
              <a:buFont typeface="Arial" panose="020B0604020202020204" pitchFamily="34" charset="0"/>
              <a:buChar char="•"/>
            </a:pPr>
            <a:r>
              <a:rPr lang="fr-FR"/>
              <a:t>Choix de l’académie de La Réunion:</a:t>
            </a:r>
          </a:p>
          <a:p>
            <a:pPr marL="800100" lvl="1" indent="-342900" algn="l">
              <a:buFont typeface="Arial" panose="020B0604020202020204" pitchFamily="34" charset="0"/>
              <a:buChar char="•"/>
            </a:pPr>
            <a:r>
              <a:rPr lang="fr-FR" sz="1600">
                <a:solidFill>
                  <a:srgbClr val="FF0000"/>
                </a:solidFill>
              </a:rPr>
              <a:t>Commission d’Harmonisation le 12 juin, soit,  une remontée des notes après corrections internes* le 03 juin 2020</a:t>
            </a:r>
            <a:endParaRPr lang="fr-FR" sz="1600" dirty="0">
              <a:solidFill>
                <a:srgbClr val="FF0000"/>
              </a:solidFill>
            </a:endParaRPr>
          </a:p>
        </p:txBody>
      </p:sp>
    </p:spTree>
    <p:extLst>
      <p:ext uri="{BB962C8B-B14F-4D97-AF65-F5344CB8AC3E}">
        <p14:creationId xmlns:p14="http://schemas.microsoft.com/office/powerpoint/2010/main" val="151331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36955C6-A683-4E22-A2BE-B5B324CC35D7}"/>
              </a:ext>
            </a:extLst>
          </p:cNvPr>
          <p:cNvSpPr>
            <a:spLocks noGrp="1"/>
          </p:cNvSpPr>
          <p:nvPr>
            <p:ph type="title"/>
          </p:nvPr>
        </p:nvSpPr>
        <p:spPr>
          <a:xfrm>
            <a:off x="542637" y="963877"/>
            <a:ext cx="3494362" cy="4930246"/>
          </a:xfrm>
        </p:spPr>
        <p:txBody>
          <a:bodyPr vert="horz" lIns="91440" tIns="45720" rIns="91440" bIns="45720" rtlCol="0" anchor="ctr">
            <a:normAutofit/>
          </a:bodyPr>
          <a:lstStyle/>
          <a:p>
            <a:pPr algn="r"/>
            <a:r>
              <a:rPr lang="en-US" kern="1200" dirty="0" err="1">
                <a:solidFill>
                  <a:schemeClr val="accent1"/>
                </a:solidFill>
                <a:latin typeface="+mj-lt"/>
                <a:ea typeface="+mj-ea"/>
                <a:cs typeface="+mj-cs"/>
              </a:rPr>
              <a:t>Epreuves</a:t>
            </a:r>
            <a:r>
              <a:rPr lang="en-US" kern="1200" dirty="0">
                <a:solidFill>
                  <a:schemeClr val="accent1"/>
                </a:solidFill>
                <a:latin typeface="+mj-lt"/>
                <a:ea typeface="+mj-ea"/>
                <a:cs typeface="+mj-cs"/>
              </a:rPr>
              <a:t> communes de </a:t>
            </a:r>
            <a:r>
              <a:rPr lang="en-US" kern="1200" dirty="0" err="1">
                <a:solidFill>
                  <a:schemeClr val="accent1"/>
                </a:solidFill>
                <a:latin typeface="+mj-lt"/>
                <a:ea typeface="+mj-ea"/>
                <a:cs typeface="+mj-cs"/>
              </a:rPr>
              <a:t>contrôle</a:t>
            </a:r>
            <a:r>
              <a:rPr lang="en-US" kern="1200" dirty="0">
                <a:solidFill>
                  <a:schemeClr val="accent1"/>
                </a:solidFill>
                <a:latin typeface="+mj-lt"/>
                <a:ea typeface="+mj-ea"/>
                <a:cs typeface="+mj-cs"/>
              </a:rPr>
              <a:t> </a:t>
            </a:r>
            <a:r>
              <a:rPr lang="en-US" kern="1200" dirty="0" err="1">
                <a:solidFill>
                  <a:schemeClr val="accent1"/>
                </a:solidFill>
                <a:latin typeface="+mj-lt"/>
                <a:ea typeface="+mj-ea"/>
                <a:cs typeface="+mj-cs"/>
              </a:rPr>
              <a:t>continu</a:t>
            </a:r>
            <a:r>
              <a:rPr lang="en-US" kern="1200" dirty="0">
                <a:solidFill>
                  <a:schemeClr val="accent1"/>
                </a:solidFill>
                <a:latin typeface="+mj-lt"/>
                <a:ea typeface="+mj-ea"/>
                <a:cs typeface="+mj-cs"/>
              </a:rPr>
              <a:t> (E3C)</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contenu 2">
            <a:extLst>
              <a:ext uri="{FF2B5EF4-FFF2-40B4-BE49-F238E27FC236}">
                <a16:creationId xmlns:a16="http://schemas.microsoft.com/office/drawing/2014/main" id="{34FEAA3D-E6F3-4D59-93DE-BC2DF07AE27F}"/>
              </a:ext>
            </a:extLst>
          </p:cNvPr>
          <p:cNvSpPr txBox="1">
            <a:spLocks/>
          </p:cNvSpPr>
          <p:nvPr/>
        </p:nvSpPr>
        <p:spPr>
          <a:xfrm>
            <a:off x="4775203" y="406400"/>
            <a:ext cx="6945742" cy="601287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sz="1400" dirty="0"/>
              <a:t>Les corrections:</a:t>
            </a:r>
            <a:endParaRPr lang="en-US" sz="1200" dirty="0"/>
          </a:p>
          <a:p>
            <a:pPr marL="800100" lvl="1" indent="-228600" algn="l">
              <a:buFont typeface="Arial" panose="020B0604020202020204" pitchFamily="34" charset="0"/>
              <a:buChar char="•"/>
            </a:pPr>
            <a:r>
              <a:rPr lang="en-US" sz="1400" dirty="0"/>
              <a:t>Copies </a:t>
            </a:r>
            <a:r>
              <a:rPr lang="en-US" sz="1400" dirty="0" err="1"/>
              <a:t>affectées</a:t>
            </a:r>
            <a:r>
              <a:rPr lang="en-US" sz="1400" dirty="0"/>
              <a:t> par </a:t>
            </a:r>
            <a:r>
              <a:rPr lang="en-US" sz="1400" dirty="0" err="1"/>
              <a:t>l’application</a:t>
            </a:r>
            <a:r>
              <a:rPr lang="en-US" sz="1400" dirty="0"/>
              <a:t> SANTORIN qui </a:t>
            </a:r>
            <a:r>
              <a:rPr lang="en-US" sz="1400" dirty="0" err="1"/>
              <a:t>ventile</a:t>
            </a:r>
            <a:r>
              <a:rPr lang="en-US" sz="1400" dirty="0"/>
              <a:t> des lots de copies aux </a:t>
            </a:r>
            <a:r>
              <a:rPr lang="en-US" sz="1400" dirty="0" err="1"/>
              <a:t>professeurs</a:t>
            </a:r>
            <a:r>
              <a:rPr lang="en-US" sz="1400" dirty="0"/>
              <a:t> qui ne </a:t>
            </a:r>
            <a:r>
              <a:rPr lang="en-US" sz="1400" dirty="0" err="1"/>
              <a:t>sont</a:t>
            </a:r>
            <a:r>
              <a:rPr lang="en-US" sz="1400" dirty="0"/>
              <a:t> pas </a:t>
            </a:r>
            <a:r>
              <a:rPr lang="en-US" sz="1400" dirty="0" err="1"/>
              <a:t>en</a:t>
            </a:r>
            <a:r>
              <a:rPr lang="en-US" sz="1400" dirty="0"/>
              <a:t> charge </a:t>
            </a:r>
            <a:r>
              <a:rPr lang="en-US" sz="1400" dirty="0" err="1"/>
              <a:t>d’enseignement</a:t>
            </a:r>
            <a:r>
              <a:rPr lang="en-US" sz="1400" dirty="0"/>
              <a:t> à </a:t>
            </a:r>
            <a:r>
              <a:rPr lang="en-US" sz="1400" dirty="0" err="1"/>
              <a:t>ces</a:t>
            </a:r>
            <a:r>
              <a:rPr lang="en-US" sz="1400" dirty="0"/>
              <a:t> </a:t>
            </a:r>
            <a:r>
              <a:rPr lang="en-US" sz="1400" dirty="0" err="1"/>
              <a:t>élèves</a:t>
            </a:r>
            <a:r>
              <a:rPr lang="en-US" sz="1400" dirty="0"/>
              <a:t>;</a:t>
            </a:r>
          </a:p>
          <a:p>
            <a:pPr marL="800100" lvl="1" indent="-228600" algn="l">
              <a:buFont typeface="Arial" panose="020B0604020202020204" pitchFamily="34" charset="0"/>
              <a:buChar char="•"/>
            </a:pPr>
            <a:r>
              <a:rPr lang="en-US" sz="1400" dirty="0"/>
              <a:t>Correction </a:t>
            </a:r>
            <a:r>
              <a:rPr lang="en-US" sz="1400" dirty="0" err="1"/>
              <a:t>dématérialisée</a:t>
            </a:r>
            <a:r>
              <a:rPr lang="en-US" sz="1400" dirty="0"/>
              <a:t>;</a:t>
            </a:r>
          </a:p>
          <a:p>
            <a:pPr marL="800100" lvl="1" indent="-228600" algn="l">
              <a:buFont typeface="Arial" panose="020B0604020202020204" pitchFamily="34" charset="0"/>
              <a:buChar char="•"/>
            </a:pPr>
            <a:r>
              <a:rPr lang="en-US" sz="1400" dirty="0"/>
              <a:t>Concertation des </a:t>
            </a:r>
            <a:r>
              <a:rPr lang="en-US" sz="1400" dirty="0" err="1"/>
              <a:t>professeurs</a:t>
            </a:r>
            <a:r>
              <a:rPr lang="en-US" sz="1400" dirty="0"/>
              <a:t> de la discipline </a:t>
            </a:r>
            <a:r>
              <a:rPr lang="en-US" sz="1400" dirty="0" err="1"/>
              <a:t>en</a:t>
            </a:r>
            <a:r>
              <a:rPr lang="en-US" sz="1400" dirty="0"/>
              <a:t> charge de la correction </a:t>
            </a:r>
            <a:r>
              <a:rPr lang="en-US" sz="1400" dirty="0" err="1"/>
              <a:t>d’une</a:t>
            </a:r>
            <a:r>
              <a:rPr lang="en-US" sz="1400" dirty="0"/>
              <a:t> E3C, </a:t>
            </a:r>
            <a:r>
              <a:rPr lang="en-US" sz="1400" b="1" dirty="0" err="1"/>
              <a:t>Logique</a:t>
            </a:r>
            <a:r>
              <a:rPr lang="en-US" sz="1400" b="1" dirty="0"/>
              <a:t> de </a:t>
            </a:r>
            <a:r>
              <a:rPr lang="en-US" sz="1400" b="1" dirty="0" err="1"/>
              <a:t>Compétences</a:t>
            </a:r>
            <a:r>
              <a:rPr lang="en-US" sz="1400" b="1" dirty="0"/>
              <a:t>;</a:t>
            </a:r>
            <a:endParaRPr lang="en-US" sz="1400" dirty="0"/>
          </a:p>
          <a:p>
            <a:pPr marL="800100" lvl="1" indent="-228600" algn="l">
              <a:buFont typeface="Arial" panose="020B0604020202020204" pitchFamily="34" charset="0"/>
              <a:buChar char="•"/>
            </a:pPr>
            <a:r>
              <a:rPr lang="en-US" sz="1400" dirty="0"/>
              <a:t>Les </a:t>
            </a:r>
            <a:r>
              <a:rPr lang="en-US" sz="1400" dirty="0" err="1"/>
              <a:t>correcteurs</a:t>
            </a:r>
            <a:r>
              <a:rPr lang="en-US" sz="1400" dirty="0"/>
              <a:t> </a:t>
            </a:r>
            <a:r>
              <a:rPr lang="en-US" sz="1400" dirty="0" err="1"/>
              <a:t>suivront</a:t>
            </a:r>
            <a:r>
              <a:rPr lang="en-US" sz="1400" dirty="0"/>
              <a:t> les indications relatives aux </a:t>
            </a:r>
            <a:r>
              <a:rPr lang="en-US" sz="1400" dirty="0" err="1"/>
              <a:t>barèmes</a:t>
            </a:r>
            <a:r>
              <a:rPr lang="en-US" sz="1400" dirty="0"/>
              <a:t> </a:t>
            </a:r>
            <a:r>
              <a:rPr lang="en-US" sz="1400" dirty="0" err="1"/>
              <a:t>mentionnées</a:t>
            </a:r>
            <a:r>
              <a:rPr lang="en-US" sz="1400" dirty="0"/>
              <a:t> sur les </a:t>
            </a:r>
            <a:r>
              <a:rPr lang="en-US" sz="1400" dirty="0" err="1"/>
              <a:t>sujets</a:t>
            </a:r>
            <a:r>
              <a:rPr lang="en-US" sz="1400" dirty="0"/>
              <a:t> et aux </a:t>
            </a:r>
            <a:r>
              <a:rPr lang="en-US" sz="1400" dirty="0" err="1"/>
              <a:t>éventuelles</a:t>
            </a:r>
            <a:r>
              <a:rPr lang="en-US" sz="1400" dirty="0"/>
              <a:t> grilles </a:t>
            </a:r>
            <a:r>
              <a:rPr lang="en-US" sz="1400" dirty="0" err="1"/>
              <a:t>d’évaluation</a:t>
            </a:r>
            <a:r>
              <a:rPr lang="en-US" sz="1400" dirty="0"/>
              <a:t> </a:t>
            </a:r>
            <a:r>
              <a:rPr lang="en-US" sz="1400" dirty="0" err="1"/>
              <a:t>prévues</a:t>
            </a:r>
            <a:r>
              <a:rPr lang="en-US" sz="1400" dirty="0"/>
              <a:t> dans les </a:t>
            </a:r>
            <a:r>
              <a:rPr lang="en-US" sz="1400" dirty="0" err="1"/>
              <a:t>définitions</a:t>
            </a:r>
            <a:r>
              <a:rPr lang="en-US" sz="1400" dirty="0"/>
              <a:t> </a:t>
            </a:r>
            <a:r>
              <a:rPr lang="en-US" sz="1400" dirty="0" err="1"/>
              <a:t>d’épreuves</a:t>
            </a:r>
            <a:r>
              <a:rPr lang="en-US" sz="1400" dirty="0"/>
              <a:t> (la </a:t>
            </a:r>
            <a:r>
              <a:rPr lang="en-US" sz="1400" dirty="0" err="1"/>
              <a:t>banque</a:t>
            </a:r>
            <a:r>
              <a:rPr lang="en-US" sz="1400" dirty="0"/>
              <a:t> </a:t>
            </a:r>
            <a:r>
              <a:rPr lang="en-US" sz="1400" dirty="0" err="1"/>
              <a:t>nationale</a:t>
            </a:r>
            <a:r>
              <a:rPr lang="en-US" sz="1400" dirty="0"/>
              <a:t> de </a:t>
            </a:r>
            <a:r>
              <a:rPr lang="en-US" sz="1400" dirty="0" err="1"/>
              <a:t>sujets</a:t>
            </a:r>
            <a:r>
              <a:rPr lang="en-US" sz="1400" dirty="0"/>
              <a:t> ne </a:t>
            </a:r>
            <a:r>
              <a:rPr lang="en-US" sz="1400" dirty="0" err="1"/>
              <a:t>prévoit</a:t>
            </a:r>
            <a:r>
              <a:rPr lang="en-US" sz="1400" dirty="0"/>
              <a:t> pas de </a:t>
            </a:r>
            <a:r>
              <a:rPr lang="en-US" sz="1400" dirty="0" err="1"/>
              <a:t>corrigés</a:t>
            </a:r>
            <a:r>
              <a:rPr lang="en-US" sz="1400" dirty="0"/>
              <a:t>)</a:t>
            </a:r>
          </a:p>
          <a:p>
            <a:pPr marL="800100" lvl="1" indent="-228600" algn="l">
              <a:buFont typeface="Arial" panose="020B0604020202020204" pitchFamily="34" charset="0"/>
              <a:buChar char="•"/>
            </a:pPr>
            <a:r>
              <a:rPr lang="en-US" sz="1400" dirty="0" err="1"/>
              <a:t>En</a:t>
            </a:r>
            <a:r>
              <a:rPr lang="en-US" sz="1400" dirty="0"/>
              <a:t> </a:t>
            </a:r>
            <a:r>
              <a:rPr lang="en-US" sz="1400" dirty="0" err="1"/>
              <a:t>l’absence</a:t>
            </a:r>
            <a:r>
              <a:rPr lang="en-US" sz="1400" dirty="0"/>
              <a:t> de </a:t>
            </a:r>
            <a:r>
              <a:rPr lang="en-US" sz="1400" dirty="0" err="1"/>
              <a:t>corrigé</a:t>
            </a:r>
            <a:r>
              <a:rPr lang="en-US" sz="1400" dirty="0"/>
              <a:t> type et de </a:t>
            </a:r>
            <a:r>
              <a:rPr lang="en-US" sz="1400" dirty="0" err="1"/>
              <a:t>barème</a:t>
            </a:r>
            <a:r>
              <a:rPr lang="en-US" sz="1400" dirty="0"/>
              <a:t>, </a:t>
            </a:r>
          </a:p>
          <a:p>
            <a:pPr marL="1257300" lvl="2" indent="-228600" algn="l">
              <a:buFont typeface="Arial" panose="020B0604020202020204" pitchFamily="34" charset="0"/>
              <a:buChar char="•"/>
            </a:pPr>
            <a:r>
              <a:rPr lang="en-US" sz="1400" b="1" dirty="0"/>
              <a:t>Accord sur les </a:t>
            </a:r>
            <a:r>
              <a:rPr lang="en-US" sz="1400" b="1" u="sng" dirty="0" err="1"/>
              <a:t>compétences</a:t>
            </a:r>
            <a:r>
              <a:rPr lang="en-US" sz="1400" b="1" u="sng" dirty="0"/>
              <a:t> </a:t>
            </a:r>
            <a:r>
              <a:rPr lang="en-US" sz="1400" b="1" u="sng" dirty="0" err="1"/>
              <a:t>attendues</a:t>
            </a:r>
            <a:r>
              <a:rPr lang="en-US" sz="1400" b="1" u="sng" dirty="0"/>
              <a:t> et le </a:t>
            </a:r>
            <a:r>
              <a:rPr lang="en-US" sz="1400" b="1" u="sng" dirty="0" err="1"/>
              <a:t>degré</a:t>
            </a:r>
            <a:r>
              <a:rPr lang="en-US" sz="1400" b="1" u="sng" dirty="0"/>
              <a:t> de </a:t>
            </a:r>
            <a:r>
              <a:rPr lang="en-US" sz="1400" b="1" u="sng" dirty="0" err="1"/>
              <a:t>maîtrise</a:t>
            </a:r>
            <a:r>
              <a:rPr lang="en-US" sz="1400" b="1" dirty="0"/>
              <a:t> </a:t>
            </a:r>
            <a:r>
              <a:rPr lang="en-US" sz="1400" dirty="0"/>
              <a:t>de </a:t>
            </a:r>
            <a:r>
              <a:rPr lang="en-US" sz="1400" dirty="0" err="1"/>
              <a:t>ces</a:t>
            </a:r>
            <a:r>
              <a:rPr lang="en-US" sz="1400" dirty="0"/>
              <a:t> </a:t>
            </a:r>
            <a:r>
              <a:rPr lang="en-US" sz="1400" dirty="0" err="1"/>
              <a:t>compétences</a:t>
            </a:r>
            <a:endParaRPr lang="en-US" sz="1400" dirty="0"/>
          </a:p>
          <a:p>
            <a:pPr marL="1257300" lvl="2" indent="-228600" algn="l">
              <a:buFont typeface="Arial" panose="020B0604020202020204" pitchFamily="34" charset="0"/>
              <a:buChar char="•"/>
            </a:pPr>
            <a:r>
              <a:rPr lang="en-US" sz="1400" u="sng" dirty="0" err="1"/>
              <a:t>Adéquation</a:t>
            </a:r>
            <a:r>
              <a:rPr lang="en-US" sz="1400" u="sng" dirty="0"/>
              <a:t> des </a:t>
            </a:r>
            <a:r>
              <a:rPr lang="en-US" sz="1400" u="sng" dirty="0" err="1"/>
              <a:t>valeurs</a:t>
            </a:r>
            <a:r>
              <a:rPr lang="en-US" sz="1400" u="sng" dirty="0"/>
              <a:t> et </a:t>
            </a:r>
            <a:r>
              <a:rPr lang="en-US" sz="1400" u="sng" dirty="0" err="1"/>
              <a:t>écarts</a:t>
            </a:r>
            <a:r>
              <a:rPr lang="en-US" sz="1400" u="sng" dirty="0"/>
              <a:t> types </a:t>
            </a:r>
            <a:r>
              <a:rPr lang="en-US" sz="1400" dirty="0"/>
              <a:t>des </a:t>
            </a:r>
            <a:r>
              <a:rPr lang="en-US" sz="1400" dirty="0" err="1"/>
              <a:t>correcteurs</a:t>
            </a:r>
            <a:r>
              <a:rPr lang="en-US" sz="1400" dirty="0"/>
              <a:t> du </a:t>
            </a:r>
            <a:r>
              <a:rPr lang="en-US" sz="1400" dirty="0" err="1"/>
              <a:t>même</a:t>
            </a:r>
            <a:r>
              <a:rPr lang="en-US" sz="1400" dirty="0"/>
              <a:t> </a:t>
            </a:r>
            <a:r>
              <a:rPr lang="en-US" sz="1400" dirty="0" err="1"/>
              <a:t>établissement</a:t>
            </a:r>
            <a:r>
              <a:rPr lang="en-US" sz="1400" dirty="0"/>
              <a:t> (</a:t>
            </a:r>
            <a:r>
              <a:rPr lang="en-US" sz="1400" dirty="0" err="1"/>
              <a:t>équité</a:t>
            </a:r>
            <a:r>
              <a:rPr lang="en-US" sz="1400" dirty="0"/>
              <a:t> de </a:t>
            </a:r>
            <a:r>
              <a:rPr lang="en-US" sz="1400" dirty="0" err="1"/>
              <a:t>traitement</a:t>
            </a:r>
            <a:r>
              <a:rPr lang="en-US" sz="1400" dirty="0"/>
              <a:t>)</a:t>
            </a:r>
          </a:p>
          <a:p>
            <a:pPr marL="342900" indent="-228600" algn="l">
              <a:buFont typeface="Arial" panose="020B0604020202020204" pitchFamily="34" charset="0"/>
              <a:buChar char="•"/>
            </a:pPr>
            <a:r>
              <a:rPr lang="en-US" sz="1400" dirty="0"/>
              <a:t>Les annotations:</a:t>
            </a:r>
          </a:p>
          <a:p>
            <a:pPr marL="800100" lvl="1" indent="-228600" algn="l">
              <a:buFont typeface="Arial" panose="020B0604020202020204" pitchFamily="34" charset="0"/>
              <a:buChar char="•"/>
            </a:pPr>
            <a:r>
              <a:rPr lang="en-US" sz="1400" dirty="0" err="1"/>
              <a:t>L’esprit</a:t>
            </a:r>
            <a:r>
              <a:rPr lang="en-US" sz="1400" dirty="0"/>
              <a:t> des E3C </a:t>
            </a:r>
            <a:r>
              <a:rPr lang="en-US" sz="1400" dirty="0" err="1"/>
              <a:t>étant</a:t>
            </a:r>
            <a:r>
              <a:rPr lang="en-US" sz="1400" dirty="0"/>
              <a:t> </a:t>
            </a:r>
            <a:r>
              <a:rPr lang="en-US" sz="1400" dirty="0" err="1"/>
              <a:t>une</a:t>
            </a:r>
            <a:r>
              <a:rPr lang="en-US" sz="1400" dirty="0"/>
              <a:t> </a:t>
            </a:r>
            <a:r>
              <a:rPr lang="en-US" sz="1400" b="1" u="sng" dirty="0" err="1"/>
              <a:t>évaluation</a:t>
            </a:r>
            <a:r>
              <a:rPr lang="en-US" sz="1400" b="1" u="sng" dirty="0"/>
              <a:t> formative</a:t>
            </a:r>
            <a:r>
              <a:rPr lang="en-US" sz="1400" dirty="0"/>
              <a:t>, les </a:t>
            </a:r>
            <a:r>
              <a:rPr lang="en-US" sz="1400" dirty="0" err="1"/>
              <a:t>commentaires</a:t>
            </a:r>
            <a:r>
              <a:rPr lang="en-US" sz="1400" dirty="0"/>
              <a:t> des notes et </a:t>
            </a:r>
            <a:r>
              <a:rPr lang="en-US" sz="1400" dirty="0" err="1"/>
              <a:t>appréciations</a:t>
            </a:r>
            <a:r>
              <a:rPr lang="en-US" sz="1400" dirty="0"/>
              <a:t> </a:t>
            </a:r>
            <a:r>
              <a:rPr lang="en-US" sz="1400" dirty="0" err="1"/>
              <a:t>portées</a:t>
            </a:r>
            <a:r>
              <a:rPr lang="en-US" sz="1400" dirty="0"/>
              <a:t> sur la </a:t>
            </a:r>
            <a:r>
              <a:rPr lang="en-US" sz="1400" dirty="0" err="1"/>
              <a:t>copie</a:t>
            </a:r>
            <a:r>
              <a:rPr lang="en-US" sz="1400" dirty="0"/>
              <a:t> </a:t>
            </a:r>
            <a:r>
              <a:rPr lang="en-US" sz="1400" dirty="0" err="1"/>
              <a:t>doivent</a:t>
            </a:r>
            <a:r>
              <a:rPr lang="en-US" sz="1400" dirty="0"/>
              <a:t> </a:t>
            </a:r>
            <a:r>
              <a:rPr lang="en-US" sz="1400" dirty="0" err="1"/>
              <a:t>être</a:t>
            </a:r>
            <a:r>
              <a:rPr lang="en-US" sz="1400" dirty="0"/>
              <a:t> </a:t>
            </a:r>
            <a:r>
              <a:rPr lang="en-US" sz="1400" dirty="0" err="1"/>
              <a:t>circonstanciées</a:t>
            </a:r>
            <a:r>
              <a:rPr lang="en-US" sz="1400" dirty="0"/>
              <a:t> et </a:t>
            </a:r>
            <a:r>
              <a:rPr lang="en-US" sz="1400" dirty="0" err="1"/>
              <a:t>pédagogiques</a:t>
            </a:r>
            <a:r>
              <a:rPr lang="en-US" sz="1400" dirty="0"/>
              <a:t>, quant aux </a:t>
            </a:r>
            <a:r>
              <a:rPr lang="en-US" sz="1400" dirty="0" err="1"/>
              <a:t>manques</a:t>
            </a:r>
            <a:r>
              <a:rPr lang="en-US" sz="1400" dirty="0"/>
              <a:t> et aux </a:t>
            </a:r>
            <a:r>
              <a:rPr lang="en-US" sz="1400" dirty="0" err="1"/>
              <a:t>réussite</a:t>
            </a:r>
            <a:r>
              <a:rPr lang="en-US" sz="1400" dirty="0"/>
              <a:t> de </a:t>
            </a:r>
            <a:r>
              <a:rPr lang="en-US" sz="1400" dirty="0" err="1"/>
              <a:t>l’élève</a:t>
            </a:r>
            <a:r>
              <a:rPr lang="en-US" sz="1400" dirty="0"/>
              <a:t> dans la </a:t>
            </a:r>
            <a:r>
              <a:rPr lang="en-US" sz="1400" dirty="0" err="1"/>
              <a:t>ou</a:t>
            </a:r>
            <a:r>
              <a:rPr lang="en-US" sz="1400" dirty="0"/>
              <a:t> les  situation(s) </a:t>
            </a:r>
            <a:r>
              <a:rPr lang="en-US" sz="1400" dirty="0" err="1"/>
              <a:t>d’évaluation</a:t>
            </a:r>
            <a:r>
              <a:rPr lang="en-US" sz="1400" dirty="0"/>
              <a:t>. </a:t>
            </a:r>
            <a:r>
              <a:rPr lang="en-US" sz="1400" b="1" dirty="0"/>
              <a:t>Il </a:t>
            </a:r>
            <a:r>
              <a:rPr lang="en-US" sz="1400" b="1" dirty="0" err="1"/>
              <a:t>doit</a:t>
            </a:r>
            <a:r>
              <a:rPr lang="en-US" sz="1400" b="1" dirty="0"/>
              <a:t> </a:t>
            </a:r>
            <a:r>
              <a:rPr lang="en-US" sz="1400" b="1" dirty="0" err="1"/>
              <a:t>comprendre</a:t>
            </a:r>
            <a:r>
              <a:rPr lang="en-US" sz="1400" b="1" dirty="0"/>
              <a:t> et </a:t>
            </a:r>
            <a:r>
              <a:rPr lang="en-US" sz="1400" b="1" dirty="0" err="1"/>
              <a:t>progresser</a:t>
            </a:r>
            <a:r>
              <a:rPr lang="en-US" sz="1400" dirty="0"/>
              <a:t>.</a:t>
            </a:r>
          </a:p>
          <a:p>
            <a:pPr marL="571500" lvl="1" algn="l"/>
            <a:endParaRPr lang="en-US" sz="1200" dirty="0"/>
          </a:p>
          <a:p>
            <a:pPr marL="342900" indent="-228600" algn="l">
              <a:buFont typeface="Arial" panose="020B0604020202020204" pitchFamily="34" charset="0"/>
              <a:buChar char="•"/>
            </a:pPr>
            <a:r>
              <a:rPr lang="en-US" sz="1400" dirty="0"/>
              <a:t>Les copies </a:t>
            </a:r>
            <a:r>
              <a:rPr lang="en-US" sz="1400" dirty="0" err="1"/>
              <a:t>corrigées</a:t>
            </a:r>
            <a:r>
              <a:rPr lang="en-US" sz="1400" dirty="0"/>
              <a:t> </a:t>
            </a:r>
            <a:r>
              <a:rPr lang="en-US" sz="1400" dirty="0" err="1"/>
              <a:t>seront</a:t>
            </a:r>
            <a:r>
              <a:rPr lang="en-US" sz="1400" dirty="0"/>
              <a:t> </a:t>
            </a:r>
            <a:r>
              <a:rPr lang="en-US" sz="1400" dirty="0" err="1"/>
              <a:t>disponibles</a:t>
            </a:r>
            <a:r>
              <a:rPr lang="en-US" sz="1400" dirty="0"/>
              <a:t> pour les </a:t>
            </a:r>
            <a:r>
              <a:rPr lang="en-US" sz="1400" dirty="0" err="1"/>
              <a:t>candidats</a:t>
            </a:r>
            <a:r>
              <a:rPr lang="en-US" sz="1400" dirty="0"/>
              <a:t> sur </a:t>
            </a:r>
            <a:r>
              <a:rPr lang="en-US" sz="1400" dirty="0" err="1"/>
              <a:t>leur</a:t>
            </a:r>
            <a:r>
              <a:rPr lang="en-US" sz="1400" dirty="0"/>
              <a:t> </a:t>
            </a:r>
            <a:r>
              <a:rPr lang="en-US" sz="1400" dirty="0" err="1"/>
              <a:t>espace</a:t>
            </a:r>
            <a:r>
              <a:rPr lang="en-US" sz="1400" dirty="0"/>
              <a:t> personnel après </a:t>
            </a:r>
            <a:r>
              <a:rPr lang="en-US" sz="1400" dirty="0" err="1"/>
              <a:t>harmonisation</a:t>
            </a:r>
            <a:r>
              <a:rPr lang="en-US" sz="1400" dirty="0"/>
              <a:t>. Dans la </a:t>
            </a:r>
            <a:r>
              <a:rPr lang="en-US" sz="1400" dirty="0" err="1"/>
              <a:t>mesure</a:t>
            </a:r>
            <a:r>
              <a:rPr lang="en-US" sz="1400" dirty="0"/>
              <a:t> du possible, </a:t>
            </a:r>
            <a:r>
              <a:rPr lang="en-US" sz="1400" dirty="0" err="1"/>
              <a:t>une</a:t>
            </a:r>
            <a:r>
              <a:rPr lang="en-US" sz="1400" dirty="0"/>
              <a:t> lecture </a:t>
            </a:r>
            <a:r>
              <a:rPr lang="en-US" sz="1400" dirty="0" err="1"/>
              <a:t>commentée</a:t>
            </a:r>
            <a:r>
              <a:rPr lang="en-US" sz="1400" dirty="0"/>
              <a:t> de la </a:t>
            </a:r>
            <a:r>
              <a:rPr lang="en-US" sz="1400" dirty="0" err="1"/>
              <a:t>copie</a:t>
            </a:r>
            <a:r>
              <a:rPr lang="en-US" sz="1400" dirty="0"/>
              <a:t> sera propose aux </a:t>
            </a:r>
            <a:r>
              <a:rPr lang="en-US" sz="1400" dirty="0" err="1"/>
              <a:t>élèves</a:t>
            </a:r>
            <a:r>
              <a:rPr lang="en-US" sz="1400" dirty="0"/>
              <a:t> </a:t>
            </a:r>
            <a:r>
              <a:rPr lang="en-US" sz="1400" dirty="0" err="1"/>
              <a:t>en</a:t>
            </a:r>
            <a:r>
              <a:rPr lang="en-US" sz="1400" dirty="0"/>
              <a:t> </a:t>
            </a:r>
            <a:r>
              <a:rPr lang="en-US" sz="1400" dirty="0" err="1"/>
              <a:t>demande</a:t>
            </a:r>
            <a:r>
              <a:rPr lang="en-US" sz="1400" dirty="0"/>
              <a:t>, </a:t>
            </a:r>
            <a:r>
              <a:rPr lang="en-US" sz="1400" dirty="0" err="1"/>
              <a:t>afin</a:t>
            </a:r>
            <a:r>
              <a:rPr lang="en-US" sz="1400" dirty="0"/>
              <a:t> de </a:t>
            </a:r>
            <a:r>
              <a:rPr lang="en-US" sz="1400" dirty="0" err="1"/>
              <a:t>l’accompagner</a:t>
            </a:r>
            <a:r>
              <a:rPr lang="en-US" sz="1400" dirty="0"/>
              <a:t> dans </a:t>
            </a:r>
            <a:r>
              <a:rPr lang="en-US" sz="1400" dirty="0" err="1"/>
              <a:t>ses</a:t>
            </a:r>
            <a:r>
              <a:rPr lang="en-US" sz="1400" dirty="0"/>
              <a:t> progress.</a:t>
            </a:r>
          </a:p>
        </p:txBody>
      </p:sp>
      <p:pic>
        <p:nvPicPr>
          <p:cNvPr id="5" name="Image 4"/>
          <p:cNvPicPr>
            <a:picLocks noChangeAspect="1"/>
          </p:cNvPicPr>
          <p:nvPr/>
        </p:nvPicPr>
        <p:blipFill>
          <a:blip r:embed="rId2"/>
          <a:stretch>
            <a:fillRect/>
          </a:stretch>
        </p:blipFill>
        <p:spPr>
          <a:xfrm>
            <a:off x="321564" y="5672375"/>
            <a:ext cx="1620125" cy="865585"/>
          </a:xfrm>
          <a:prstGeom prst="rect">
            <a:avLst/>
          </a:prstGeom>
        </p:spPr>
      </p:pic>
    </p:spTree>
    <p:extLst>
      <p:ext uri="{BB962C8B-B14F-4D97-AF65-F5344CB8AC3E}">
        <p14:creationId xmlns:p14="http://schemas.microsoft.com/office/powerpoint/2010/main" val="489540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42C2B7-CCB2-4546-942C-48900207A63B}"/>
              </a:ext>
            </a:extLst>
          </p:cNvPr>
          <p:cNvSpPr>
            <a:spLocks noGrp="1"/>
          </p:cNvSpPr>
          <p:nvPr>
            <p:ph type="title"/>
          </p:nvPr>
        </p:nvSpPr>
        <p:spPr>
          <a:xfrm>
            <a:off x="838200" y="963877"/>
            <a:ext cx="3494362" cy="4930246"/>
          </a:xfrm>
        </p:spPr>
        <p:txBody>
          <a:bodyPr>
            <a:normAutofit/>
          </a:bodyPr>
          <a:lstStyle/>
          <a:p>
            <a:pPr algn="r"/>
            <a:r>
              <a:rPr lang="fr-FR" dirty="0">
                <a:solidFill>
                  <a:schemeClr val="accent1"/>
                </a:solidFill>
              </a:rPr>
              <a:t>Quelle possibilité de contester les notes d’E3C obtenues? </a:t>
            </a:r>
            <a:endParaRPr lang="LID4096" dirty="0">
              <a:solidFill>
                <a:schemeClr val="accent1"/>
              </a:solidFill>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2CF5601B-DDD6-4E12-B978-FF78527E65A5}"/>
              </a:ext>
            </a:extLst>
          </p:cNvPr>
          <p:cNvSpPr>
            <a:spLocks noGrp="1"/>
          </p:cNvSpPr>
          <p:nvPr>
            <p:ph idx="1"/>
          </p:nvPr>
        </p:nvSpPr>
        <p:spPr>
          <a:xfrm>
            <a:off x="4976031" y="963877"/>
            <a:ext cx="6377769" cy="4930246"/>
          </a:xfrm>
        </p:spPr>
        <p:txBody>
          <a:bodyPr anchor="ctr">
            <a:normAutofit/>
          </a:bodyPr>
          <a:lstStyle/>
          <a:p>
            <a:r>
              <a:rPr lang="fr-FR" sz="1600" dirty="0"/>
              <a:t>Aucun recours n’est recevable par le chef d’établissement (sauf erreur matérielle) compte tenu du fait que : </a:t>
            </a:r>
          </a:p>
          <a:p>
            <a:pPr lvl="1"/>
            <a:r>
              <a:rPr lang="fr-FR" sz="1600" dirty="0"/>
              <a:t>Les copies ont été corrigées sous couvert de l’anonymat ;</a:t>
            </a:r>
          </a:p>
          <a:p>
            <a:pPr lvl="1"/>
            <a:r>
              <a:rPr lang="fr-FR" sz="1600" dirty="0"/>
              <a:t>Les sujets sont issus d’une banque nationale (qui garantit une même qualité de sujets pour tous) ; </a:t>
            </a:r>
          </a:p>
          <a:p>
            <a:pPr lvl="1"/>
            <a:r>
              <a:rPr lang="fr-FR" sz="1600" dirty="0"/>
              <a:t>Les notes ont été harmonisées par une commission académique</a:t>
            </a:r>
          </a:p>
          <a:p>
            <a:pPr lvl="1"/>
            <a:endParaRPr lang="fr-FR" sz="1600" dirty="0"/>
          </a:p>
          <a:p>
            <a:pPr marL="0" indent="0">
              <a:buNone/>
            </a:pPr>
            <a:r>
              <a:rPr lang="fr-FR" sz="1600" dirty="0"/>
              <a:t>Les notes ne seront définitives qu’une fois présentées devant le jury du baccalauréat, qui se réunit après l’ensemble des épreuves, début juillet en fin de terminale.</a:t>
            </a:r>
          </a:p>
          <a:p>
            <a:pPr marL="0" indent="0">
              <a:buNone/>
            </a:pPr>
            <a:endParaRPr lang="fr-FR" sz="1600" dirty="0"/>
          </a:p>
          <a:p>
            <a:pPr marL="0" indent="0">
              <a:buNone/>
            </a:pPr>
            <a:r>
              <a:rPr lang="fr-FR" sz="1600" dirty="0"/>
              <a:t>Comme actuellement, les recours restent juridiquement possibles auprès du recteur compétent. </a:t>
            </a:r>
            <a:endParaRPr lang="LID4096" sz="1600" dirty="0"/>
          </a:p>
        </p:txBody>
      </p:sp>
      <p:pic>
        <p:nvPicPr>
          <p:cNvPr id="4" name="Image 3">
            <a:extLst>
              <a:ext uri="{FF2B5EF4-FFF2-40B4-BE49-F238E27FC236}">
                <a16:creationId xmlns:a16="http://schemas.microsoft.com/office/drawing/2014/main" id="{0A45A470-90F9-4A66-ACD7-3C8579C1B168}"/>
              </a:ext>
            </a:extLst>
          </p:cNvPr>
          <p:cNvPicPr>
            <a:picLocks noChangeAspect="1"/>
          </p:cNvPicPr>
          <p:nvPr/>
        </p:nvPicPr>
        <p:blipFill>
          <a:blip r:embed="rId2"/>
          <a:stretch>
            <a:fillRect/>
          </a:stretch>
        </p:blipFill>
        <p:spPr>
          <a:xfrm>
            <a:off x="321564" y="5576536"/>
            <a:ext cx="1799508" cy="961424"/>
          </a:xfrm>
          <a:prstGeom prst="rect">
            <a:avLst/>
          </a:prstGeom>
        </p:spPr>
      </p:pic>
    </p:spTree>
    <p:extLst>
      <p:ext uri="{BB962C8B-B14F-4D97-AF65-F5344CB8AC3E}">
        <p14:creationId xmlns:p14="http://schemas.microsoft.com/office/powerpoint/2010/main" val="3634898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36955C6-A683-4E22-A2BE-B5B324CC35D7}"/>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dirty="0">
                <a:solidFill>
                  <a:schemeClr val="accent1"/>
                </a:solidFill>
                <a:latin typeface="+mj-lt"/>
                <a:ea typeface="+mj-ea"/>
                <a:cs typeface="+mj-cs"/>
              </a:rPr>
              <a:t>Bulletins de 1</a:t>
            </a:r>
            <a:r>
              <a:rPr lang="en-US" kern="1200" baseline="30000" dirty="0">
                <a:solidFill>
                  <a:schemeClr val="accent1"/>
                </a:solidFill>
                <a:latin typeface="+mj-lt"/>
                <a:ea typeface="+mj-ea"/>
                <a:cs typeface="+mj-cs"/>
              </a:rPr>
              <a:t>ère</a:t>
            </a:r>
            <a:r>
              <a:rPr lang="en-US" kern="1200" dirty="0">
                <a:solidFill>
                  <a:schemeClr val="accent1"/>
                </a:solidFill>
                <a:latin typeface="+mj-lt"/>
                <a:ea typeface="+mj-ea"/>
                <a:cs typeface="+mj-cs"/>
              </a:rPr>
              <a:t> </a:t>
            </a:r>
            <a:r>
              <a:rPr lang="en-US" dirty="0">
                <a:solidFill>
                  <a:schemeClr val="accent1"/>
                </a:solidFill>
              </a:rPr>
              <a:t>et</a:t>
            </a:r>
            <a:r>
              <a:rPr lang="en-US" kern="1200" dirty="0">
                <a:solidFill>
                  <a:schemeClr val="accent1"/>
                </a:solidFill>
                <a:latin typeface="+mj-lt"/>
                <a:ea typeface="+mj-ea"/>
                <a:cs typeface="+mj-cs"/>
              </a:rPr>
              <a:t> T</a:t>
            </a:r>
            <a:r>
              <a:rPr lang="en-US" kern="1200" baseline="30000" dirty="0">
                <a:solidFill>
                  <a:schemeClr val="accent1"/>
                </a:solidFill>
                <a:latin typeface="+mj-lt"/>
                <a:ea typeface="+mj-ea"/>
                <a:cs typeface="+mj-cs"/>
              </a:rPr>
              <a:t>ale </a:t>
            </a:r>
            <a:r>
              <a:rPr lang="en-US" kern="1200" dirty="0">
                <a:solidFill>
                  <a:schemeClr val="accent1"/>
                </a:solidFill>
                <a:latin typeface="+mj-lt"/>
                <a:ea typeface="+mj-ea"/>
                <a:cs typeface="+mj-cs"/>
              </a:rPr>
              <a:t>= 10% </a:t>
            </a:r>
            <a:r>
              <a:rPr lang="en-US" sz="2000" kern="1200" dirty="0">
                <a:solidFill>
                  <a:schemeClr val="accent1"/>
                </a:solidFill>
                <a:latin typeface="+mj-lt"/>
                <a:ea typeface="+mj-ea"/>
                <a:cs typeface="+mj-cs"/>
              </a:rPr>
              <a:t>(attention, 8% </a:t>
            </a:r>
            <a:r>
              <a:rPr lang="en-US" sz="2000" kern="1200" dirty="0" err="1">
                <a:solidFill>
                  <a:schemeClr val="accent1"/>
                </a:solidFill>
                <a:latin typeface="+mj-lt"/>
                <a:ea typeface="+mj-ea"/>
                <a:cs typeface="+mj-cs"/>
              </a:rPr>
              <a:t>en</a:t>
            </a:r>
            <a:r>
              <a:rPr lang="en-US" sz="2000" kern="1200" dirty="0">
                <a:solidFill>
                  <a:schemeClr val="accent1"/>
                </a:solidFill>
                <a:latin typeface="+mj-lt"/>
                <a:ea typeface="+mj-ea"/>
                <a:cs typeface="+mj-cs"/>
              </a:rPr>
              <a:t> SI)</a:t>
            </a:r>
            <a:endParaRPr lang="en-US" kern="1200" dirty="0">
              <a:solidFill>
                <a:schemeClr val="accent1"/>
              </a:solidFill>
              <a:latin typeface="+mj-lt"/>
              <a:ea typeface="+mj-ea"/>
              <a:cs typeface="+mj-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contenu 2">
            <a:extLst>
              <a:ext uri="{FF2B5EF4-FFF2-40B4-BE49-F238E27FC236}">
                <a16:creationId xmlns:a16="http://schemas.microsoft.com/office/drawing/2014/main" id="{34FEAA3D-E6F3-4D59-93DE-BC2DF07AE27F}"/>
              </a:ext>
            </a:extLst>
          </p:cNvPr>
          <p:cNvSpPr txBox="1">
            <a:spLocks/>
          </p:cNvSpPr>
          <p:nvPr/>
        </p:nvSpPr>
        <p:spPr>
          <a:xfrm>
            <a:off x="4784441" y="711200"/>
            <a:ext cx="6569360" cy="542174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sz="1400" dirty="0" err="1"/>
              <a:t>Toutes</a:t>
            </a:r>
            <a:r>
              <a:rPr lang="en-US" sz="1400" dirty="0"/>
              <a:t> les disciplines </a:t>
            </a:r>
            <a:r>
              <a:rPr lang="en-US" sz="1400" dirty="0" err="1"/>
              <a:t>sont</a:t>
            </a:r>
            <a:r>
              <a:rPr lang="en-US" sz="1400" dirty="0"/>
              <a:t> </a:t>
            </a:r>
            <a:r>
              <a:rPr lang="en-US" sz="1400" dirty="0" err="1"/>
              <a:t>affectées</a:t>
            </a:r>
            <a:r>
              <a:rPr lang="en-US" sz="1400" dirty="0"/>
              <a:t> d’un coefficient unique (</a:t>
            </a:r>
            <a:r>
              <a:rPr lang="en-US" sz="1400" dirty="0" err="1"/>
              <a:t>tronc</a:t>
            </a:r>
            <a:r>
              <a:rPr lang="en-US" sz="1400" dirty="0"/>
              <a:t> </a:t>
            </a:r>
            <a:r>
              <a:rPr lang="en-US" sz="1400" dirty="0" err="1"/>
              <a:t>commun</a:t>
            </a:r>
            <a:r>
              <a:rPr lang="en-US" sz="1400" dirty="0"/>
              <a:t> + </a:t>
            </a:r>
            <a:r>
              <a:rPr lang="en-US" sz="1400" dirty="0" err="1"/>
              <a:t>spécialités</a:t>
            </a:r>
            <a:r>
              <a:rPr lang="en-US" sz="1400" dirty="0"/>
              <a:t> + options)</a:t>
            </a:r>
          </a:p>
          <a:p>
            <a:pPr marL="342900" indent="-228600" algn="l">
              <a:buFont typeface="Arial" panose="020B0604020202020204" pitchFamily="34" charset="0"/>
              <a:buChar char="•"/>
            </a:pPr>
            <a:r>
              <a:rPr lang="en-US" sz="1400" dirty="0"/>
              <a:t>Les notes </a:t>
            </a:r>
            <a:r>
              <a:rPr lang="en-US" sz="1400" dirty="0" err="1"/>
              <a:t>retenues</a:t>
            </a:r>
            <a:r>
              <a:rPr lang="en-US" sz="1400" dirty="0"/>
              <a:t> dans les </a:t>
            </a:r>
            <a:r>
              <a:rPr lang="en-US" sz="1400" dirty="0" err="1"/>
              <a:t>moyennes</a:t>
            </a:r>
            <a:r>
              <a:rPr lang="en-US" sz="1400" dirty="0"/>
              <a:t> </a:t>
            </a:r>
            <a:r>
              <a:rPr lang="en-US" sz="1400" dirty="0" err="1"/>
              <a:t>trimestrielles</a:t>
            </a:r>
            <a:r>
              <a:rPr lang="en-US" sz="1400" dirty="0"/>
              <a:t> </a:t>
            </a:r>
            <a:r>
              <a:rPr lang="en-US" sz="1400" dirty="0" err="1"/>
              <a:t>sont</a:t>
            </a:r>
            <a:r>
              <a:rPr lang="en-US" sz="1400" dirty="0"/>
              <a:t> issues de </a:t>
            </a:r>
            <a:r>
              <a:rPr lang="en-US" sz="1400" dirty="0" err="1"/>
              <a:t>toute</a:t>
            </a:r>
            <a:r>
              <a:rPr lang="en-US" sz="1400" dirty="0"/>
              <a:t> situation </a:t>
            </a:r>
            <a:r>
              <a:rPr lang="en-US" sz="1400" dirty="0" err="1"/>
              <a:t>d’évaluation</a:t>
            </a:r>
            <a:r>
              <a:rPr lang="en-US" sz="1400" dirty="0"/>
              <a:t> </a:t>
            </a:r>
            <a:r>
              <a:rPr lang="en-US" sz="1400" dirty="0" err="1"/>
              <a:t>formatrice</a:t>
            </a:r>
            <a:r>
              <a:rPr lang="en-US" sz="1400" dirty="0"/>
              <a:t>, formative, de </a:t>
            </a:r>
            <a:r>
              <a:rPr lang="en-US" sz="1400" dirty="0" err="1"/>
              <a:t>connaissance</a:t>
            </a:r>
            <a:r>
              <a:rPr lang="en-US" sz="1400" dirty="0"/>
              <a:t> </a:t>
            </a:r>
            <a:r>
              <a:rPr lang="en-US" sz="1400" dirty="0" err="1"/>
              <a:t>ou</a:t>
            </a:r>
            <a:r>
              <a:rPr lang="en-US" sz="1400" dirty="0"/>
              <a:t> de TP/TD, de type </a:t>
            </a:r>
            <a:r>
              <a:rPr lang="en-US" sz="1400" dirty="0" err="1"/>
              <a:t>examen</a:t>
            </a:r>
            <a:r>
              <a:rPr lang="en-US" sz="1400" dirty="0"/>
              <a:t> (total </a:t>
            </a:r>
            <a:r>
              <a:rPr lang="en-US" sz="1400" dirty="0" err="1"/>
              <a:t>ou</a:t>
            </a:r>
            <a:r>
              <a:rPr lang="en-US" sz="1400" dirty="0"/>
              <a:t> </a:t>
            </a:r>
            <a:r>
              <a:rPr lang="en-US" sz="1400" dirty="0" err="1"/>
              <a:t>partiel</a:t>
            </a:r>
            <a:r>
              <a:rPr lang="en-US" sz="1400" dirty="0"/>
              <a:t>), </a:t>
            </a:r>
            <a:r>
              <a:rPr lang="en-US" sz="1400" dirty="0" err="1"/>
              <a:t>faite</a:t>
            </a:r>
            <a:r>
              <a:rPr lang="en-US" sz="1400" dirty="0"/>
              <a:t> </a:t>
            </a:r>
            <a:r>
              <a:rPr lang="en-US" sz="1400" dirty="0" err="1"/>
              <a:t>durant</a:t>
            </a:r>
            <a:r>
              <a:rPr lang="en-US" sz="1400" dirty="0"/>
              <a:t> le </a:t>
            </a:r>
            <a:r>
              <a:rPr lang="en-US" sz="1400" dirty="0" err="1"/>
              <a:t>trimestre</a:t>
            </a:r>
            <a:endParaRPr lang="en-US" sz="1400" dirty="0"/>
          </a:p>
          <a:p>
            <a:pPr marL="342900" indent="-228600" algn="l">
              <a:buFont typeface="Arial" panose="020B0604020202020204" pitchFamily="34" charset="0"/>
              <a:buChar char="•"/>
            </a:pPr>
            <a:r>
              <a:rPr lang="en-US" sz="1400" dirty="0"/>
              <a:t>Les notes des E3C ne </a:t>
            </a:r>
            <a:r>
              <a:rPr lang="en-US" sz="1400" dirty="0" err="1"/>
              <a:t>sont</a:t>
            </a:r>
            <a:r>
              <a:rPr lang="en-US" sz="1400" dirty="0"/>
              <a:t> pas </a:t>
            </a:r>
            <a:r>
              <a:rPr lang="en-US" sz="1400" dirty="0" err="1"/>
              <a:t>affectées</a:t>
            </a:r>
            <a:r>
              <a:rPr lang="en-US" sz="1400" dirty="0"/>
              <a:t>, </a:t>
            </a:r>
            <a:r>
              <a:rPr lang="en-US" sz="1400" dirty="0" err="1"/>
              <a:t>ni</a:t>
            </a:r>
            <a:r>
              <a:rPr lang="en-US" sz="1400" dirty="0"/>
              <a:t> au bulletin </a:t>
            </a:r>
            <a:r>
              <a:rPr lang="en-US" sz="1400" dirty="0" err="1"/>
              <a:t>ni</a:t>
            </a:r>
            <a:r>
              <a:rPr lang="en-US" sz="1400" dirty="0"/>
              <a:t> au </a:t>
            </a:r>
            <a:r>
              <a:rPr lang="en-US" sz="1400" dirty="0" err="1"/>
              <a:t>livret</a:t>
            </a:r>
            <a:r>
              <a:rPr lang="en-US" sz="1400" dirty="0"/>
              <a:t> </a:t>
            </a:r>
            <a:r>
              <a:rPr lang="en-US" sz="1400" dirty="0" err="1"/>
              <a:t>scolaire</a:t>
            </a:r>
            <a:endParaRPr lang="en-US" sz="1400" dirty="0"/>
          </a:p>
          <a:p>
            <a:pPr marL="342900" indent="-228600" algn="l">
              <a:buFont typeface="Arial" panose="020B0604020202020204" pitchFamily="34" charset="0"/>
              <a:buChar char="•"/>
            </a:pPr>
            <a:r>
              <a:rPr lang="en-US" sz="1400" dirty="0"/>
              <a:t>La note finale correspond au </a:t>
            </a:r>
            <a:r>
              <a:rPr lang="en-US" sz="1400" dirty="0" err="1"/>
              <a:t>calcul</a:t>
            </a:r>
            <a:r>
              <a:rPr lang="en-US" sz="1400" dirty="0"/>
              <a:t> </a:t>
            </a:r>
            <a:r>
              <a:rPr lang="en-US" sz="1400" dirty="0" err="1"/>
              <a:t>suivant</a:t>
            </a:r>
            <a:r>
              <a:rPr lang="en-US" sz="1400" dirty="0"/>
              <a:t> :</a:t>
            </a:r>
          </a:p>
          <a:p>
            <a:pPr marL="800100" lvl="1" indent="-228600" algn="l">
              <a:buFont typeface="Arial" panose="020B0604020202020204" pitchFamily="34" charset="0"/>
              <a:buChar char="•"/>
            </a:pPr>
            <a:r>
              <a:rPr lang="en-US" sz="1400" dirty="0"/>
              <a:t>(T1 + T2 + T3)/3 de la </a:t>
            </a:r>
            <a:r>
              <a:rPr lang="en-US" sz="1400" dirty="0" err="1"/>
              <a:t>classe</a:t>
            </a:r>
            <a:r>
              <a:rPr lang="en-US" sz="1400" dirty="0"/>
              <a:t> de 1</a:t>
            </a:r>
            <a:r>
              <a:rPr lang="en-US" sz="1400" baseline="30000" dirty="0"/>
              <a:t>ère</a:t>
            </a:r>
            <a:r>
              <a:rPr lang="en-US" sz="1400" dirty="0"/>
              <a:t>  	= 5%</a:t>
            </a:r>
          </a:p>
          <a:p>
            <a:pPr marL="800100" lvl="1" indent="-228600" algn="l">
              <a:buFont typeface="Arial" panose="020B0604020202020204" pitchFamily="34" charset="0"/>
              <a:buChar char="•"/>
            </a:pPr>
            <a:r>
              <a:rPr lang="en-US" sz="1400" dirty="0"/>
              <a:t>(T1 + T2+ T3)/3 de la </a:t>
            </a:r>
            <a:r>
              <a:rPr lang="en-US" sz="1400" dirty="0" err="1"/>
              <a:t>classe</a:t>
            </a:r>
            <a:r>
              <a:rPr lang="en-US" sz="1400" dirty="0"/>
              <a:t> de T</a:t>
            </a:r>
            <a:r>
              <a:rPr lang="en-US" sz="1400" baseline="30000" dirty="0"/>
              <a:t>ale</a:t>
            </a:r>
            <a:r>
              <a:rPr lang="en-US" sz="1400" dirty="0"/>
              <a:t> 	= 5%</a:t>
            </a:r>
          </a:p>
          <a:p>
            <a:pPr marL="571500" lvl="1" algn="l"/>
            <a:r>
              <a:rPr lang="en-US" sz="1400" dirty="0"/>
              <a:t>	</a:t>
            </a:r>
          </a:p>
          <a:p>
            <a:pPr marL="228600" lvl="1" algn="l"/>
            <a:r>
              <a:rPr lang="en-US" sz="1400" i="1" dirty="0"/>
              <a:t>« Pour le </a:t>
            </a:r>
            <a:r>
              <a:rPr lang="en-US" sz="1400" i="1" dirty="0" err="1"/>
              <a:t>baccalauréat</a:t>
            </a:r>
            <a:r>
              <a:rPr lang="en-US" sz="1400" i="1" dirty="0"/>
              <a:t>, </a:t>
            </a:r>
            <a:r>
              <a:rPr lang="en-US" sz="1400" b="1" i="1" dirty="0"/>
              <a:t>la </a:t>
            </a:r>
            <a:r>
              <a:rPr lang="en-US" sz="1400" b="1" i="1" dirty="0" err="1"/>
              <a:t>moyenne</a:t>
            </a:r>
            <a:r>
              <a:rPr lang="en-US" sz="1400" b="1" i="1" dirty="0"/>
              <a:t> </a:t>
            </a:r>
            <a:r>
              <a:rPr lang="en-US" sz="1400" b="1" i="1" dirty="0" err="1"/>
              <a:t>générale</a:t>
            </a:r>
            <a:r>
              <a:rPr lang="en-US" sz="1400" b="1" i="1" dirty="0"/>
              <a:t> de </a:t>
            </a:r>
            <a:r>
              <a:rPr lang="en-US" sz="1400" b="1" i="1" dirty="0" err="1"/>
              <a:t>l'année</a:t>
            </a:r>
            <a:r>
              <a:rPr lang="en-US" sz="1400" b="1" i="1" dirty="0"/>
              <a:t> de première </a:t>
            </a:r>
            <a:r>
              <a:rPr lang="en-US" sz="1400" b="1" i="1" dirty="0" err="1"/>
              <a:t>est</a:t>
            </a:r>
            <a:r>
              <a:rPr lang="en-US" sz="1400" b="1" i="1" dirty="0"/>
              <a:t> </a:t>
            </a:r>
            <a:r>
              <a:rPr lang="en-US" sz="1400" b="1" i="1" dirty="0" err="1"/>
              <a:t>affectée</a:t>
            </a:r>
            <a:r>
              <a:rPr lang="en-US" sz="1400" b="1" i="1" dirty="0"/>
              <a:t> d'un coefficient 5</a:t>
            </a:r>
            <a:r>
              <a:rPr lang="en-US" sz="1400" i="1" dirty="0"/>
              <a:t>, </a:t>
            </a:r>
            <a:r>
              <a:rPr lang="en-US" sz="1400" b="1" i="1" dirty="0"/>
              <a:t>de </a:t>
            </a:r>
            <a:r>
              <a:rPr lang="en-US" sz="1400" b="1" i="1" dirty="0" err="1"/>
              <a:t>même</a:t>
            </a:r>
            <a:r>
              <a:rPr lang="en-US" sz="1400" b="1" i="1" dirty="0"/>
              <a:t> que la </a:t>
            </a:r>
            <a:r>
              <a:rPr lang="en-US" sz="1400" b="1" i="1" dirty="0" err="1"/>
              <a:t>moyenne</a:t>
            </a:r>
            <a:r>
              <a:rPr lang="en-US" sz="1400" b="1" i="1" dirty="0"/>
              <a:t> </a:t>
            </a:r>
            <a:r>
              <a:rPr lang="en-US" sz="1400" b="1" i="1" dirty="0" err="1"/>
              <a:t>générale</a:t>
            </a:r>
            <a:r>
              <a:rPr lang="en-US" sz="1400" b="1" i="1" dirty="0"/>
              <a:t> de </a:t>
            </a:r>
            <a:r>
              <a:rPr lang="en-US" sz="1400" b="1" i="1" dirty="0" err="1"/>
              <a:t>l'année</a:t>
            </a:r>
            <a:r>
              <a:rPr lang="en-US" sz="1400" b="1" i="1" dirty="0"/>
              <a:t> de </a:t>
            </a:r>
            <a:r>
              <a:rPr lang="en-US" sz="1400" b="1" i="1" dirty="0" err="1"/>
              <a:t>terminale</a:t>
            </a:r>
            <a:r>
              <a:rPr lang="en-US" sz="1400" i="1" dirty="0"/>
              <a:t>. Au total, </a:t>
            </a:r>
            <a:r>
              <a:rPr lang="en-US" sz="1400" i="1" dirty="0" err="1"/>
              <a:t>l'évaluation</a:t>
            </a:r>
            <a:r>
              <a:rPr lang="en-US" sz="1400" i="1" dirty="0"/>
              <a:t> </a:t>
            </a:r>
            <a:r>
              <a:rPr lang="en-US" sz="1400" i="1" dirty="0" err="1"/>
              <a:t>chiffrée</a:t>
            </a:r>
            <a:r>
              <a:rPr lang="en-US" sz="1400" i="1" dirty="0"/>
              <a:t> des </a:t>
            </a:r>
            <a:r>
              <a:rPr lang="en-US" sz="1400" i="1" dirty="0" err="1"/>
              <a:t>résultats</a:t>
            </a:r>
            <a:r>
              <a:rPr lang="en-US" sz="1400" i="1" dirty="0"/>
              <a:t> de </a:t>
            </a:r>
            <a:r>
              <a:rPr lang="en-US" sz="1400" i="1" dirty="0" err="1"/>
              <a:t>l'élève</a:t>
            </a:r>
            <a:r>
              <a:rPr lang="en-US" sz="1400" i="1" dirty="0"/>
              <a:t> au </a:t>
            </a:r>
            <a:r>
              <a:rPr lang="en-US" sz="1400" i="1" dirty="0" err="1"/>
              <a:t>cours</a:t>
            </a:r>
            <a:r>
              <a:rPr lang="en-US" sz="1400" i="1" dirty="0"/>
              <a:t> du cycle terminal </a:t>
            </a:r>
            <a:r>
              <a:rPr lang="en-US" sz="1400" i="1" dirty="0" err="1"/>
              <a:t>est</a:t>
            </a:r>
            <a:r>
              <a:rPr lang="en-US" sz="1400" i="1" dirty="0"/>
              <a:t> </a:t>
            </a:r>
            <a:r>
              <a:rPr lang="en-US" sz="1400" i="1" dirty="0" err="1"/>
              <a:t>donc</a:t>
            </a:r>
            <a:r>
              <a:rPr lang="en-US" sz="1400" i="1" dirty="0"/>
              <a:t> </a:t>
            </a:r>
            <a:r>
              <a:rPr lang="en-US" sz="1400" i="1" dirty="0" err="1"/>
              <a:t>affectée</a:t>
            </a:r>
            <a:r>
              <a:rPr lang="en-US" sz="1400" i="1" dirty="0"/>
              <a:t> d'un coefficient 10 »</a:t>
            </a:r>
          </a:p>
          <a:p>
            <a:pPr marL="228600" lvl="1" algn="l"/>
            <a:endParaRPr lang="en-US" sz="1400" i="1" dirty="0"/>
          </a:p>
          <a:p>
            <a:pPr marL="342900" indent="-228600" algn="l">
              <a:buFont typeface="Arial" panose="020B0604020202020204" pitchFamily="34" charset="0"/>
              <a:buChar char="•"/>
            </a:pPr>
            <a:r>
              <a:rPr lang="en-US" sz="1400" dirty="0" err="1"/>
              <a:t>C’est</a:t>
            </a:r>
            <a:r>
              <a:rPr lang="en-US" sz="1400" dirty="0"/>
              <a:t> </a:t>
            </a:r>
            <a:r>
              <a:rPr lang="en-US" sz="1400" dirty="0" err="1"/>
              <a:t>donc</a:t>
            </a:r>
            <a:r>
              <a:rPr lang="en-US" sz="1400" dirty="0"/>
              <a:t> la </a:t>
            </a:r>
            <a:r>
              <a:rPr lang="en-US" sz="1400" dirty="0" err="1"/>
              <a:t>moyenne</a:t>
            </a:r>
            <a:r>
              <a:rPr lang="en-US" sz="1400" dirty="0"/>
              <a:t> </a:t>
            </a:r>
            <a:r>
              <a:rPr lang="en-US" sz="1400" dirty="0" err="1"/>
              <a:t>annuelle</a:t>
            </a:r>
            <a:r>
              <a:rPr lang="en-US" sz="1400" dirty="0"/>
              <a:t> figurant dans le </a:t>
            </a:r>
            <a:r>
              <a:rPr lang="en-US" sz="1400" dirty="0" err="1"/>
              <a:t>livret</a:t>
            </a:r>
            <a:r>
              <a:rPr lang="en-US" sz="1400" dirty="0"/>
              <a:t> </a:t>
            </a:r>
            <a:r>
              <a:rPr lang="en-US" sz="1400" dirty="0" err="1"/>
              <a:t>scolaire</a:t>
            </a:r>
            <a:r>
              <a:rPr lang="en-US" sz="1400" dirty="0"/>
              <a:t> du </a:t>
            </a:r>
            <a:r>
              <a:rPr lang="en-US" sz="1400" dirty="0" err="1"/>
              <a:t>lycéen</a:t>
            </a:r>
            <a:r>
              <a:rPr lang="en-US" sz="1400" dirty="0"/>
              <a:t> qui </a:t>
            </a:r>
            <a:r>
              <a:rPr lang="en-US" sz="1400" dirty="0" err="1"/>
              <a:t>est</a:t>
            </a:r>
            <a:r>
              <a:rPr lang="en-US" sz="1400" dirty="0"/>
              <a:t> </a:t>
            </a:r>
            <a:r>
              <a:rPr lang="en-US" sz="1400" dirty="0" err="1"/>
              <a:t>prise</a:t>
            </a:r>
            <a:r>
              <a:rPr lang="en-US" sz="1400" dirty="0"/>
              <a:t> </a:t>
            </a:r>
            <a:r>
              <a:rPr lang="en-US" sz="1400" dirty="0" err="1"/>
              <a:t>en</a:t>
            </a:r>
            <a:r>
              <a:rPr lang="en-US" sz="1400" dirty="0"/>
              <a:t> </a:t>
            </a:r>
            <a:r>
              <a:rPr lang="en-US" sz="1400" dirty="0" err="1"/>
              <a:t>compte</a:t>
            </a:r>
            <a:r>
              <a:rPr lang="en-US" sz="1400" dirty="0"/>
              <a:t>, </a:t>
            </a:r>
            <a:r>
              <a:rPr lang="en-US" sz="1400" dirty="0" err="1"/>
              <a:t>quel</a:t>
            </a:r>
            <a:r>
              <a:rPr lang="en-US" sz="1400" dirty="0"/>
              <a:t> que </a:t>
            </a:r>
            <a:r>
              <a:rPr lang="en-US" sz="1400" dirty="0" err="1"/>
              <a:t>soit</a:t>
            </a:r>
            <a:r>
              <a:rPr lang="en-US" sz="1400" dirty="0"/>
              <a:t> le </a:t>
            </a:r>
            <a:r>
              <a:rPr lang="en-US" sz="1400" dirty="0" err="1"/>
              <a:t>nombre</a:t>
            </a:r>
            <a:r>
              <a:rPr lang="en-US" sz="1400" dirty="0"/>
              <a:t> et la nature des </a:t>
            </a:r>
            <a:r>
              <a:rPr lang="en-US" sz="1400" dirty="0" err="1"/>
              <a:t>évaluations</a:t>
            </a:r>
            <a:r>
              <a:rPr lang="en-US" sz="1400" dirty="0"/>
              <a:t>. </a:t>
            </a:r>
          </a:p>
          <a:p>
            <a:pPr marL="342900" indent="-228600" algn="l">
              <a:buFont typeface="Arial" panose="020B0604020202020204" pitchFamily="34" charset="0"/>
              <a:buChar char="•"/>
            </a:pPr>
            <a:r>
              <a:rPr lang="en-US" sz="1400" dirty="0"/>
              <a:t>Les notes </a:t>
            </a:r>
            <a:r>
              <a:rPr lang="en-US" sz="1400" dirty="0" err="1"/>
              <a:t>obtenues</a:t>
            </a:r>
            <a:r>
              <a:rPr lang="en-US" sz="1400" dirty="0"/>
              <a:t> dans les </a:t>
            </a:r>
            <a:r>
              <a:rPr lang="en-US" sz="1400" dirty="0" err="1"/>
              <a:t>épreuves</a:t>
            </a:r>
            <a:r>
              <a:rPr lang="en-US" sz="1400" dirty="0"/>
              <a:t> communes de </a:t>
            </a:r>
            <a:r>
              <a:rPr lang="en-US" sz="1400" dirty="0" err="1"/>
              <a:t>contrôle</a:t>
            </a:r>
            <a:r>
              <a:rPr lang="en-US" sz="1400" dirty="0"/>
              <a:t> </a:t>
            </a:r>
            <a:r>
              <a:rPr lang="en-US" sz="1400" dirty="0" err="1"/>
              <a:t>continu</a:t>
            </a:r>
            <a:r>
              <a:rPr lang="en-US" sz="1400" dirty="0"/>
              <a:t> ne </a:t>
            </a:r>
            <a:r>
              <a:rPr lang="en-US" sz="1400" dirty="0" err="1"/>
              <a:t>sont</a:t>
            </a:r>
            <a:r>
              <a:rPr lang="en-US" sz="1400" dirty="0"/>
              <a:t> pas </a:t>
            </a:r>
            <a:r>
              <a:rPr lang="en-US" sz="1400" dirty="0" err="1"/>
              <a:t>comptabilisées</a:t>
            </a:r>
            <a:r>
              <a:rPr lang="en-US" sz="1400" dirty="0"/>
              <a:t> dans le </a:t>
            </a:r>
            <a:r>
              <a:rPr lang="en-US" sz="1400" dirty="0" err="1"/>
              <a:t>calcul</a:t>
            </a:r>
            <a:r>
              <a:rPr lang="en-US" sz="1400" dirty="0"/>
              <a:t> des </a:t>
            </a:r>
            <a:r>
              <a:rPr lang="en-US" sz="1400" dirty="0" err="1"/>
              <a:t>moyennes</a:t>
            </a:r>
            <a:r>
              <a:rPr lang="en-US" sz="1400" dirty="0"/>
              <a:t> de </a:t>
            </a:r>
            <a:r>
              <a:rPr lang="en-US" sz="1400" dirty="0" err="1"/>
              <a:t>livret</a:t>
            </a:r>
            <a:r>
              <a:rPr lang="en-US" sz="1400" dirty="0"/>
              <a:t>.</a:t>
            </a:r>
          </a:p>
        </p:txBody>
      </p:sp>
      <p:pic>
        <p:nvPicPr>
          <p:cNvPr id="3" name="Image 2"/>
          <p:cNvPicPr>
            <a:picLocks noChangeAspect="1"/>
          </p:cNvPicPr>
          <p:nvPr/>
        </p:nvPicPr>
        <p:blipFill>
          <a:blip r:embed="rId2"/>
          <a:stretch>
            <a:fillRect/>
          </a:stretch>
        </p:blipFill>
        <p:spPr>
          <a:xfrm>
            <a:off x="321564" y="5586470"/>
            <a:ext cx="1775091" cy="951490"/>
          </a:xfrm>
          <a:prstGeom prst="rect">
            <a:avLst/>
          </a:prstGeom>
        </p:spPr>
      </p:pic>
    </p:spTree>
    <p:extLst>
      <p:ext uri="{BB962C8B-B14F-4D97-AF65-F5344CB8AC3E}">
        <p14:creationId xmlns:p14="http://schemas.microsoft.com/office/powerpoint/2010/main" val="248440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9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955C6-A683-4E22-A2BE-B5B324CC35D7}"/>
              </a:ext>
            </a:extLst>
          </p:cNvPr>
          <p:cNvSpPr>
            <a:spLocks noGrp="1"/>
          </p:cNvSpPr>
          <p:nvPr>
            <p:ph type="title"/>
          </p:nvPr>
        </p:nvSpPr>
        <p:spPr>
          <a:xfrm>
            <a:off x="673100" y="278296"/>
            <a:ext cx="10845800" cy="1023730"/>
          </a:xfrm>
        </p:spPr>
        <p:txBody>
          <a:bodyPr>
            <a:normAutofit/>
          </a:bodyPr>
          <a:lstStyle/>
          <a:p>
            <a:r>
              <a:rPr lang="fr-FR" dirty="0"/>
              <a:t>Bulletins de 1</a:t>
            </a:r>
            <a:r>
              <a:rPr lang="fr-FR" baseline="30000" dirty="0"/>
              <a:t>ère</a:t>
            </a:r>
            <a:r>
              <a:rPr lang="fr-FR" dirty="0"/>
              <a:t> et de T</a:t>
            </a:r>
            <a:r>
              <a:rPr lang="fr-FR" baseline="30000" dirty="0"/>
              <a:t>ale </a:t>
            </a:r>
            <a:r>
              <a:rPr lang="fr-FR" sz="1800" dirty="0"/>
              <a:t>(Livret Scolaire)</a:t>
            </a:r>
            <a:r>
              <a:rPr lang="fr-FR" dirty="0"/>
              <a:t> = 10% </a:t>
            </a:r>
            <a:r>
              <a:rPr lang="fr-FR" sz="1800" dirty="0"/>
              <a:t>(8% SI)</a:t>
            </a:r>
            <a:endParaRPr lang="LID4096" dirty="0"/>
          </a:p>
        </p:txBody>
      </p:sp>
      <p:sp>
        <p:nvSpPr>
          <p:cNvPr id="4" name="Espace réservé du contenu 2">
            <a:extLst>
              <a:ext uri="{FF2B5EF4-FFF2-40B4-BE49-F238E27FC236}">
                <a16:creationId xmlns:a16="http://schemas.microsoft.com/office/drawing/2014/main" id="{34FEAA3D-E6F3-4D59-93DE-BC2DF07AE27F}"/>
              </a:ext>
            </a:extLst>
          </p:cNvPr>
          <p:cNvSpPr txBox="1">
            <a:spLocks/>
          </p:cNvSpPr>
          <p:nvPr/>
        </p:nvSpPr>
        <p:spPr>
          <a:xfrm>
            <a:off x="533400" y="1461052"/>
            <a:ext cx="5867400" cy="481262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sz="2000" dirty="0"/>
              <a:t>Disciplines du tronc commun Général:</a:t>
            </a:r>
          </a:p>
          <a:p>
            <a:pPr marL="800100" lvl="1" indent="-342900" algn="l">
              <a:buFont typeface="Arial" panose="020B0604020202020204" pitchFamily="34" charset="0"/>
              <a:buChar char="•"/>
            </a:pPr>
            <a:r>
              <a:rPr lang="fr-FR" sz="1200" dirty="0"/>
              <a:t>Français 1</a:t>
            </a:r>
            <a:r>
              <a:rPr lang="fr-FR" sz="1200" baseline="30000" dirty="0"/>
              <a:t>ère</a:t>
            </a:r>
            <a:r>
              <a:rPr lang="fr-FR" sz="1200" dirty="0"/>
              <a:t> /Philosophie Tale</a:t>
            </a:r>
          </a:p>
          <a:p>
            <a:pPr marL="800100" lvl="1" indent="-342900" algn="l">
              <a:buFont typeface="Arial" panose="020B0604020202020204" pitchFamily="34" charset="0"/>
              <a:buChar char="•"/>
            </a:pPr>
            <a:r>
              <a:rPr lang="fr-FR" sz="1200" dirty="0"/>
              <a:t>Histoire et Géographie EMC</a:t>
            </a:r>
          </a:p>
          <a:p>
            <a:pPr marL="800100" lvl="1" indent="-342900" algn="l">
              <a:buFont typeface="Arial" panose="020B0604020202020204" pitchFamily="34" charset="0"/>
              <a:buChar char="•"/>
            </a:pPr>
            <a:r>
              <a:rPr lang="fr-FR" sz="1200" dirty="0"/>
              <a:t>Enseignement Scientifique (SVT/SPC)</a:t>
            </a:r>
          </a:p>
          <a:p>
            <a:pPr marL="800100" lvl="1" indent="-342900" algn="l">
              <a:buFont typeface="Arial" panose="020B0604020202020204" pitchFamily="34" charset="0"/>
              <a:buChar char="•"/>
            </a:pPr>
            <a:r>
              <a:rPr lang="fr-FR" sz="1200" dirty="0"/>
              <a:t>LVA</a:t>
            </a:r>
          </a:p>
          <a:p>
            <a:pPr marL="800100" lvl="1" indent="-342900" algn="l">
              <a:buFont typeface="Arial" panose="020B0604020202020204" pitchFamily="34" charset="0"/>
              <a:buChar char="•"/>
            </a:pPr>
            <a:r>
              <a:rPr lang="fr-FR" sz="1200" dirty="0"/>
              <a:t>LVB</a:t>
            </a:r>
          </a:p>
          <a:p>
            <a:pPr marL="800100" lvl="1" indent="-342900" algn="l">
              <a:buFont typeface="Arial" panose="020B0604020202020204" pitchFamily="34" charset="0"/>
              <a:buChar char="•"/>
            </a:pPr>
            <a:r>
              <a:rPr lang="fr-FR" sz="1200" dirty="0"/>
              <a:t>EPS</a:t>
            </a:r>
          </a:p>
          <a:p>
            <a:pPr marL="342900" indent="-342900" algn="l">
              <a:buFont typeface="Arial" panose="020B0604020202020204" pitchFamily="34" charset="0"/>
              <a:buChar char="•"/>
            </a:pPr>
            <a:r>
              <a:rPr lang="fr-FR" sz="2000" dirty="0"/>
              <a:t>Disciplines de Spécialités (3/élève en 1</a:t>
            </a:r>
            <a:r>
              <a:rPr lang="fr-FR" sz="2000" baseline="30000" dirty="0"/>
              <a:t>ère</a:t>
            </a:r>
            <a:r>
              <a:rPr lang="fr-FR" sz="2000" dirty="0"/>
              <a:t> puis 2 en T</a:t>
            </a:r>
            <a:r>
              <a:rPr lang="fr-FR" sz="2000" baseline="30000" dirty="0"/>
              <a:t>ale</a:t>
            </a:r>
            <a:r>
              <a:rPr lang="fr-FR" sz="2000" dirty="0"/>
              <a:t>)</a:t>
            </a:r>
          </a:p>
          <a:p>
            <a:pPr marL="800100" lvl="1" indent="-342900" algn="l">
              <a:buFont typeface="Arial" panose="020B0604020202020204" pitchFamily="34" charset="0"/>
              <a:buChar char="•"/>
            </a:pPr>
            <a:r>
              <a:rPr lang="fr-FR" sz="1400" dirty="0"/>
              <a:t>Langue et Littérature en Langue Etrangère Anglais</a:t>
            </a:r>
          </a:p>
          <a:p>
            <a:pPr marL="800100" lvl="1" indent="-342900" algn="l">
              <a:buFont typeface="Arial" panose="020B0604020202020204" pitchFamily="34" charset="0"/>
              <a:buChar char="•"/>
            </a:pPr>
            <a:r>
              <a:rPr lang="fr-FR" sz="1400" dirty="0"/>
              <a:t>Histoire Géographie, Géopolitique et Sciences Politiques</a:t>
            </a:r>
          </a:p>
          <a:p>
            <a:pPr marL="800100" lvl="1" indent="-342900" algn="l">
              <a:buFont typeface="Arial" panose="020B0604020202020204" pitchFamily="34" charset="0"/>
              <a:buChar char="•"/>
            </a:pPr>
            <a:r>
              <a:rPr lang="fr-FR" sz="1400" dirty="0"/>
              <a:t>SES</a:t>
            </a:r>
          </a:p>
          <a:p>
            <a:pPr marL="800100" lvl="1" indent="-342900" algn="l">
              <a:buFont typeface="Arial" panose="020B0604020202020204" pitchFamily="34" charset="0"/>
              <a:buChar char="•"/>
            </a:pPr>
            <a:r>
              <a:rPr lang="fr-FR" sz="1400" dirty="0"/>
              <a:t>Mathématiques</a:t>
            </a:r>
          </a:p>
          <a:p>
            <a:pPr marL="800100" lvl="1" indent="-342900" algn="l">
              <a:buFont typeface="Arial" panose="020B0604020202020204" pitchFamily="34" charset="0"/>
              <a:buChar char="•"/>
            </a:pPr>
            <a:r>
              <a:rPr lang="fr-FR" sz="1400" dirty="0"/>
              <a:t>SPC</a:t>
            </a:r>
          </a:p>
          <a:p>
            <a:pPr marL="800100" lvl="1" indent="-342900" algn="l">
              <a:buFont typeface="Arial" panose="020B0604020202020204" pitchFamily="34" charset="0"/>
              <a:buChar char="•"/>
            </a:pPr>
            <a:r>
              <a:rPr lang="fr-FR" sz="1400" dirty="0"/>
              <a:t>SVT</a:t>
            </a:r>
          </a:p>
          <a:p>
            <a:pPr marL="800100" lvl="1" indent="-342900" algn="l">
              <a:buFont typeface="Arial" panose="020B0604020202020204" pitchFamily="34" charset="0"/>
              <a:buChar char="•"/>
            </a:pPr>
            <a:r>
              <a:rPr lang="fr-FR" sz="1400" dirty="0"/>
              <a:t>CAV</a:t>
            </a:r>
          </a:p>
          <a:p>
            <a:pPr marL="800100" lvl="1" indent="-342900" algn="l">
              <a:buFont typeface="Arial" panose="020B0604020202020204" pitchFamily="34" charset="0"/>
              <a:buChar char="•"/>
            </a:pPr>
            <a:r>
              <a:rPr lang="fr-FR" sz="1400" dirty="0"/>
              <a:t>Humanités, Littérature et Philosophie</a:t>
            </a:r>
          </a:p>
          <a:p>
            <a:pPr marL="800100" lvl="1" indent="-342900" algn="l">
              <a:buFont typeface="Arial" panose="020B0604020202020204" pitchFamily="34" charset="0"/>
              <a:buChar char="•"/>
            </a:pPr>
            <a:r>
              <a:rPr lang="fr-FR" sz="1400" dirty="0"/>
              <a:t>NSI</a:t>
            </a:r>
          </a:p>
          <a:p>
            <a:pPr marL="342900" indent="-342900" algn="l">
              <a:buFont typeface="Arial" panose="020B0604020202020204" pitchFamily="34" charset="0"/>
              <a:buChar char="•"/>
            </a:pPr>
            <a:r>
              <a:rPr lang="fr-FR" sz="2000" dirty="0"/>
              <a:t>Disciplines optionnelles: Arts Plastiques, EPS, CAV, Latin (LCA), Mandarin (LVC),*</a:t>
            </a:r>
          </a:p>
          <a:p>
            <a:pPr algn="l"/>
            <a:r>
              <a:rPr lang="fr-FR" sz="1300" dirty="0"/>
              <a:t>*Des options disponibles en Terminale dites (notamment en mathématiques) 	 	  pourront être choisies par le candidat en sus d’une option de 1</a:t>
            </a:r>
            <a:r>
              <a:rPr lang="fr-FR" sz="1300" baseline="30000" dirty="0"/>
              <a:t>ère</a:t>
            </a:r>
            <a:r>
              <a:rPr lang="fr-FR" sz="1300" dirty="0"/>
              <a:t> </a:t>
            </a:r>
            <a:endParaRPr lang="fr-FR" sz="1100" dirty="0"/>
          </a:p>
        </p:txBody>
      </p:sp>
      <p:sp>
        <p:nvSpPr>
          <p:cNvPr id="5" name="Espace réservé du contenu 2">
            <a:extLst>
              <a:ext uri="{FF2B5EF4-FFF2-40B4-BE49-F238E27FC236}">
                <a16:creationId xmlns:a16="http://schemas.microsoft.com/office/drawing/2014/main" id="{A72165E5-9E13-43C9-96EF-C617819E9CBC}"/>
              </a:ext>
            </a:extLst>
          </p:cNvPr>
          <p:cNvSpPr txBox="1">
            <a:spLocks/>
          </p:cNvSpPr>
          <p:nvPr/>
        </p:nvSpPr>
        <p:spPr>
          <a:xfrm>
            <a:off x="6400800" y="1461051"/>
            <a:ext cx="5867400" cy="4812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FR" sz="2000" dirty="0"/>
              <a:t>Disciplines du tronc commun STMG:</a:t>
            </a:r>
          </a:p>
          <a:p>
            <a:pPr marL="800100" lvl="1" indent="-342900" algn="l">
              <a:buFont typeface="Arial" panose="020B0604020202020204" pitchFamily="34" charset="0"/>
              <a:buChar char="•"/>
            </a:pPr>
            <a:r>
              <a:rPr lang="fr-FR" sz="1200" dirty="0"/>
              <a:t>Français 1</a:t>
            </a:r>
            <a:r>
              <a:rPr lang="fr-FR" sz="1200" baseline="30000" dirty="0"/>
              <a:t>ère</a:t>
            </a:r>
            <a:r>
              <a:rPr lang="fr-FR" sz="1200" dirty="0"/>
              <a:t> /Philosophie Tale</a:t>
            </a:r>
          </a:p>
          <a:p>
            <a:pPr marL="800100" lvl="1" indent="-342900" algn="l">
              <a:buFont typeface="Arial" panose="020B0604020202020204" pitchFamily="34" charset="0"/>
              <a:buChar char="•"/>
            </a:pPr>
            <a:r>
              <a:rPr lang="fr-FR" sz="1200" dirty="0"/>
              <a:t>Histoire et Géographie EMC</a:t>
            </a:r>
          </a:p>
          <a:p>
            <a:pPr marL="800100" lvl="1" indent="-342900" algn="l">
              <a:buFont typeface="Arial" panose="020B0604020202020204" pitchFamily="34" charset="0"/>
              <a:buChar char="•"/>
            </a:pPr>
            <a:r>
              <a:rPr lang="fr-FR" sz="1200" dirty="0"/>
              <a:t>Mathématiques</a:t>
            </a:r>
          </a:p>
          <a:p>
            <a:pPr marL="800100" lvl="1" indent="-342900" algn="l">
              <a:buFont typeface="Arial" panose="020B0604020202020204" pitchFamily="34" charset="0"/>
              <a:buChar char="•"/>
            </a:pPr>
            <a:r>
              <a:rPr lang="fr-FR" sz="1200" dirty="0"/>
              <a:t>LVA/ETLVA</a:t>
            </a:r>
          </a:p>
          <a:p>
            <a:pPr marL="800100" lvl="1" indent="-342900" algn="l">
              <a:buFont typeface="Arial" panose="020B0604020202020204" pitchFamily="34" charset="0"/>
              <a:buChar char="•"/>
            </a:pPr>
            <a:r>
              <a:rPr lang="fr-FR" sz="1200" dirty="0"/>
              <a:t>LVB</a:t>
            </a:r>
          </a:p>
          <a:p>
            <a:pPr marL="800100" lvl="1" indent="-342900" algn="l">
              <a:buFont typeface="Arial" panose="020B0604020202020204" pitchFamily="34" charset="0"/>
              <a:buChar char="•"/>
            </a:pPr>
            <a:r>
              <a:rPr lang="fr-FR" sz="1200" dirty="0"/>
              <a:t>EPS</a:t>
            </a:r>
          </a:p>
          <a:p>
            <a:pPr marL="342900" indent="-342900" algn="l">
              <a:buFont typeface="Arial" panose="020B0604020202020204" pitchFamily="34" charset="0"/>
              <a:buChar char="•"/>
            </a:pPr>
            <a:r>
              <a:rPr lang="fr-FR" sz="2000" dirty="0"/>
              <a:t>Disciplines Technologiques</a:t>
            </a:r>
          </a:p>
          <a:p>
            <a:pPr marL="800100" lvl="1" indent="-342900" algn="l">
              <a:buFont typeface="Arial" panose="020B0604020202020204" pitchFamily="34" charset="0"/>
              <a:buChar char="•"/>
            </a:pPr>
            <a:r>
              <a:rPr lang="fr-FR" sz="1400" dirty="0"/>
              <a:t>Management, Sciences de Gestion et Numérique </a:t>
            </a:r>
            <a:r>
              <a:rPr lang="fr-FR" sz="1200" dirty="0"/>
              <a:t>(dont les Spécialités: Gestion Finance/Mercatiques/Ressources Humaines)</a:t>
            </a:r>
          </a:p>
          <a:p>
            <a:pPr marL="800100" lvl="1" indent="-342900" algn="l">
              <a:buFont typeface="Arial" panose="020B0604020202020204" pitchFamily="34" charset="0"/>
              <a:buChar char="•"/>
            </a:pPr>
            <a:r>
              <a:rPr lang="fr-FR" sz="1400" dirty="0"/>
              <a:t>Droit et Economie</a:t>
            </a:r>
          </a:p>
          <a:p>
            <a:pPr marL="800100" lvl="1" indent="-342900" algn="l">
              <a:buFont typeface="Arial" panose="020B0604020202020204" pitchFamily="34" charset="0"/>
              <a:buChar char="•"/>
            </a:pPr>
            <a:r>
              <a:rPr lang="fr-FR" sz="1400" u="sng" dirty="0"/>
              <a:t>Sciences de Gestion et Numérique</a:t>
            </a:r>
            <a:r>
              <a:rPr lang="fr-FR" sz="1400" dirty="0"/>
              <a:t>* </a:t>
            </a:r>
            <a:r>
              <a:rPr lang="fr-FR" sz="1200" dirty="0"/>
              <a:t>(suivie uniquement en 1</a:t>
            </a:r>
            <a:r>
              <a:rPr lang="fr-FR" sz="1200" baseline="30000" dirty="0"/>
              <a:t>ère</a:t>
            </a:r>
            <a:r>
              <a:rPr lang="fr-FR" sz="1200" dirty="0"/>
              <a:t>/ oral 20’)</a:t>
            </a:r>
            <a:endParaRPr lang="fr-FR" sz="1400" dirty="0"/>
          </a:p>
          <a:p>
            <a:pPr marL="800100" lvl="1" indent="-342900" algn="l">
              <a:buFont typeface="Arial" panose="020B0604020202020204" pitchFamily="34" charset="0"/>
              <a:buChar char="•"/>
            </a:pPr>
            <a:endParaRPr lang="fr-FR" sz="1400" dirty="0"/>
          </a:p>
          <a:p>
            <a:pPr marL="342900" indent="-342900" algn="l">
              <a:buFont typeface="Arial" panose="020B0604020202020204" pitchFamily="34" charset="0"/>
              <a:buChar char="•"/>
            </a:pPr>
            <a:r>
              <a:rPr lang="fr-FR" sz="2000" dirty="0"/>
              <a:t>Disciplines optionnelles: </a:t>
            </a:r>
          </a:p>
          <a:p>
            <a:pPr marL="800100" lvl="1" indent="-342900" algn="l">
              <a:buFont typeface="Arial" panose="020B0604020202020204" pitchFamily="34" charset="0"/>
              <a:buChar char="•"/>
            </a:pPr>
            <a:r>
              <a:rPr lang="fr-FR" sz="1600" dirty="0"/>
              <a:t>Arts Plastiques,</a:t>
            </a:r>
          </a:p>
          <a:p>
            <a:pPr marL="800100" lvl="1" indent="-342900" algn="l">
              <a:buFont typeface="Arial" panose="020B0604020202020204" pitchFamily="34" charset="0"/>
              <a:buChar char="•"/>
            </a:pPr>
            <a:r>
              <a:rPr lang="fr-FR" sz="1600" dirty="0"/>
              <a:t>EPS</a:t>
            </a:r>
            <a:endParaRPr lang="fr-FR" sz="1200" dirty="0"/>
          </a:p>
        </p:txBody>
      </p:sp>
      <p:pic>
        <p:nvPicPr>
          <p:cNvPr id="3" name="Image 2"/>
          <p:cNvPicPr>
            <a:picLocks noChangeAspect="1"/>
          </p:cNvPicPr>
          <p:nvPr/>
        </p:nvPicPr>
        <p:blipFill>
          <a:blip r:embed="rId2"/>
          <a:stretch>
            <a:fillRect/>
          </a:stretch>
        </p:blipFill>
        <p:spPr>
          <a:xfrm>
            <a:off x="10076505" y="5724046"/>
            <a:ext cx="2115495" cy="1133954"/>
          </a:xfrm>
          <a:prstGeom prst="rect">
            <a:avLst/>
          </a:prstGeom>
        </p:spPr>
      </p:pic>
    </p:spTree>
    <p:extLst>
      <p:ext uri="{BB962C8B-B14F-4D97-AF65-F5344CB8AC3E}">
        <p14:creationId xmlns:p14="http://schemas.microsoft.com/office/powerpoint/2010/main" val="270201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08347-5813-48A4-AA4C-028AD5A5A893}"/>
              </a:ext>
            </a:extLst>
          </p:cNvPr>
          <p:cNvSpPr>
            <a:spLocks noGrp="1"/>
          </p:cNvSpPr>
          <p:nvPr>
            <p:ph type="title"/>
          </p:nvPr>
        </p:nvSpPr>
        <p:spPr>
          <a:xfrm>
            <a:off x="0" y="627564"/>
            <a:ext cx="8610600" cy="1325563"/>
          </a:xfrm>
        </p:spPr>
        <p:txBody>
          <a:bodyPr>
            <a:normAutofit/>
          </a:bodyPr>
          <a:lstStyle/>
          <a:p>
            <a:r>
              <a:rPr lang="fr-FR" dirty="0"/>
              <a:t>Enseignements de Spécialité, Focus</a:t>
            </a:r>
            <a:endParaRPr lang="LID4096" dirty="0"/>
          </a:p>
        </p:txBody>
      </p:sp>
      <p:sp>
        <p:nvSpPr>
          <p:cNvPr id="3" name="Espace réservé du contenu 2">
            <a:extLst>
              <a:ext uri="{FF2B5EF4-FFF2-40B4-BE49-F238E27FC236}">
                <a16:creationId xmlns:a16="http://schemas.microsoft.com/office/drawing/2014/main" id="{59556E3D-2EE7-400D-8F9B-676DA926FF20}"/>
              </a:ext>
            </a:extLst>
          </p:cNvPr>
          <p:cNvSpPr>
            <a:spLocks noGrp="1"/>
          </p:cNvSpPr>
          <p:nvPr>
            <p:ph idx="1"/>
          </p:nvPr>
        </p:nvSpPr>
        <p:spPr>
          <a:xfrm>
            <a:off x="0" y="1953127"/>
            <a:ext cx="8576358" cy="4904873"/>
          </a:xfrm>
        </p:spPr>
        <p:txBody>
          <a:bodyPr anchor="ctr">
            <a:normAutofit/>
          </a:bodyPr>
          <a:lstStyle/>
          <a:p>
            <a:r>
              <a:rPr lang="fr-FR" sz="1400" dirty="0"/>
              <a:t>En fin d’année de première (en fait, fin de 2</a:t>
            </a:r>
            <a:r>
              <a:rPr lang="fr-FR" sz="1400" baseline="30000" dirty="0"/>
              <a:t>nd</a:t>
            </a:r>
            <a:r>
              <a:rPr lang="fr-FR" sz="1400" dirty="0"/>
              <a:t> trimestre), parmi les trois enseignements de spécialité qu’il a suivies en classe de première, chaque élève </a:t>
            </a:r>
            <a:r>
              <a:rPr lang="fr-FR" sz="1400" u="sng" dirty="0"/>
              <a:t>doit choisir les deux enseignements de spécialité qu’il souhaite poursuivre en terminale</a:t>
            </a:r>
            <a:r>
              <a:rPr lang="fr-FR" sz="1400" dirty="0"/>
              <a:t>. </a:t>
            </a:r>
          </a:p>
          <a:p>
            <a:r>
              <a:rPr lang="fr-FR" sz="1400" dirty="0"/>
              <a:t>C’est un moyen pour lui d’</a:t>
            </a:r>
            <a:r>
              <a:rPr lang="fr-FR" sz="1400" u="sng" dirty="0"/>
              <a:t>affiner son projet de poursuite d’études</a:t>
            </a:r>
            <a:r>
              <a:rPr lang="fr-FR" sz="1400" dirty="0"/>
              <a:t> en approfondissant les disciplines qu’il étudiera dans le supérieur.  Cette nouvelle organisation permet de garantir aux élèves un niveau de compétences adapté aux attendus de l’enseignement supérieur. Un changement de spécialité entre la 1</a:t>
            </a:r>
            <a:r>
              <a:rPr lang="fr-FR" sz="1400" baseline="30000" dirty="0"/>
              <a:t>ère</a:t>
            </a:r>
            <a:r>
              <a:rPr lang="fr-FR" sz="1400" dirty="0"/>
              <a:t> et la T</a:t>
            </a:r>
            <a:r>
              <a:rPr lang="fr-FR" sz="1400" baseline="30000" dirty="0"/>
              <a:t>ale</a:t>
            </a:r>
            <a:r>
              <a:rPr lang="fr-FR" sz="1400" dirty="0"/>
              <a:t> est possible, mais ne pourra se faire que de façon </a:t>
            </a:r>
            <a:r>
              <a:rPr lang="fr-FR" sz="1400" u="sng" dirty="0"/>
              <a:t>très exceptionnelle avec l’avis du conseil de classe </a:t>
            </a:r>
            <a:r>
              <a:rPr lang="fr-FR" sz="1400" dirty="0"/>
              <a:t>et des responsables légaux.</a:t>
            </a:r>
          </a:p>
          <a:p>
            <a:r>
              <a:rPr lang="fr-FR" sz="1400" dirty="0"/>
              <a:t>Les attendus de l’enseignement supérieur sont connus depuis mai 2018. Ils ne portent pas directement sur les enseignements de spécialité mais sur les </a:t>
            </a:r>
            <a:r>
              <a:rPr lang="fr-FR" sz="1400" u="sng" dirty="0"/>
              <a:t>compétences nécessaires pour réussir dans la voie envisagée</a:t>
            </a:r>
            <a:r>
              <a:rPr lang="fr-FR" sz="1400" dirty="0"/>
              <a:t>. Ils permettent, dans le cas d’un projet post bac déjà arrêté, de repérer les enseignements qui répondront le mieux aux compétences nécessaires. </a:t>
            </a:r>
          </a:p>
          <a:p>
            <a:r>
              <a:rPr lang="fr-FR" sz="1400" u="sng" dirty="0"/>
              <a:t>une formation de l’enseignement supérieur ne peut pas exiger un enseignement de spécialité en particulier </a:t>
            </a:r>
            <a:r>
              <a:rPr lang="fr-FR" sz="1400" dirty="0"/>
              <a:t>ou exclure l’examen du dossier d’un lycéen qui aurait choisi tel ou tel enseignement de spécialité. Les attendus de  l’enseignement supérieur qui sont affichés sur la plateforme </a:t>
            </a:r>
            <a:r>
              <a:rPr lang="fr-FR" sz="1400" dirty="0" err="1"/>
              <a:t>Parcoursup</a:t>
            </a:r>
            <a:r>
              <a:rPr lang="fr-FR" sz="1400" dirty="0"/>
              <a:t> donnent des indications sur les compétences et connaissances nécessaires pour réussir ses études supérieures dans telle ou telle formation. Ils sont des éléments utiles pour éclairer les élèves et les familles.</a:t>
            </a:r>
          </a:p>
          <a:p>
            <a:r>
              <a:rPr lang="fr-FR" sz="1400" u="sng" dirty="0"/>
              <a:t>Des dispositifs de personnalisation </a:t>
            </a:r>
            <a:r>
              <a:rPr lang="fr-FR" sz="1400" dirty="0"/>
              <a:t>de type </a:t>
            </a:r>
            <a:r>
              <a:rPr lang="fr-FR" sz="1400" u="sng" dirty="0"/>
              <a:t>« OUI-SI » </a:t>
            </a:r>
            <a:r>
              <a:rPr lang="fr-FR" sz="1400" dirty="0"/>
              <a:t>ont été mis en place par les universités pour accompagner la réussite de lycéens motivés pour s’engager dans une voie de formation, même lorsque les études secondaires n’y conduisaient pas spécialement, et </a:t>
            </a:r>
            <a:r>
              <a:rPr lang="fr-FR" sz="1400" u="sng" dirty="0"/>
              <a:t>pour laquelle leur réussite ne pourra y être garantie que moyennant un soutien disciplinaire ou méthodologique.</a:t>
            </a:r>
            <a:endParaRPr lang="LID4096" sz="1400" u="sng"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C6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B9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p:cNvPicPr>
            <a:picLocks noChangeAspect="1"/>
          </p:cNvPicPr>
          <p:nvPr/>
        </p:nvPicPr>
        <p:blipFill>
          <a:blip r:embed="rId2"/>
          <a:stretch>
            <a:fillRect/>
          </a:stretch>
        </p:blipFill>
        <p:spPr>
          <a:xfrm>
            <a:off x="9254442" y="3037891"/>
            <a:ext cx="1462088" cy="782217"/>
          </a:xfrm>
          <a:prstGeom prst="rect">
            <a:avLst/>
          </a:prstGeom>
        </p:spPr>
      </p:pic>
    </p:spTree>
    <p:extLst>
      <p:ext uri="{BB962C8B-B14F-4D97-AF65-F5344CB8AC3E}">
        <p14:creationId xmlns:p14="http://schemas.microsoft.com/office/powerpoint/2010/main" val="429054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9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2421682"/>
          </a:xfrm>
          <a:solidFill>
            <a:schemeClr val="bg1">
              <a:lumMod val="85000"/>
            </a:schemeClr>
          </a:solidFill>
        </p:spPr>
        <p:txBody>
          <a:bodyPr>
            <a:normAutofit/>
          </a:bodyPr>
          <a:lstStyle/>
          <a:p>
            <a:r>
              <a:rPr lang="fr-FR" sz="3300" dirty="0">
                <a:solidFill>
                  <a:srgbClr val="000000"/>
                </a:solidFill>
              </a:rPr>
              <a:t>Pourquoi une épreuve terminale de philosophie pour tous ? </a:t>
            </a:r>
            <a:endParaRPr lang="LID4096" sz="3300" dirty="0">
              <a:solidFill>
                <a:srgbClr val="000000"/>
              </a:solidFill>
            </a:endParaRPr>
          </a:p>
        </p:txBody>
      </p:sp>
      <p:sp>
        <p:nvSpPr>
          <p:cNvPr id="3" name="Espace réservé du contenu 2">
            <a:extLst>
              <a:ext uri="{FF2B5EF4-FFF2-40B4-BE49-F238E27FC236}">
                <a16:creationId xmlns:a16="http://schemas.microsoft.com/office/drawing/2014/main" id="{8A1ECFB6-48C9-4051-95A4-A78CF53535F7}"/>
              </a:ext>
            </a:extLst>
          </p:cNvPr>
          <p:cNvSpPr>
            <a:spLocks noGrp="1"/>
          </p:cNvSpPr>
          <p:nvPr>
            <p:ph idx="1"/>
          </p:nvPr>
        </p:nvSpPr>
        <p:spPr>
          <a:xfrm>
            <a:off x="0" y="2152074"/>
            <a:ext cx="5769665" cy="4705926"/>
          </a:xfrm>
          <a:solidFill>
            <a:schemeClr val="bg1">
              <a:lumMod val="85000"/>
            </a:schemeClr>
          </a:solidFill>
        </p:spPr>
        <p:txBody>
          <a:bodyPr anchor="t">
            <a:normAutofit/>
          </a:bodyPr>
          <a:lstStyle/>
          <a:p>
            <a:r>
              <a:rPr lang="fr-FR" sz="1400" dirty="0">
                <a:solidFill>
                  <a:srgbClr val="000000"/>
                </a:solidFill>
              </a:rPr>
              <a:t>La philosophie interroge l’ensemble des savoirs et des pratiques. C’est pourquoi elle s’adresse à tous les élèves, quel que soit leur parcours au lycée général et technologique. </a:t>
            </a:r>
          </a:p>
          <a:p>
            <a:r>
              <a:rPr lang="fr-FR" sz="1400" dirty="0">
                <a:solidFill>
                  <a:srgbClr val="000000"/>
                </a:solidFill>
              </a:rPr>
              <a:t>Discipline de formation de l’esprit, école d’ouverture et de rigueur, la philosophie aide les élèves à comprendre le monde dans lequel ils vivent, à penser la place qu’ils y occupent, à donner un sens aux savoirs et aux expériences acquis dans le cours de leurs études.</a:t>
            </a:r>
          </a:p>
          <a:p>
            <a:r>
              <a:rPr lang="fr-FR" sz="1400" dirty="0">
                <a:solidFill>
                  <a:srgbClr val="000000"/>
                </a:solidFill>
              </a:rPr>
              <a:t>Développant l’autonomie et l’usage réglé de la liberté, elle prépare les élèves à toutes les études supérieures.  </a:t>
            </a:r>
          </a:p>
          <a:p>
            <a:r>
              <a:rPr lang="fr-FR" sz="1400" dirty="0">
                <a:solidFill>
                  <a:srgbClr val="000000"/>
                </a:solidFill>
              </a:rPr>
              <a:t>C’est enfin une pièce maîtresse du rituel républicain, qui fait la force du baccalauréat. </a:t>
            </a:r>
          </a:p>
          <a:p>
            <a:pPr marL="0" indent="0">
              <a:buNone/>
            </a:pPr>
            <a:endParaRPr lang="fr-FR" sz="1400" dirty="0">
              <a:solidFill>
                <a:srgbClr val="000000"/>
              </a:solidFill>
            </a:endParaRPr>
          </a:p>
          <a:p>
            <a:pPr marL="0" indent="0">
              <a:buNone/>
            </a:pPr>
            <a:r>
              <a:rPr lang="fr-FR" sz="1400" dirty="0">
                <a:solidFill>
                  <a:srgbClr val="000000"/>
                </a:solidFill>
              </a:rPr>
              <a:t>Pour toutes ces raisons qui lui confèrent une dimension universelle et parce qu’elle ne commence qu’en terminale, la philosophie est une épreuve terminale pour tous.</a:t>
            </a:r>
          </a:p>
          <a:p>
            <a:pPr marL="0" indent="0">
              <a:buNone/>
            </a:pPr>
            <a:r>
              <a:rPr lang="fr-FR" sz="1400" dirty="0">
                <a:solidFill>
                  <a:srgbClr val="000000"/>
                </a:solidFill>
              </a:rPr>
              <a:t>Le sujet est commun à tous les élèves de la voie générale, mais différent pour la voie technologique.</a:t>
            </a:r>
            <a:endParaRPr lang="LID4096" sz="1400" dirty="0">
              <a:solidFill>
                <a:srgbClr val="000000"/>
              </a:solidFill>
            </a:endParaRPr>
          </a:p>
        </p:txBody>
      </p:sp>
      <p:sp>
        <p:nvSpPr>
          <p:cNvPr id="13"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p:cNvPicPr>
            <a:picLocks noChangeAspect="1"/>
          </p:cNvPicPr>
          <p:nvPr/>
        </p:nvPicPr>
        <p:blipFill>
          <a:blip r:embed="rId3"/>
          <a:stretch>
            <a:fillRect/>
          </a:stretch>
        </p:blipFill>
        <p:spPr>
          <a:xfrm>
            <a:off x="7708392" y="2782725"/>
            <a:ext cx="4142232" cy="2216094"/>
          </a:xfrm>
          <a:prstGeom prst="rect">
            <a:avLst/>
          </a:prstGeom>
        </p:spPr>
      </p:pic>
    </p:spTree>
    <p:extLst>
      <p:ext uri="{BB962C8B-B14F-4D97-AF65-F5344CB8AC3E}">
        <p14:creationId xmlns:p14="http://schemas.microsoft.com/office/powerpoint/2010/main" val="375619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3172348922"/>
              </p:ext>
            </p:extLst>
          </p:nvPr>
        </p:nvGraphicFramePr>
        <p:xfrm>
          <a:off x="1295020" y="1055078"/>
          <a:ext cx="9874728" cy="5644624"/>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4650893" y="140677"/>
            <a:ext cx="3162982" cy="1015663"/>
          </a:xfrm>
          <a:prstGeom prst="rect">
            <a:avLst/>
          </a:prstGeom>
          <a:noFill/>
        </p:spPr>
        <p:txBody>
          <a:bodyPr wrap="none" rtlCol="0">
            <a:spAutoFit/>
          </a:bodyPr>
          <a:lstStyle/>
          <a:p>
            <a:r>
              <a:rPr lang="fr-FR" sz="6000">
                <a:latin typeface="+mj-lt"/>
              </a:rPr>
              <a:t>BAC 2021</a:t>
            </a:r>
          </a:p>
        </p:txBody>
      </p:sp>
      <p:pic>
        <p:nvPicPr>
          <p:cNvPr id="4" name="Image 3"/>
          <p:cNvPicPr>
            <a:picLocks noChangeAspect="1"/>
          </p:cNvPicPr>
          <p:nvPr/>
        </p:nvPicPr>
        <p:blipFill>
          <a:blip r:embed="rId3"/>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38832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0235389" y="5664530"/>
            <a:ext cx="1823495" cy="974240"/>
          </a:xfrm>
          <a:prstGeom prst="rect">
            <a:avLst/>
          </a:prstGeom>
        </p:spPr>
      </p:pic>
      <p:graphicFrame>
        <p:nvGraphicFramePr>
          <p:cNvPr id="6" name="Objet 5">
            <a:extLst>
              <a:ext uri="{FF2B5EF4-FFF2-40B4-BE49-F238E27FC236}">
                <a16:creationId xmlns:a16="http://schemas.microsoft.com/office/drawing/2014/main" id="{CAE2CB93-4C23-4533-9729-CA1B72CD05F8}"/>
              </a:ext>
            </a:extLst>
          </p:cNvPr>
          <p:cNvGraphicFramePr>
            <a:graphicFrameLocks noChangeAspect="1"/>
          </p:cNvGraphicFramePr>
          <p:nvPr>
            <p:extLst>
              <p:ext uri="{D42A27DB-BD31-4B8C-83A1-F6EECF244321}">
                <p14:modId xmlns:p14="http://schemas.microsoft.com/office/powerpoint/2010/main" val="2710192257"/>
              </p:ext>
            </p:extLst>
          </p:nvPr>
        </p:nvGraphicFramePr>
        <p:xfrm>
          <a:off x="135137" y="26614"/>
          <a:ext cx="10036386" cy="6831386"/>
        </p:xfrm>
        <a:graphic>
          <a:graphicData uri="http://schemas.openxmlformats.org/presentationml/2006/ole">
            <mc:AlternateContent xmlns:mc="http://schemas.openxmlformats.org/markup-compatibility/2006">
              <mc:Choice xmlns:v="urn:schemas-microsoft-com:vml" Requires="v">
                <p:oleObj spid="_x0000_s2084" name="Acrobat Document" r:id="rId4" imgW="5346551" imgH="3778049" progId="AcroExch.Document.DC">
                  <p:embed/>
                </p:oleObj>
              </mc:Choice>
              <mc:Fallback>
                <p:oleObj name="Acrobat Document" r:id="rId4" imgW="5346551" imgH="3778049" progId="AcroExch.Document.DC">
                  <p:embed/>
                  <p:pic>
                    <p:nvPicPr>
                      <p:cNvPr id="0" name=""/>
                      <p:cNvPicPr/>
                      <p:nvPr/>
                    </p:nvPicPr>
                    <p:blipFill>
                      <a:blip r:embed="rId5"/>
                      <a:stretch>
                        <a:fillRect/>
                      </a:stretch>
                    </p:blipFill>
                    <p:spPr>
                      <a:xfrm>
                        <a:off x="135137" y="26614"/>
                        <a:ext cx="10036386" cy="6831386"/>
                      </a:xfrm>
                      <a:prstGeom prst="rect">
                        <a:avLst/>
                      </a:prstGeom>
                    </p:spPr>
                  </p:pic>
                </p:oleObj>
              </mc:Fallback>
            </mc:AlternateContent>
          </a:graphicData>
        </a:graphic>
      </p:graphicFrame>
    </p:spTree>
    <p:extLst>
      <p:ext uri="{BB962C8B-B14F-4D97-AF65-F5344CB8AC3E}">
        <p14:creationId xmlns:p14="http://schemas.microsoft.com/office/powerpoint/2010/main" val="313858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830F47A-1A36-4CC6-9365-39F11B93B405}"/>
              </a:ext>
            </a:extLst>
          </p:cNvPr>
          <p:cNvSpPr>
            <a:spLocks noGrp="1"/>
          </p:cNvSpPr>
          <p:nvPr>
            <p:ph idx="1"/>
          </p:nvPr>
        </p:nvSpPr>
        <p:spPr>
          <a:xfrm>
            <a:off x="838200" y="3629025"/>
            <a:ext cx="10515600" cy="1120775"/>
          </a:xfrm>
        </p:spPr>
        <p:txBody>
          <a:bodyPr>
            <a:normAutofit fontScale="77500" lnSpcReduction="20000"/>
          </a:bodyPr>
          <a:lstStyle/>
          <a:p>
            <a:pPr marL="0" indent="0" algn="ctr">
              <a:buNone/>
            </a:pPr>
            <a:r>
              <a:rPr lang="fr-FR" sz="4800" dirty="0"/>
              <a:t>Merci de votre écoute</a:t>
            </a:r>
          </a:p>
          <a:p>
            <a:pPr marL="0" indent="0" algn="ctr">
              <a:buNone/>
            </a:pPr>
            <a:r>
              <a:rPr lang="fr-FR" sz="4800" dirty="0"/>
              <a:t>Bonne Fin d’Année</a:t>
            </a:r>
          </a:p>
        </p:txBody>
      </p:sp>
      <p:pic>
        <p:nvPicPr>
          <p:cNvPr id="3074" name="customHeaderImage" descr="http://i3.cmail20.com/ti/d/E6/7B3/144/160526/images/avecnouveaulogo.085110.png">
            <a:extLst>
              <a:ext uri="{FF2B5EF4-FFF2-40B4-BE49-F238E27FC236}">
                <a16:creationId xmlns:a16="http://schemas.microsoft.com/office/drawing/2014/main" id="{A19508FC-FD49-4745-B8D9-57121E94649A}"/>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08374" y="426556"/>
            <a:ext cx="9731905" cy="273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28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23070" y="1122363"/>
            <a:ext cx="8344930" cy="1830902"/>
          </a:xfrm>
        </p:spPr>
        <p:txBody>
          <a:bodyPr/>
          <a:lstStyle/>
          <a:p>
            <a:r>
              <a:rPr lang="fr-FR"/>
              <a:t>Epreuves finales = 50%</a:t>
            </a:r>
            <a:br>
              <a:rPr lang="fr-FR"/>
            </a:br>
            <a:endParaRPr lang="fr-FR"/>
          </a:p>
        </p:txBody>
      </p:sp>
      <p:sp>
        <p:nvSpPr>
          <p:cNvPr id="3" name="Sous-titre 2"/>
          <p:cNvSpPr>
            <a:spLocks noGrp="1"/>
          </p:cNvSpPr>
          <p:nvPr>
            <p:ph type="subTitle" idx="1"/>
          </p:nvPr>
        </p:nvSpPr>
        <p:spPr>
          <a:xfrm>
            <a:off x="1524000" y="3602038"/>
            <a:ext cx="9144000" cy="2576340"/>
          </a:xfrm>
        </p:spPr>
        <p:txBody>
          <a:bodyPr>
            <a:normAutofit/>
          </a:bodyPr>
          <a:lstStyle/>
          <a:p>
            <a:r>
              <a:rPr lang="fr-FR"/>
              <a:t>Philosphie = 8% / 4% (selon si Général / STMG) en juin</a:t>
            </a:r>
          </a:p>
          <a:p>
            <a:r>
              <a:rPr lang="fr-FR"/>
              <a:t>Grand Oral = 10% / 14% (selon si Général / STMG) en juin</a:t>
            </a:r>
          </a:p>
          <a:p>
            <a:r>
              <a:rPr lang="fr-FR"/>
              <a:t>Spécialité 1 = 16% en avril </a:t>
            </a:r>
          </a:p>
          <a:p>
            <a:r>
              <a:rPr lang="fr-FR"/>
              <a:t>Spécialité 2 = 16% en avril </a:t>
            </a:r>
          </a:p>
          <a:p>
            <a:endParaRPr lang="fr-FR"/>
          </a:p>
          <a:p>
            <a:endParaRPr lang="fr-FR"/>
          </a:p>
        </p:txBody>
      </p:sp>
      <p:sp>
        <p:nvSpPr>
          <p:cNvPr id="4" name="Secteurs 3"/>
          <p:cNvSpPr/>
          <p:nvPr/>
        </p:nvSpPr>
        <p:spPr>
          <a:xfrm>
            <a:off x="1066800" y="665163"/>
            <a:ext cx="3072714" cy="2807086"/>
          </a:xfrm>
          <a:prstGeom prst="pie">
            <a:avLst>
              <a:gd name="adj1" fmla="val 54269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216879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603157" y="1060579"/>
            <a:ext cx="8344930" cy="1830902"/>
          </a:xfrm>
        </p:spPr>
        <p:txBody>
          <a:bodyPr>
            <a:normAutofit/>
          </a:bodyPr>
          <a:lstStyle/>
          <a:p>
            <a:r>
              <a:rPr lang="fr-FR"/>
              <a:t>Epreuves anticipées = 10%</a:t>
            </a:r>
            <a:br>
              <a:rPr lang="fr-FR"/>
            </a:br>
            <a:endParaRPr lang="fr-FR"/>
          </a:p>
        </p:txBody>
      </p:sp>
      <p:sp>
        <p:nvSpPr>
          <p:cNvPr id="3" name="Sous-titre 2"/>
          <p:cNvSpPr>
            <a:spLocks noGrp="1"/>
          </p:cNvSpPr>
          <p:nvPr>
            <p:ph type="subTitle" idx="1"/>
          </p:nvPr>
        </p:nvSpPr>
        <p:spPr>
          <a:xfrm>
            <a:off x="1524000" y="3602038"/>
            <a:ext cx="9144000" cy="2576340"/>
          </a:xfrm>
        </p:spPr>
        <p:txBody>
          <a:bodyPr>
            <a:normAutofit/>
          </a:bodyPr>
          <a:lstStyle/>
          <a:p>
            <a:r>
              <a:rPr lang="fr-FR"/>
              <a:t>Français (écrit) = 5% en juin de l’année de Première</a:t>
            </a:r>
          </a:p>
          <a:p>
            <a:r>
              <a:rPr lang="fr-FR"/>
              <a:t>Français (oral) = 5% en juin de l’année de Première</a:t>
            </a:r>
          </a:p>
        </p:txBody>
      </p:sp>
      <p:sp>
        <p:nvSpPr>
          <p:cNvPr id="4" name="Secteurs 3"/>
          <p:cNvSpPr/>
          <p:nvPr/>
        </p:nvSpPr>
        <p:spPr>
          <a:xfrm>
            <a:off x="1066800" y="665163"/>
            <a:ext cx="3072714" cy="2807086"/>
          </a:xfrm>
          <a:prstGeom prst="pie">
            <a:avLst>
              <a:gd name="adj1" fmla="val 13754707"/>
              <a:gd name="adj2" fmla="val 162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173059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23070" y="1122363"/>
            <a:ext cx="8344930" cy="1785430"/>
          </a:xfrm>
        </p:spPr>
        <p:txBody>
          <a:bodyPr>
            <a:normAutofit fontScale="90000"/>
          </a:bodyPr>
          <a:lstStyle/>
          <a:p>
            <a:r>
              <a:rPr lang="fr-FR"/>
              <a:t>Contrôle Continu</a:t>
            </a:r>
            <a:br>
              <a:rPr lang="fr-FR"/>
            </a:br>
            <a:r>
              <a:rPr lang="fr-FR"/>
              <a:t>Bulletins de 1</a:t>
            </a:r>
            <a:r>
              <a:rPr lang="fr-FR" baseline="30000"/>
              <a:t>ère</a:t>
            </a:r>
            <a:r>
              <a:rPr lang="fr-FR"/>
              <a:t> &amp; T</a:t>
            </a:r>
            <a:r>
              <a:rPr lang="fr-FR" baseline="30000"/>
              <a:t>ale </a:t>
            </a:r>
            <a:r>
              <a:rPr lang="fr-FR"/>
              <a:t>= 10%</a:t>
            </a:r>
            <a:br>
              <a:rPr lang="fr-FR"/>
            </a:br>
            <a:endParaRPr lang="fr-FR" dirty="0"/>
          </a:p>
        </p:txBody>
      </p:sp>
      <p:sp>
        <p:nvSpPr>
          <p:cNvPr id="4" name="Secteurs 3"/>
          <p:cNvSpPr/>
          <p:nvPr/>
        </p:nvSpPr>
        <p:spPr>
          <a:xfrm>
            <a:off x="518160" y="621914"/>
            <a:ext cx="3072714" cy="2807086"/>
          </a:xfrm>
          <a:prstGeom prst="pie">
            <a:avLst>
              <a:gd name="adj1" fmla="val 14095347"/>
              <a:gd name="adj2" fmla="val 1620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1162930" y="2747094"/>
            <a:ext cx="9877865" cy="2677656"/>
          </a:xfrm>
          <a:prstGeom prst="rect">
            <a:avLst/>
          </a:prstGeom>
          <a:noFill/>
        </p:spPr>
        <p:txBody>
          <a:bodyPr wrap="square" rtlCol="0">
            <a:spAutoFit/>
          </a:bodyPr>
          <a:lstStyle/>
          <a:p>
            <a:r>
              <a:rPr lang="fr-FR" sz="2400" b="1">
                <a:solidFill>
                  <a:srgbClr val="FF0000"/>
                </a:solidFill>
                <a:latin typeface="+mj-lt"/>
              </a:rPr>
              <a:t>A NOTER </a:t>
            </a:r>
            <a:endParaRPr lang="fr-FR" sz="2400">
              <a:latin typeface="+mj-lt"/>
            </a:endParaRPr>
          </a:p>
          <a:p>
            <a:r>
              <a:rPr lang="fr-FR" sz="2400">
                <a:latin typeface="+mj-lt"/>
              </a:rPr>
              <a:t>Malgré leur faible apport en points sur la note finale au Bac, les options facultatives gardent tout leur intérêt pour </a:t>
            </a:r>
            <a:r>
              <a:rPr lang="fr-FR" sz="2400" b="1">
                <a:latin typeface="+mj-lt"/>
              </a:rPr>
              <a:t>faire valoir son dossier lors des admissions aux établissements d’enseignement supérieur en France ou à l’étranger (capacité de travail, culture générale)</a:t>
            </a:r>
            <a:endParaRPr lang="fr-FR" sz="2400">
              <a:latin typeface="+mj-lt"/>
            </a:endParaRPr>
          </a:p>
          <a:p>
            <a:r>
              <a:rPr lang="fr-FR" sz="2400">
                <a:latin typeface="+mj-lt"/>
              </a:rPr>
              <a:t>Ils témoignent d’une certaine maturité, de capacité d’organisation ou d’ouverture d’esprit et elles permettent de « personnaliser » son parcours.</a:t>
            </a:r>
            <a:endParaRPr lang="fr-FR" sz="2400" dirty="0">
              <a:latin typeface="+mj-lt"/>
            </a:endParaRPr>
          </a:p>
        </p:txBody>
      </p:sp>
      <p:pic>
        <p:nvPicPr>
          <p:cNvPr id="6" name="Image 5"/>
          <p:cNvPicPr>
            <a:picLocks noChangeAspect="1"/>
          </p:cNvPicPr>
          <p:nvPr/>
        </p:nvPicPr>
        <p:blipFill>
          <a:blip r:embed="rId2"/>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242644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23070" y="1122362"/>
            <a:ext cx="8344930" cy="2633711"/>
          </a:xfrm>
        </p:spPr>
        <p:txBody>
          <a:bodyPr>
            <a:normAutofit fontScale="90000"/>
          </a:bodyPr>
          <a:lstStyle/>
          <a:p>
            <a:r>
              <a:rPr lang="fr-FR" dirty="0"/>
              <a:t>Epreuves communes de contrôle continu (E3C)</a:t>
            </a:r>
            <a:br>
              <a:rPr lang="fr-FR" dirty="0"/>
            </a:br>
            <a:r>
              <a:rPr lang="fr-FR" dirty="0"/>
              <a:t> = 30%</a:t>
            </a:r>
            <a:br>
              <a:rPr lang="fr-FR" dirty="0"/>
            </a:br>
            <a:r>
              <a:rPr lang="fr-FR" dirty="0"/>
              <a:t> </a:t>
            </a:r>
          </a:p>
        </p:txBody>
      </p:sp>
      <p:sp>
        <p:nvSpPr>
          <p:cNvPr id="3" name="Sous-titre 2"/>
          <p:cNvSpPr>
            <a:spLocks noGrp="1"/>
          </p:cNvSpPr>
          <p:nvPr>
            <p:ph type="subTitle" idx="1"/>
          </p:nvPr>
        </p:nvSpPr>
        <p:spPr>
          <a:xfrm>
            <a:off x="1524000" y="3602038"/>
            <a:ext cx="9144000" cy="2576340"/>
          </a:xfrm>
        </p:spPr>
        <p:txBody>
          <a:bodyPr>
            <a:normAutofit lnSpcReduction="10000"/>
          </a:bodyPr>
          <a:lstStyle/>
          <a:p>
            <a:r>
              <a:rPr lang="fr-FR" dirty="0"/>
              <a:t>LV A = 5</a:t>
            </a:r>
          </a:p>
          <a:p>
            <a:r>
              <a:rPr lang="fr-FR" dirty="0"/>
              <a:t>LV B = 5</a:t>
            </a:r>
          </a:p>
          <a:p>
            <a:r>
              <a:rPr lang="fr-FR" dirty="0"/>
              <a:t>Enseignements Scientifiques / Mathématiques = 5</a:t>
            </a:r>
          </a:p>
          <a:p>
            <a:r>
              <a:rPr lang="fr-FR" dirty="0"/>
              <a:t>Histoire-Géo = 5</a:t>
            </a:r>
          </a:p>
          <a:p>
            <a:r>
              <a:rPr lang="fr-FR" dirty="0"/>
              <a:t>EPS= 5</a:t>
            </a:r>
          </a:p>
          <a:p>
            <a:r>
              <a:rPr lang="fr-FR" dirty="0"/>
              <a:t>Spécialité 3 (arrêt de fin de 1</a:t>
            </a:r>
            <a:r>
              <a:rPr lang="fr-FR" baseline="30000" dirty="0"/>
              <a:t>ère</a:t>
            </a:r>
            <a:r>
              <a:rPr lang="fr-FR" dirty="0"/>
              <a:t>) = 5</a:t>
            </a:r>
          </a:p>
        </p:txBody>
      </p:sp>
      <p:sp>
        <p:nvSpPr>
          <p:cNvPr id="4" name="Secteurs 3"/>
          <p:cNvSpPr/>
          <p:nvPr/>
        </p:nvSpPr>
        <p:spPr>
          <a:xfrm>
            <a:off x="1066800" y="665163"/>
            <a:ext cx="3072714" cy="2807086"/>
          </a:xfrm>
          <a:prstGeom prst="pie">
            <a:avLst>
              <a:gd name="adj1" fmla="val 9647966"/>
              <a:gd name="adj2" fmla="val 162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260859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1026940"/>
            <a:ext cx="10515600" cy="1603717"/>
          </a:xfrm>
        </p:spPr>
        <p:txBody>
          <a:bodyPr>
            <a:normAutofit fontScale="90000"/>
          </a:bodyPr>
          <a:lstStyle/>
          <a:p>
            <a:r>
              <a:rPr lang="fr-FR" dirty="0"/>
              <a:t>Pour les élèves en </a:t>
            </a:r>
            <a:br>
              <a:rPr lang="fr-FR" dirty="0"/>
            </a:br>
            <a:r>
              <a:rPr lang="fr-FR" dirty="0"/>
              <a:t>Option Internationale du Baccalauréat:</a:t>
            </a:r>
            <a:br>
              <a:rPr lang="fr-FR" dirty="0"/>
            </a:br>
            <a:r>
              <a:rPr lang="fr-FR" sz="3600" dirty="0"/>
              <a:t>Total des coefficients 120</a:t>
            </a:r>
            <a:endParaRPr lang="fr-FR" dirty="0"/>
          </a:p>
        </p:txBody>
      </p:sp>
      <p:pic>
        <p:nvPicPr>
          <p:cNvPr id="4" name="Image 3"/>
          <p:cNvPicPr>
            <a:picLocks noChangeAspect="1"/>
          </p:cNvPicPr>
          <p:nvPr/>
        </p:nvPicPr>
        <p:blipFill>
          <a:blip r:embed="rId2"/>
          <a:stretch>
            <a:fillRect/>
          </a:stretch>
        </p:blipFill>
        <p:spPr>
          <a:xfrm>
            <a:off x="838200" y="3227506"/>
            <a:ext cx="7850945" cy="2841495"/>
          </a:xfrm>
          <a:prstGeom prst="rect">
            <a:avLst/>
          </a:prstGeom>
        </p:spPr>
      </p:pic>
      <p:pic>
        <p:nvPicPr>
          <p:cNvPr id="5" name="Image 4"/>
          <p:cNvPicPr>
            <a:picLocks noChangeAspect="1"/>
          </p:cNvPicPr>
          <p:nvPr/>
        </p:nvPicPr>
        <p:blipFill>
          <a:blip r:embed="rId3"/>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54895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85910" y="482777"/>
            <a:ext cx="8344930" cy="2498661"/>
          </a:xfrm>
        </p:spPr>
        <p:txBody>
          <a:bodyPr>
            <a:normAutofit fontScale="90000"/>
          </a:bodyPr>
          <a:lstStyle/>
          <a:p>
            <a:r>
              <a:rPr lang="fr-FR" dirty="0"/>
              <a:t>Epreuves communes de contrôle continu (E3C)</a:t>
            </a:r>
            <a:br>
              <a:rPr lang="fr-FR" dirty="0"/>
            </a:br>
            <a:r>
              <a:rPr lang="fr-FR" dirty="0"/>
              <a:t> = </a:t>
            </a:r>
            <a:r>
              <a:rPr lang="fr-FR" u="sng" dirty="0"/>
              <a:t>42%</a:t>
            </a:r>
            <a:r>
              <a:rPr lang="fr-FR" dirty="0"/>
              <a:t> </a:t>
            </a:r>
            <a:r>
              <a:rPr lang="fr-FR" sz="3600" dirty="0"/>
              <a:t>(50 Coef/120)</a:t>
            </a:r>
            <a:endParaRPr lang="fr-FR" dirty="0"/>
          </a:p>
        </p:txBody>
      </p:sp>
      <p:sp>
        <p:nvSpPr>
          <p:cNvPr id="3" name="Sous-titre 2"/>
          <p:cNvSpPr>
            <a:spLocks noGrp="1"/>
          </p:cNvSpPr>
          <p:nvPr>
            <p:ph type="subTitle" idx="1"/>
          </p:nvPr>
        </p:nvSpPr>
        <p:spPr>
          <a:xfrm>
            <a:off x="236319" y="3472249"/>
            <a:ext cx="11256264" cy="2576340"/>
          </a:xfrm>
        </p:spPr>
        <p:txBody>
          <a:bodyPr>
            <a:normAutofit fontScale="92500"/>
          </a:bodyPr>
          <a:lstStyle/>
          <a:p>
            <a:r>
              <a:rPr lang="fr-FR" u="sng" dirty="0"/>
              <a:t>LV A : langue, littérature et civilisation de la section  = Coef. 15</a:t>
            </a:r>
            <a:r>
              <a:rPr lang="fr-FR" dirty="0"/>
              <a:t> (Epreuve unique organisée en Tale)</a:t>
            </a:r>
          </a:p>
          <a:p>
            <a:r>
              <a:rPr lang="fr-FR" dirty="0"/>
              <a:t> </a:t>
            </a:r>
            <a:r>
              <a:rPr lang="fr-FR" u="sng" dirty="0"/>
              <a:t>Histoire-Géo DNL / OIB = Coef. 15</a:t>
            </a:r>
            <a:r>
              <a:rPr lang="fr-FR" dirty="0"/>
              <a:t> 	(Epreuve unique organisée en Tale)</a:t>
            </a:r>
            <a:endParaRPr lang="fr-FR" u="sng" dirty="0"/>
          </a:p>
          <a:p>
            <a:r>
              <a:rPr lang="fr-FR" dirty="0"/>
              <a:t>LV B = Coefficient 5 				(Rythme Normal)</a:t>
            </a:r>
          </a:p>
          <a:p>
            <a:r>
              <a:rPr lang="fr-FR" dirty="0"/>
              <a:t>Enseignements scientifiques = Coefficient 5 	(Rythme Normal)</a:t>
            </a:r>
          </a:p>
          <a:p>
            <a:r>
              <a:rPr lang="fr-FR" dirty="0"/>
              <a:t>EPS= Coefficient 5 				(Rythme Normal)</a:t>
            </a:r>
          </a:p>
          <a:p>
            <a:r>
              <a:rPr lang="fr-FR" dirty="0"/>
              <a:t>Spécialité 3 = Coefficient 5 			(Rythme Normal)</a:t>
            </a:r>
          </a:p>
        </p:txBody>
      </p:sp>
      <p:sp>
        <p:nvSpPr>
          <p:cNvPr id="4" name="Secteurs 3"/>
          <p:cNvSpPr/>
          <p:nvPr/>
        </p:nvSpPr>
        <p:spPr>
          <a:xfrm>
            <a:off x="1066800" y="665163"/>
            <a:ext cx="3072714" cy="2807086"/>
          </a:xfrm>
          <a:prstGeom prst="pie">
            <a:avLst>
              <a:gd name="adj1" fmla="val 8382014"/>
              <a:gd name="adj2" fmla="val 162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59319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603157" y="318643"/>
            <a:ext cx="8344930" cy="2633711"/>
          </a:xfrm>
        </p:spPr>
        <p:txBody>
          <a:bodyPr>
            <a:normAutofit/>
          </a:bodyPr>
          <a:lstStyle/>
          <a:p>
            <a:r>
              <a:rPr lang="fr-FR" dirty="0"/>
              <a:t>Epreuves communes de contrôle continu en SI</a:t>
            </a:r>
            <a:br>
              <a:rPr lang="fr-FR" dirty="0"/>
            </a:br>
            <a:endParaRPr lang="fr-FR" dirty="0"/>
          </a:p>
        </p:txBody>
      </p:sp>
      <p:sp>
        <p:nvSpPr>
          <p:cNvPr id="4" name="Secteurs 3"/>
          <p:cNvSpPr/>
          <p:nvPr/>
        </p:nvSpPr>
        <p:spPr>
          <a:xfrm>
            <a:off x="1066800" y="665163"/>
            <a:ext cx="3072714" cy="2807086"/>
          </a:xfrm>
          <a:prstGeom prst="pie">
            <a:avLst>
              <a:gd name="adj1" fmla="val 8382014"/>
              <a:gd name="adj2" fmla="val 162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7" name="Objet 6">
            <a:extLst>
              <a:ext uri="{FF2B5EF4-FFF2-40B4-BE49-F238E27FC236}">
                <a16:creationId xmlns:a16="http://schemas.microsoft.com/office/drawing/2014/main" id="{467F936C-F8D3-401B-9419-C5C6BC125773}"/>
              </a:ext>
            </a:extLst>
          </p:cNvPr>
          <p:cNvGraphicFramePr>
            <a:graphicFrameLocks noChangeAspect="1"/>
          </p:cNvGraphicFramePr>
          <p:nvPr>
            <p:extLst>
              <p:ext uri="{D42A27DB-BD31-4B8C-83A1-F6EECF244321}">
                <p14:modId xmlns:p14="http://schemas.microsoft.com/office/powerpoint/2010/main" val="3605349681"/>
              </p:ext>
            </p:extLst>
          </p:nvPr>
        </p:nvGraphicFramePr>
        <p:xfrm>
          <a:off x="3811981" y="2206711"/>
          <a:ext cx="5776862" cy="4332646"/>
        </p:xfrm>
        <a:graphic>
          <a:graphicData uri="http://schemas.openxmlformats.org/presentationml/2006/ole">
            <mc:AlternateContent xmlns:mc="http://schemas.openxmlformats.org/markup-compatibility/2006">
              <mc:Choice xmlns:v="urn:schemas-microsoft-com:vml" Requires="v">
                <p:oleObj spid="_x0000_s1060" name="Acrobat Document" r:id="rId3" imgW="4572000" imgH="3429000" progId="AcroExch.Document.DC">
                  <p:embed/>
                </p:oleObj>
              </mc:Choice>
              <mc:Fallback>
                <p:oleObj name="Acrobat Document" r:id="rId3" imgW="4572000" imgH="3429000" progId="AcroExch.Document.DC">
                  <p:embed/>
                  <p:pic>
                    <p:nvPicPr>
                      <p:cNvPr id="0" name=""/>
                      <p:cNvPicPr/>
                      <p:nvPr/>
                    </p:nvPicPr>
                    <p:blipFill>
                      <a:blip r:embed="rId4"/>
                      <a:stretch>
                        <a:fillRect/>
                      </a:stretch>
                    </p:blipFill>
                    <p:spPr>
                      <a:xfrm>
                        <a:off x="3811981" y="2206711"/>
                        <a:ext cx="5776862" cy="4332646"/>
                      </a:xfrm>
                      <a:prstGeom prst="rect">
                        <a:avLst/>
                      </a:prstGeom>
                    </p:spPr>
                  </p:pic>
                </p:oleObj>
              </mc:Fallback>
            </mc:AlternateContent>
          </a:graphicData>
        </a:graphic>
      </p:graphicFrame>
      <p:pic>
        <p:nvPicPr>
          <p:cNvPr id="5" name="Image 4"/>
          <p:cNvPicPr>
            <a:picLocks noChangeAspect="1"/>
          </p:cNvPicPr>
          <p:nvPr/>
        </p:nvPicPr>
        <p:blipFill>
          <a:blip r:embed="rId5"/>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9844758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1827</Words>
  <Application>Microsoft Office PowerPoint</Application>
  <PresentationFormat>Grand écran</PresentationFormat>
  <Paragraphs>186</Paragraphs>
  <Slides>21</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Times New Roman</vt:lpstr>
      <vt:lpstr>Thème Office</vt:lpstr>
      <vt:lpstr>Acrobat Document</vt:lpstr>
      <vt:lpstr>Présentation PowerPoint</vt:lpstr>
      <vt:lpstr>Présentation PowerPoint</vt:lpstr>
      <vt:lpstr>Epreuves finales = 50% </vt:lpstr>
      <vt:lpstr>Epreuves anticipées = 10% </vt:lpstr>
      <vt:lpstr>Contrôle Continu Bulletins de 1ère &amp; Tale = 10% </vt:lpstr>
      <vt:lpstr>Epreuves communes de contrôle continu (E3C)  = 30%  </vt:lpstr>
      <vt:lpstr>Pour les élèves en  Option Internationale du Baccalauréat: Total des coefficients 120</vt:lpstr>
      <vt:lpstr>Epreuves communes de contrôle continu (E3C)  = 42% (50 Coef/120)</vt:lpstr>
      <vt:lpstr>Epreuves communes de contrôle continu en SI </vt:lpstr>
      <vt:lpstr>Contrôle Continu Généralités</vt:lpstr>
      <vt:lpstr>Epreuves communes de contrôle continu (E3C)</vt:lpstr>
      <vt:lpstr>Epreuves communes de contrôle continu (E3C)</vt:lpstr>
      <vt:lpstr>Epreuves communes de contrôle continu (E3C)</vt:lpstr>
      <vt:lpstr>Epreuves communes de contrôle continu (E3C)</vt:lpstr>
      <vt:lpstr>Quelle possibilité de contester les notes d’E3C obtenues? </vt:lpstr>
      <vt:lpstr>Bulletins de 1ère et Tale = 10% (attention, 8% en SI)</vt:lpstr>
      <vt:lpstr>Bulletins de 1ère et de Tale (Livret Scolaire) = 10% (8% SI)</vt:lpstr>
      <vt:lpstr>Enseignements de Spécialité, Focus</vt:lpstr>
      <vt:lpstr>Pourquoi une épreuve terminale de philosophie pour tous ?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DARIEL</dc:creator>
  <cp:lastModifiedBy>Philippe DARIEL</cp:lastModifiedBy>
  <cp:revision>15</cp:revision>
  <dcterms:created xsi:type="dcterms:W3CDTF">2019-12-18T10:25:19Z</dcterms:created>
  <dcterms:modified xsi:type="dcterms:W3CDTF">2019-12-19T06:24:26Z</dcterms:modified>
</cp:coreProperties>
</file>