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20" r:id="rId2"/>
    <p:sldId id="321" r:id="rId3"/>
    <p:sldId id="283" r:id="rId4"/>
    <p:sldId id="300" r:id="rId5"/>
    <p:sldId id="262" r:id="rId6"/>
    <p:sldId id="312" r:id="rId7"/>
    <p:sldId id="313" r:id="rId8"/>
    <p:sldId id="314" r:id="rId9"/>
    <p:sldId id="322" r:id="rId10"/>
    <p:sldId id="324" r:id="rId11"/>
    <p:sldId id="317" r:id="rId12"/>
    <p:sldId id="278" r:id="rId13"/>
    <p:sldId id="319" r:id="rId14"/>
    <p:sldId id="326" r:id="rId15"/>
    <p:sldId id="327" r:id="rId16"/>
    <p:sldId id="325" r:id="rId17"/>
    <p:sldId id="289" r:id="rId18"/>
    <p:sldId id="290" r:id="rId19"/>
    <p:sldId id="291" r:id="rId20"/>
    <p:sldId id="292"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8137"/>
    <a:srgbClr val="FF9900"/>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92" autoAdjust="0"/>
    <p:restoredTop sz="94660"/>
  </p:normalViewPr>
  <p:slideViewPr>
    <p:cSldViewPr snapToGrid="0">
      <p:cViewPr>
        <p:scale>
          <a:sx n="90" d="100"/>
          <a:sy n="90" d="100"/>
        </p:scale>
        <p:origin x="66"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composition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170-46CC-89D4-D58E1983F223}"/>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F170-46CC-89D4-D58E1983F223}"/>
              </c:ext>
            </c:extLst>
          </c:dPt>
          <c:dPt>
            <c:idx val="2"/>
            <c:bubble3D val="0"/>
            <c:spPr>
              <a:solidFill>
                <a:srgbClr val="FF9900"/>
              </a:solidFill>
              <a:ln w="19050">
                <a:solidFill>
                  <a:schemeClr val="lt1"/>
                </a:solidFill>
              </a:ln>
              <a:effectLst/>
            </c:spPr>
            <c:extLst>
              <c:ext xmlns:c16="http://schemas.microsoft.com/office/drawing/2014/chart" uri="{C3380CC4-5D6E-409C-BE32-E72D297353CC}">
                <c16:uniqueId val="{00000005-F170-46CC-89D4-D58E1983F223}"/>
              </c:ext>
            </c:extLst>
          </c:dPt>
          <c:dPt>
            <c:idx val="3"/>
            <c:bubble3D val="0"/>
            <c:spPr>
              <a:solidFill>
                <a:srgbClr val="7030A0"/>
              </a:solidFill>
              <a:ln w="19050">
                <a:solidFill>
                  <a:schemeClr val="lt1"/>
                </a:solidFill>
              </a:ln>
              <a:effectLst/>
            </c:spPr>
            <c:extLst>
              <c:ext xmlns:c16="http://schemas.microsoft.com/office/drawing/2014/chart" uri="{C3380CC4-5D6E-409C-BE32-E72D297353CC}">
                <c16:uniqueId val="{00000007-F170-46CC-89D4-D58E1983F223}"/>
              </c:ext>
            </c:extLst>
          </c:dPt>
          <c:cat>
            <c:strRef>
              <c:f>Feuil1!$A$2:$A$5</c:f>
              <c:strCache>
                <c:ptCount val="4"/>
                <c:pt idx="0">
                  <c:v>Epreuves finales </c:v>
                </c:pt>
                <c:pt idx="1">
                  <c:v>Epreuves anticipées </c:v>
                </c:pt>
                <c:pt idx="2">
                  <c:v>E3C</c:v>
                </c:pt>
                <c:pt idx="3">
                  <c:v>Bulletins 1ère &amp; Tale</c:v>
                </c:pt>
              </c:strCache>
            </c:strRef>
          </c:cat>
          <c:val>
            <c:numRef>
              <c:f>Feuil1!$B$2:$B$5</c:f>
              <c:numCache>
                <c:formatCode>General</c:formatCode>
                <c:ptCount val="4"/>
                <c:pt idx="0">
                  <c:v>50</c:v>
                </c:pt>
                <c:pt idx="1">
                  <c:v>10</c:v>
                </c:pt>
                <c:pt idx="2">
                  <c:v>30</c:v>
                </c:pt>
                <c:pt idx="3">
                  <c:v>10</c:v>
                </c:pt>
              </c:numCache>
            </c:numRef>
          </c:val>
          <c:extLst>
            <c:ext xmlns:c16="http://schemas.microsoft.com/office/drawing/2014/chart" uri="{C3380CC4-5D6E-409C-BE32-E72D297353CC}">
              <c16:uniqueId val="{00000008-F170-46CC-89D4-D58E1983F223}"/>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23124950884723103"/>
          <c:y val="0.91570882312090229"/>
          <c:w val="0.52206754454401183"/>
          <c:h val="7.079160631425583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1C96C9-E436-40C2-9E90-2CAD72441ED7}" type="datetimeFigureOut">
              <a:rPr lang="fr-FR" smtClean="0"/>
              <a:t>20/02/2020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4A894A-E7B6-4857-97BB-67D775436C66}" type="slidenum">
              <a:rPr lang="fr-FR" smtClean="0"/>
              <a:t>‹N°›</a:t>
            </a:fld>
            <a:endParaRPr lang="fr-FR"/>
          </a:p>
        </p:txBody>
      </p:sp>
    </p:spTree>
    <p:extLst>
      <p:ext uri="{BB962C8B-B14F-4D97-AF65-F5344CB8AC3E}">
        <p14:creationId xmlns:p14="http://schemas.microsoft.com/office/powerpoint/2010/main" val="4194673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A4A894A-E7B6-4857-97BB-67D775436C66}" type="slidenum">
              <a:rPr lang="fr-FR" smtClean="0"/>
              <a:t>1</a:t>
            </a:fld>
            <a:endParaRPr lang="fr-FR"/>
          </a:p>
        </p:txBody>
      </p:sp>
    </p:spTree>
    <p:extLst>
      <p:ext uri="{BB962C8B-B14F-4D97-AF65-F5344CB8AC3E}">
        <p14:creationId xmlns:p14="http://schemas.microsoft.com/office/powerpoint/2010/main" val="3161363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B03B3367-89C6-422C-A984-92555915FF53}" type="datetimeFigureOut">
              <a:rPr lang="fr-FR" smtClean="0"/>
              <a:t>20/02/2020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0AF4B4-E64C-4DAF-A746-3F54A8516E94}" type="slidenum">
              <a:rPr lang="fr-FR" smtClean="0"/>
              <a:t>‹N°›</a:t>
            </a:fld>
            <a:endParaRPr lang="fr-FR"/>
          </a:p>
        </p:txBody>
      </p:sp>
    </p:spTree>
    <p:extLst>
      <p:ext uri="{BB962C8B-B14F-4D97-AF65-F5344CB8AC3E}">
        <p14:creationId xmlns:p14="http://schemas.microsoft.com/office/powerpoint/2010/main" val="801222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03B3367-89C6-422C-A984-92555915FF53}" type="datetimeFigureOut">
              <a:rPr lang="fr-FR" smtClean="0"/>
              <a:t>20/02/2020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0AF4B4-E64C-4DAF-A746-3F54A8516E94}" type="slidenum">
              <a:rPr lang="fr-FR" smtClean="0"/>
              <a:t>‹N°›</a:t>
            </a:fld>
            <a:endParaRPr lang="fr-FR"/>
          </a:p>
        </p:txBody>
      </p:sp>
    </p:spTree>
    <p:extLst>
      <p:ext uri="{BB962C8B-B14F-4D97-AF65-F5344CB8AC3E}">
        <p14:creationId xmlns:p14="http://schemas.microsoft.com/office/powerpoint/2010/main" val="3105158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03B3367-89C6-422C-A984-92555915FF53}" type="datetimeFigureOut">
              <a:rPr lang="fr-FR" smtClean="0"/>
              <a:t>20/02/2020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0AF4B4-E64C-4DAF-A746-3F54A8516E94}" type="slidenum">
              <a:rPr lang="fr-FR" smtClean="0"/>
              <a:t>‹N°›</a:t>
            </a:fld>
            <a:endParaRPr lang="fr-FR"/>
          </a:p>
        </p:txBody>
      </p:sp>
    </p:spTree>
    <p:extLst>
      <p:ext uri="{BB962C8B-B14F-4D97-AF65-F5344CB8AC3E}">
        <p14:creationId xmlns:p14="http://schemas.microsoft.com/office/powerpoint/2010/main" val="2080209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03B3367-89C6-422C-A984-92555915FF53}" type="datetimeFigureOut">
              <a:rPr lang="fr-FR" smtClean="0"/>
              <a:t>20/02/2020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0AF4B4-E64C-4DAF-A746-3F54A8516E94}" type="slidenum">
              <a:rPr lang="fr-FR" smtClean="0"/>
              <a:t>‹N°›</a:t>
            </a:fld>
            <a:endParaRPr lang="fr-FR"/>
          </a:p>
        </p:txBody>
      </p:sp>
    </p:spTree>
    <p:extLst>
      <p:ext uri="{BB962C8B-B14F-4D97-AF65-F5344CB8AC3E}">
        <p14:creationId xmlns:p14="http://schemas.microsoft.com/office/powerpoint/2010/main" val="2219687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B03B3367-89C6-422C-A984-92555915FF53}" type="datetimeFigureOut">
              <a:rPr lang="fr-FR" smtClean="0"/>
              <a:t>20/02/2020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0AF4B4-E64C-4DAF-A746-3F54A8516E94}" type="slidenum">
              <a:rPr lang="fr-FR" smtClean="0"/>
              <a:t>‹N°›</a:t>
            </a:fld>
            <a:endParaRPr lang="fr-FR"/>
          </a:p>
        </p:txBody>
      </p:sp>
    </p:spTree>
    <p:extLst>
      <p:ext uri="{BB962C8B-B14F-4D97-AF65-F5344CB8AC3E}">
        <p14:creationId xmlns:p14="http://schemas.microsoft.com/office/powerpoint/2010/main" val="1080577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03B3367-89C6-422C-A984-92555915FF53}" type="datetimeFigureOut">
              <a:rPr lang="fr-FR" smtClean="0"/>
              <a:t>20/02/2020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10AF4B4-E64C-4DAF-A746-3F54A8516E94}" type="slidenum">
              <a:rPr lang="fr-FR" smtClean="0"/>
              <a:t>‹N°›</a:t>
            </a:fld>
            <a:endParaRPr lang="fr-FR"/>
          </a:p>
        </p:txBody>
      </p:sp>
    </p:spTree>
    <p:extLst>
      <p:ext uri="{BB962C8B-B14F-4D97-AF65-F5344CB8AC3E}">
        <p14:creationId xmlns:p14="http://schemas.microsoft.com/office/powerpoint/2010/main" val="1139096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03B3367-89C6-422C-A984-92555915FF53}" type="datetimeFigureOut">
              <a:rPr lang="fr-FR" smtClean="0"/>
              <a:t>20/02/2020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10AF4B4-E64C-4DAF-A746-3F54A8516E94}" type="slidenum">
              <a:rPr lang="fr-FR" smtClean="0"/>
              <a:t>‹N°›</a:t>
            </a:fld>
            <a:endParaRPr lang="fr-FR"/>
          </a:p>
        </p:txBody>
      </p:sp>
    </p:spTree>
    <p:extLst>
      <p:ext uri="{BB962C8B-B14F-4D97-AF65-F5344CB8AC3E}">
        <p14:creationId xmlns:p14="http://schemas.microsoft.com/office/powerpoint/2010/main" val="1918301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03B3367-89C6-422C-A984-92555915FF53}" type="datetimeFigureOut">
              <a:rPr lang="fr-FR" smtClean="0"/>
              <a:t>20/02/2020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10AF4B4-E64C-4DAF-A746-3F54A8516E94}" type="slidenum">
              <a:rPr lang="fr-FR" smtClean="0"/>
              <a:t>‹N°›</a:t>
            </a:fld>
            <a:endParaRPr lang="fr-FR"/>
          </a:p>
        </p:txBody>
      </p:sp>
    </p:spTree>
    <p:extLst>
      <p:ext uri="{BB962C8B-B14F-4D97-AF65-F5344CB8AC3E}">
        <p14:creationId xmlns:p14="http://schemas.microsoft.com/office/powerpoint/2010/main" val="1632390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03B3367-89C6-422C-A984-92555915FF53}" type="datetimeFigureOut">
              <a:rPr lang="fr-FR" smtClean="0"/>
              <a:t>20/02/2020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10AF4B4-E64C-4DAF-A746-3F54A8516E94}" type="slidenum">
              <a:rPr lang="fr-FR" smtClean="0"/>
              <a:t>‹N°›</a:t>
            </a:fld>
            <a:endParaRPr lang="fr-FR"/>
          </a:p>
        </p:txBody>
      </p:sp>
    </p:spTree>
    <p:extLst>
      <p:ext uri="{BB962C8B-B14F-4D97-AF65-F5344CB8AC3E}">
        <p14:creationId xmlns:p14="http://schemas.microsoft.com/office/powerpoint/2010/main" val="1326311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03B3367-89C6-422C-A984-92555915FF53}" type="datetimeFigureOut">
              <a:rPr lang="fr-FR" smtClean="0"/>
              <a:t>20/02/2020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10AF4B4-E64C-4DAF-A746-3F54A8516E94}" type="slidenum">
              <a:rPr lang="fr-FR" smtClean="0"/>
              <a:t>‹N°›</a:t>
            </a:fld>
            <a:endParaRPr lang="fr-FR"/>
          </a:p>
        </p:txBody>
      </p:sp>
    </p:spTree>
    <p:extLst>
      <p:ext uri="{BB962C8B-B14F-4D97-AF65-F5344CB8AC3E}">
        <p14:creationId xmlns:p14="http://schemas.microsoft.com/office/powerpoint/2010/main" val="1105011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03B3367-89C6-422C-A984-92555915FF53}" type="datetimeFigureOut">
              <a:rPr lang="fr-FR" smtClean="0"/>
              <a:t>20/02/2020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10AF4B4-E64C-4DAF-A746-3F54A8516E94}" type="slidenum">
              <a:rPr lang="fr-FR" smtClean="0"/>
              <a:t>‹N°›</a:t>
            </a:fld>
            <a:endParaRPr lang="fr-FR"/>
          </a:p>
        </p:txBody>
      </p:sp>
    </p:spTree>
    <p:extLst>
      <p:ext uri="{BB962C8B-B14F-4D97-AF65-F5344CB8AC3E}">
        <p14:creationId xmlns:p14="http://schemas.microsoft.com/office/powerpoint/2010/main" val="2831510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B3367-89C6-422C-A984-92555915FF53}" type="datetimeFigureOut">
              <a:rPr lang="fr-FR" smtClean="0"/>
              <a:t>20/02/2020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AF4B4-E64C-4DAF-A746-3F54A8516E94}" type="slidenum">
              <a:rPr lang="fr-FR" smtClean="0"/>
              <a:t>‹N°›</a:t>
            </a:fld>
            <a:endParaRPr lang="fr-FR"/>
          </a:p>
        </p:txBody>
      </p:sp>
    </p:spTree>
    <p:extLst>
      <p:ext uri="{BB962C8B-B14F-4D97-AF65-F5344CB8AC3E}">
        <p14:creationId xmlns:p14="http://schemas.microsoft.com/office/powerpoint/2010/main" val="1137367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cache.media.education.gouv.fr/file/Bac_2021/82/3/rapport_grand-oral-cyril-delhay_1145823.pdf"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hyperlink" Target="http://ent-apbg.org/orientation_docs/0001.html"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99249" y="4584829"/>
            <a:ext cx="9144000" cy="1655762"/>
          </a:xfrm>
        </p:spPr>
        <p:txBody>
          <a:bodyPr>
            <a:noAutofit/>
          </a:bodyPr>
          <a:lstStyle/>
          <a:p>
            <a:r>
              <a:rPr lang="fr-FR" sz="3600" dirty="0" smtClean="0"/>
              <a:t>Jeudi 20 février 2020</a:t>
            </a:r>
            <a:endParaRPr lang="fr-FR" sz="3600" dirty="0" smtClean="0"/>
          </a:p>
          <a:p>
            <a:r>
              <a:rPr lang="fr-FR" sz="3600" dirty="0" smtClean="0"/>
              <a:t>Les Spécialités en Terminale</a:t>
            </a:r>
            <a:endParaRPr lang="fr-FR" sz="3600" dirty="0"/>
          </a:p>
        </p:txBody>
      </p:sp>
      <p:pic>
        <p:nvPicPr>
          <p:cNvPr id="1026" name="Picture 2" descr="「bac 2021」の画像検索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031" y="47496"/>
            <a:ext cx="6366900" cy="4537333"/>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pied de page 7"/>
          <p:cNvSpPr>
            <a:spLocks noGrp="1"/>
          </p:cNvSpPr>
          <p:nvPr>
            <p:ph type="ftr" sz="quarter" idx="11"/>
          </p:nvPr>
        </p:nvSpPr>
        <p:spPr/>
        <p:txBody>
          <a:bodyPr/>
          <a:lstStyle/>
          <a:p>
            <a:r>
              <a:rPr lang="fr-FR" dirty="0" smtClean="0"/>
              <a:t>Lycée des Mascareignes - PRIO </a:t>
            </a:r>
            <a:r>
              <a:rPr lang="fr-FR" dirty="0" smtClean="0"/>
              <a:t>2020,02,20</a:t>
            </a:r>
            <a:endParaRPr lang="fr-FR" dirty="0"/>
          </a:p>
        </p:txBody>
      </p:sp>
      <p:pic>
        <p:nvPicPr>
          <p:cNvPr id="6" name="Image 5"/>
          <p:cNvPicPr>
            <a:picLocks noChangeAspect="1"/>
          </p:cNvPicPr>
          <p:nvPr/>
        </p:nvPicPr>
        <p:blipFill>
          <a:blip r:embed="rId4"/>
          <a:stretch>
            <a:fillRect/>
          </a:stretch>
        </p:blipFill>
        <p:spPr>
          <a:xfrm>
            <a:off x="8718884" y="695636"/>
            <a:ext cx="3033156" cy="1620526"/>
          </a:xfrm>
          <a:prstGeom prst="rect">
            <a:avLst/>
          </a:prstGeom>
        </p:spPr>
      </p:pic>
    </p:spTree>
    <p:extLst>
      <p:ext uri="{BB962C8B-B14F-4D97-AF65-F5344CB8AC3E}">
        <p14:creationId xmlns:p14="http://schemas.microsoft.com/office/powerpoint/2010/main" val="964381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9771826" y="5586198"/>
            <a:ext cx="2113313" cy="1129081"/>
          </a:xfrm>
          <a:prstGeom prst="rect">
            <a:avLst/>
          </a:prstGeom>
        </p:spPr>
      </p:pic>
      <p:sp>
        <p:nvSpPr>
          <p:cNvPr id="2" name="Sous-titre 1"/>
          <p:cNvSpPr>
            <a:spLocks noGrp="1"/>
          </p:cNvSpPr>
          <p:nvPr>
            <p:ph type="subTitle" idx="1"/>
          </p:nvPr>
        </p:nvSpPr>
        <p:spPr>
          <a:xfrm>
            <a:off x="445168" y="457200"/>
            <a:ext cx="10126579" cy="6049926"/>
          </a:xfrm>
        </p:spPr>
        <p:txBody>
          <a:bodyPr>
            <a:normAutofit fontScale="77500" lnSpcReduction="20000"/>
          </a:bodyPr>
          <a:lstStyle/>
          <a:p>
            <a:r>
              <a:rPr lang="fr-FR" sz="4000" dirty="0" smtClean="0"/>
              <a:t>Déroulement du grand oral</a:t>
            </a:r>
          </a:p>
          <a:p>
            <a:endParaRPr lang="fr-FR" dirty="0"/>
          </a:p>
          <a:p>
            <a:r>
              <a:rPr lang="fr-FR" dirty="0" smtClean="0"/>
              <a:t>Le </a:t>
            </a:r>
            <a:r>
              <a:rPr lang="fr-FR" dirty="0"/>
              <a:t>jury aide le candidat à aller aussi loin que possible dans sa réflexion à partir de sa préparation et évalue des compétences fondamentales à l’oral</a:t>
            </a:r>
            <a:r>
              <a:rPr lang="fr-FR" dirty="0" smtClean="0"/>
              <a:t>.</a:t>
            </a:r>
          </a:p>
          <a:p>
            <a:pPr algn="l"/>
            <a:r>
              <a:rPr lang="fr-FR" dirty="0"/>
              <a:t>T</a:t>
            </a:r>
            <a:r>
              <a:rPr lang="fr-FR" dirty="0" smtClean="0"/>
              <a:t>rois </a:t>
            </a:r>
            <a:r>
              <a:rPr lang="fr-FR" dirty="0"/>
              <a:t>étapes </a:t>
            </a:r>
            <a:r>
              <a:rPr lang="fr-FR" dirty="0" smtClean="0"/>
              <a:t>:</a:t>
            </a:r>
          </a:p>
          <a:p>
            <a:pPr marL="457200" indent="-457200" algn="l">
              <a:buFont typeface="+mj-lt"/>
              <a:buAutoNum type="arabicPeriod"/>
            </a:pPr>
            <a:r>
              <a:rPr lang="fr-FR" b="1" u="sng" dirty="0" smtClean="0"/>
              <a:t>S’engager </a:t>
            </a:r>
            <a:r>
              <a:rPr lang="fr-FR" b="1" u="sng" dirty="0"/>
              <a:t>et convaincre </a:t>
            </a:r>
            <a:r>
              <a:rPr lang="fr-FR" dirty="0"/>
              <a:t>(</a:t>
            </a:r>
            <a:r>
              <a:rPr lang="fr-FR" dirty="0" smtClean="0"/>
              <a:t>5 min). Présentation </a:t>
            </a:r>
            <a:r>
              <a:rPr lang="fr-FR" dirty="0"/>
              <a:t>initiale du candidat debout et sans notes</a:t>
            </a:r>
            <a:r>
              <a:rPr lang="fr-FR" dirty="0" smtClean="0"/>
              <a:t>. </a:t>
            </a:r>
            <a:r>
              <a:rPr lang="fr-FR" dirty="0"/>
              <a:t>Le candidat se présente en expliquant le choix de son sujet. Il explicite sa problématique et en quoi le sujet pose selon lui une question vive</a:t>
            </a:r>
            <a:r>
              <a:rPr lang="fr-FR" dirty="0" smtClean="0"/>
              <a:t>. </a:t>
            </a:r>
            <a:r>
              <a:rPr lang="fr-FR" dirty="0"/>
              <a:t>La présentation initiale ne dure pas moins de </a:t>
            </a:r>
            <a:r>
              <a:rPr lang="fr-FR" dirty="0" smtClean="0"/>
              <a:t>5 minutes </a:t>
            </a:r>
            <a:r>
              <a:rPr lang="fr-FR" dirty="0"/>
              <a:t>et n’excède pas </a:t>
            </a:r>
            <a:r>
              <a:rPr lang="fr-FR" dirty="0" smtClean="0"/>
              <a:t>6 minutes.</a:t>
            </a:r>
          </a:p>
          <a:p>
            <a:pPr marL="457200" indent="-457200" algn="l">
              <a:buFont typeface="+mj-lt"/>
              <a:buAutoNum type="arabicPeriod"/>
            </a:pPr>
            <a:r>
              <a:rPr lang="fr-FR" b="1" u="sng" dirty="0" smtClean="0"/>
              <a:t>Dialoguer </a:t>
            </a:r>
            <a:r>
              <a:rPr lang="fr-FR" dirty="0" smtClean="0"/>
              <a:t>(10 </a:t>
            </a:r>
            <a:r>
              <a:rPr lang="fr-FR" dirty="0"/>
              <a:t>min</a:t>
            </a:r>
            <a:r>
              <a:rPr lang="fr-FR" dirty="0" smtClean="0"/>
              <a:t>). </a:t>
            </a:r>
            <a:r>
              <a:rPr lang="fr-FR" dirty="0"/>
              <a:t>Par ses questions, le jury aide le candidat à préciser et à approfondir sa pensée, le sens de sa démarche, sa motivation. Au cours du dialogue, le candidat montre sa capacité à conduire et exprimer une réflexion personnelle s’appuyant sur sa curiosité intellectuelle, l’expérience et les connaissances, l’exactitude des termes employés, des idées précises, des savoirs rigoureusement mis en œuvre et analysés. </a:t>
            </a:r>
            <a:r>
              <a:rPr lang="fr-FR" dirty="0" smtClean="0"/>
              <a:t>Après </a:t>
            </a:r>
            <a:r>
              <a:rPr lang="fr-FR" dirty="0"/>
              <a:t>la deuxième étape, le jury fait un bilan de la présentation initiale et du dialogue qui vient d’avoir lieu afin d’introduire la troisième étape dans les meilleures conditions. Il pourra formuler des conseils concernant à la fois et selon les besoins, la façon de le dire (posture, débit, voix, relation à l’auditoire, etc.) et les contenus. </a:t>
            </a:r>
            <a:endParaRPr lang="fr-FR" dirty="0" smtClean="0"/>
          </a:p>
          <a:p>
            <a:pPr marL="457200" indent="-457200" algn="l">
              <a:buFont typeface="+mj-lt"/>
              <a:buAutoNum type="arabicPeriod"/>
            </a:pPr>
            <a:r>
              <a:rPr lang="fr-FR" b="1" u="sng" dirty="0" smtClean="0"/>
              <a:t>Revenir </a:t>
            </a:r>
            <a:r>
              <a:rPr lang="fr-FR" b="1" u="sng" dirty="0"/>
              <a:t>sur sa réflexion et exprimer une pensée en acte </a:t>
            </a:r>
            <a:r>
              <a:rPr lang="fr-FR" dirty="0"/>
              <a:t>(5 min</a:t>
            </a:r>
            <a:r>
              <a:rPr lang="fr-FR" dirty="0" smtClean="0"/>
              <a:t>). </a:t>
            </a:r>
            <a:r>
              <a:rPr lang="fr-FR" dirty="0"/>
              <a:t>Le jury demande au candidat de préparer une réponse à une question posée par lui et dont le libellé est inspiré du propos initial du candidat ou du dialogue avec le jury. Il s’agit pour le candidat de penser en temps réel et d’élaborer sa réponse en opérant de nouvelles connexions à partir de la question du jury.  </a:t>
            </a:r>
          </a:p>
          <a:p>
            <a:pPr algn="l"/>
            <a:endParaRPr lang="fr-FR" dirty="0" smtClean="0"/>
          </a:p>
          <a:p>
            <a:pPr algn="l"/>
            <a:r>
              <a:rPr lang="fr-FR" sz="1700" dirty="0" smtClean="0">
                <a:solidFill>
                  <a:srgbClr val="0070C0"/>
                </a:solidFill>
                <a:hlinkClick r:id="rId3"/>
              </a:rPr>
              <a:t>https://cache.media.education.gouv.fr/file/Bac_2021/82/3/rapport_grand-oral-cyril-delhay_1145823.pdf</a:t>
            </a:r>
            <a:endParaRPr lang="fr-FR" sz="1700" dirty="0">
              <a:solidFill>
                <a:srgbClr val="0070C0"/>
              </a:solidFill>
            </a:endParaRPr>
          </a:p>
          <a:p>
            <a:pPr algn="l"/>
            <a:endParaRPr lang="fr-FR" dirty="0" smtClean="0"/>
          </a:p>
        </p:txBody>
      </p:sp>
    </p:spTree>
    <p:extLst>
      <p:ext uri="{BB962C8B-B14F-4D97-AF65-F5344CB8AC3E}">
        <p14:creationId xmlns:p14="http://schemas.microsoft.com/office/powerpoint/2010/main" val="2494158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0BCA19-B376-4030-B548-948FD6FF721D}"/>
              </a:ext>
            </a:extLst>
          </p:cNvPr>
          <p:cNvSpPr>
            <a:spLocks noGrp="1"/>
          </p:cNvSpPr>
          <p:nvPr>
            <p:ph type="title"/>
          </p:nvPr>
        </p:nvSpPr>
        <p:spPr>
          <a:xfrm>
            <a:off x="-2951" y="-1"/>
            <a:ext cx="5588696" cy="1271855"/>
          </a:xfrm>
          <a:solidFill>
            <a:schemeClr val="bg1">
              <a:lumMod val="85000"/>
            </a:schemeClr>
          </a:solidFill>
        </p:spPr>
        <p:txBody>
          <a:bodyPr>
            <a:normAutofit/>
          </a:bodyPr>
          <a:lstStyle/>
          <a:p>
            <a:r>
              <a:rPr lang="fr-FR" sz="3600" b="1" dirty="0"/>
              <a:t>Les épreuves de spécialité</a:t>
            </a:r>
            <a:endParaRPr lang="LID4096" sz="3300" dirty="0">
              <a:solidFill>
                <a:srgbClr val="000000"/>
              </a:solidFill>
            </a:endParaRPr>
          </a:p>
        </p:txBody>
      </p:sp>
      <p:pic>
        <p:nvPicPr>
          <p:cNvPr id="4" name="Image 3"/>
          <p:cNvPicPr>
            <a:picLocks noChangeAspect="1"/>
          </p:cNvPicPr>
          <p:nvPr/>
        </p:nvPicPr>
        <p:blipFill>
          <a:blip r:embed="rId2"/>
          <a:stretch>
            <a:fillRect/>
          </a:stretch>
        </p:blipFill>
        <p:spPr>
          <a:xfrm>
            <a:off x="7708392" y="2782725"/>
            <a:ext cx="4142232" cy="2216094"/>
          </a:xfrm>
          <a:prstGeom prst="rect">
            <a:avLst/>
          </a:prstGeom>
        </p:spPr>
      </p:pic>
      <p:sp>
        <p:nvSpPr>
          <p:cNvPr id="6" name="Rectangle 3">
            <a:extLst>
              <a:ext uri="{FF2B5EF4-FFF2-40B4-BE49-F238E27FC236}">
                <a16:creationId xmlns:a16="http://schemas.microsoft.com/office/drawing/2014/main" id="{5FF4A69C-4EA6-4509-BCC2-389C1287FF3C}"/>
              </a:ext>
            </a:extLst>
          </p:cNvPr>
          <p:cNvSpPr>
            <a:spLocks noChangeArrowheads="1"/>
          </p:cNvSpPr>
          <p:nvPr/>
        </p:nvSpPr>
        <p:spPr bwMode="auto">
          <a:xfrm>
            <a:off x="1" y="1358277"/>
            <a:ext cx="5585744" cy="830997"/>
          </a:xfrm>
          <a:prstGeom prst="rect">
            <a:avLst/>
          </a:prstGeom>
          <a:solidFill>
            <a:schemeClr val="bg1">
              <a:lumMod val="85000"/>
            </a:schemeClr>
          </a:solidFill>
          <a:ln>
            <a:noFill/>
          </a:ln>
          <a:effectLst/>
        </p:spPr>
        <p:txBody>
          <a:bodyPr vert="horz" wrap="square" lIns="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indent="-457200">
              <a:buFont typeface="+mj-lt"/>
              <a:buAutoNum type="arabicPeriod"/>
            </a:pPr>
            <a:endParaRPr lang="fr-FR" sz="2800" dirty="0"/>
          </a:p>
          <a:p>
            <a:pPr marL="0" marR="0" lvl="0" indent="0" algn="l" defTabSz="914400" rtl="0" eaLnBrk="0" fontAlgn="base" latinLnBrk="0" hangingPunct="0">
              <a:lnSpc>
                <a:spcPct val="100000"/>
              </a:lnSpc>
              <a:spcBef>
                <a:spcPct val="0"/>
              </a:spcBef>
              <a:spcAft>
                <a:spcPct val="0"/>
              </a:spcAft>
              <a:buClrTx/>
              <a:buSzTx/>
              <a:buFontTx/>
              <a:buNone/>
              <a:tabLst/>
              <a:defRPr/>
            </a:pPr>
            <a:endParaRPr lang="fr-FR" altLang="LID4096" sz="1000" b="1" dirty="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LID4096" altLang="LID4096"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4100" name="Picture 4" descr="https://cache.media.education.gouv.fr/image/BAC_2021/44/2/Bandeau-page-bac2021_897442.jpg">
            <a:extLst>
              <a:ext uri="{FF2B5EF4-FFF2-40B4-BE49-F238E27FC236}">
                <a16:creationId xmlns:a16="http://schemas.microsoft.com/office/drawing/2014/main" id="{46DFB3A5-9587-4266-8AFA-850856DC9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9" y="6757426"/>
            <a:ext cx="5591954" cy="13106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s://cache.media.education.gouv.fr/image/BAC_2021/44/2/Bandeau-page-bac2021_897442.jpg">
            <a:extLst>
              <a:ext uri="{FF2B5EF4-FFF2-40B4-BE49-F238E27FC236}">
                <a16:creationId xmlns:a16="http://schemas.microsoft.com/office/drawing/2014/main" id="{93C139E2-E0A6-4405-B499-C8E040228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59" y="1271855"/>
            <a:ext cx="5611504" cy="1315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au 6">
            <a:extLst>
              <a:ext uri="{FF2B5EF4-FFF2-40B4-BE49-F238E27FC236}">
                <a16:creationId xmlns:a16="http://schemas.microsoft.com/office/drawing/2014/main" id="{1C4488FB-CD00-4651-A766-859F4F011BB8}"/>
              </a:ext>
            </a:extLst>
          </p:cNvPr>
          <p:cNvGraphicFramePr>
            <a:graphicFrameLocks noGrp="1"/>
          </p:cNvGraphicFramePr>
          <p:nvPr>
            <p:extLst>
              <p:ext uri="{D42A27DB-BD31-4B8C-83A1-F6EECF244321}">
                <p14:modId xmlns:p14="http://schemas.microsoft.com/office/powerpoint/2010/main" val="1737906988"/>
              </p:ext>
            </p:extLst>
          </p:nvPr>
        </p:nvGraphicFramePr>
        <p:xfrm>
          <a:off x="0" y="2178411"/>
          <a:ext cx="5959013" cy="4508418"/>
        </p:xfrm>
        <a:graphic>
          <a:graphicData uri="http://schemas.openxmlformats.org/drawingml/2006/table">
            <a:tbl>
              <a:tblPr/>
              <a:tblGrid>
                <a:gridCol w="2236442">
                  <a:extLst>
                    <a:ext uri="{9D8B030D-6E8A-4147-A177-3AD203B41FA5}">
                      <a16:colId xmlns:a16="http://schemas.microsoft.com/office/drawing/2014/main" val="2039556582"/>
                    </a:ext>
                  </a:extLst>
                </a:gridCol>
                <a:gridCol w="1118221">
                  <a:extLst>
                    <a:ext uri="{9D8B030D-6E8A-4147-A177-3AD203B41FA5}">
                      <a16:colId xmlns:a16="http://schemas.microsoft.com/office/drawing/2014/main" val="592768703"/>
                    </a:ext>
                  </a:extLst>
                </a:gridCol>
                <a:gridCol w="1118221">
                  <a:extLst>
                    <a:ext uri="{9D8B030D-6E8A-4147-A177-3AD203B41FA5}">
                      <a16:colId xmlns:a16="http://schemas.microsoft.com/office/drawing/2014/main" val="3875413623"/>
                    </a:ext>
                  </a:extLst>
                </a:gridCol>
                <a:gridCol w="1118221">
                  <a:extLst>
                    <a:ext uri="{9D8B030D-6E8A-4147-A177-3AD203B41FA5}">
                      <a16:colId xmlns:a16="http://schemas.microsoft.com/office/drawing/2014/main" val="521217250"/>
                    </a:ext>
                  </a:extLst>
                </a:gridCol>
                <a:gridCol w="122636">
                  <a:extLst>
                    <a:ext uri="{9D8B030D-6E8A-4147-A177-3AD203B41FA5}">
                      <a16:colId xmlns:a16="http://schemas.microsoft.com/office/drawing/2014/main" val="3408297209"/>
                    </a:ext>
                  </a:extLst>
                </a:gridCol>
                <a:gridCol w="122636">
                  <a:extLst>
                    <a:ext uri="{9D8B030D-6E8A-4147-A177-3AD203B41FA5}">
                      <a16:colId xmlns:a16="http://schemas.microsoft.com/office/drawing/2014/main" val="2636263523"/>
                    </a:ext>
                  </a:extLst>
                </a:gridCol>
                <a:gridCol w="122636">
                  <a:extLst>
                    <a:ext uri="{9D8B030D-6E8A-4147-A177-3AD203B41FA5}">
                      <a16:colId xmlns:a16="http://schemas.microsoft.com/office/drawing/2014/main" val="1371208487"/>
                    </a:ext>
                  </a:extLst>
                </a:gridCol>
              </a:tblGrid>
              <a:tr h="194473">
                <a:tc gridSpan="4">
                  <a:txBody>
                    <a:bodyPr/>
                    <a:lstStyle/>
                    <a:p>
                      <a:pPr algn="ctr"/>
                      <a:r>
                        <a:rPr lang="fr-FR" sz="1000">
                          <a:solidFill>
                            <a:srgbClr val="FFFFFF"/>
                          </a:solidFill>
                          <a:effectLst/>
                        </a:rPr>
                        <a:t>Epreuves anticipées</a:t>
                      </a:r>
                    </a:p>
                  </a:txBody>
                  <a:tcPr marL="25322" marR="25322" marT="20258" marB="20258" anchor="ctr">
                    <a:lnL w="9525" cap="flat" cmpd="sng" algn="ctr">
                      <a:solidFill>
                        <a:srgbClr val="332255"/>
                      </a:solidFill>
                      <a:prstDash val="solid"/>
                      <a:round/>
                      <a:headEnd type="none" w="med" len="med"/>
                      <a:tailEnd type="none" w="med" len="med"/>
                    </a:lnL>
                    <a:lnR w="9525" cap="flat" cmpd="sng" algn="ctr">
                      <a:solidFill>
                        <a:srgbClr val="332255"/>
                      </a:solidFill>
                      <a:prstDash val="solid"/>
                      <a:round/>
                      <a:headEnd type="none" w="med" len="med"/>
                      <a:tailEnd type="none" w="med" len="med"/>
                    </a:lnR>
                    <a:lnT w="9525" cap="flat" cmpd="sng" algn="ctr">
                      <a:solidFill>
                        <a:srgbClr val="332255"/>
                      </a:solidFill>
                      <a:prstDash val="solid"/>
                      <a:round/>
                      <a:headEnd type="none" w="med" len="med"/>
                      <a:tailEnd type="none" w="med" len="med"/>
                    </a:lnT>
                    <a:lnB w="9525" cap="flat" cmpd="sng" algn="ctr">
                      <a:solidFill>
                        <a:srgbClr val="332255"/>
                      </a:solidFill>
                      <a:prstDash val="solid"/>
                      <a:round/>
                      <a:headEnd type="none" w="med" len="med"/>
                      <a:tailEnd type="none" w="med" len="med"/>
                    </a:lnB>
                    <a:solidFill>
                      <a:srgbClr val="4A3469"/>
                    </a:solidFill>
                  </a:tcPr>
                </a:tc>
                <a:tc hMerge="1">
                  <a:txBody>
                    <a:bodyPr/>
                    <a:lstStyle/>
                    <a:p>
                      <a:endParaRPr lang="LID4096"/>
                    </a:p>
                  </a:txBody>
                  <a:tcPr/>
                </a:tc>
                <a:tc hMerge="1">
                  <a:txBody>
                    <a:bodyPr/>
                    <a:lstStyle/>
                    <a:p>
                      <a:endParaRPr lang="LID4096"/>
                    </a:p>
                  </a:txBody>
                  <a:tcPr/>
                </a:tc>
                <a:tc hMerge="1">
                  <a:txBody>
                    <a:bodyPr/>
                    <a:lstStyle/>
                    <a:p>
                      <a:endParaRPr lang="LID4096"/>
                    </a:p>
                  </a:txBody>
                  <a:tcPr/>
                </a:tc>
                <a:tc>
                  <a:txBody>
                    <a:bodyPr/>
                    <a:lstStyle/>
                    <a:p>
                      <a:endParaRPr lang="LID4096" sz="1000"/>
                    </a:p>
                  </a:txBody>
                  <a:tcPr marL="48618" marR="48618" marT="24309" marB="24309">
                    <a:lnL w="9525" cap="flat" cmpd="sng" algn="ctr">
                      <a:solidFill>
                        <a:srgbClr val="332255"/>
                      </a:solidFill>
                      <a:prstDash val="solid"/>
                      <a:round/>
                      <a:headEnd type="none" w="med" len="med"/>
                      <a:tailEnd type="none" w="med" len="med"/>
                    </a:lnL>
                  </a:tcPr>
                </a:tc>
                <a:tc>
                  <a:txBody>
                    <a:bodyPr/>
                    <a:lstStyle/>
                    <a:p>
                      <a:endParaRPr lang="LID4096" sz="1000"/>
                    </a:p>
                  </a:txBody>
                  <a:tcPr marL="48618" marR="48618" marT="24309" marB="24309"/>
                </a:tc>
                <a:tc>
                  <a:txBody>
                    <a:bodyPr/>
                    <a:lstStyle/>
                    <a:p>
                      <a:endParaRPr lang="LID4096" sz="1000"/>
                    </a:p>
                  </a:txBody>
                  <a:tcPr marL="48618" marR="48618" marT="24309" marB="24309"/>
                </a:tc>
                <a:extLst>
                  <a:ext uri="{0D108BD9-81ED-4DB2-BD59-A6C34878D82A}">
                    <a16:rowId xmlns:a16="http://schemas.microsoft.com/office/drawing/2014/main" val="4000675922"/>
                  </a:ext>
                </a:extLst>
              </a:tr>
              <a:tr h="194473">
                <a:tc>
                  <a:txBody>
                    <a:bodyPr/>
                    <a:lstStyle/>
                    <a:p>
                      <a:pPr algn="l"/>
                      <a:r>
                        <a:rPr lang="fr-FR" sz="1000" dirty="0">
                          <a:solidFill>
                            <a:srgbClr val="FFFFFF"/>
                          </a:solidFill>
                          <a:effectLst/>
                        </a:rPr>
                        <a:t>Intitulé de l'épreuve</a:t>
                      </a:r>
                    </a:p>
                  </a:txBody>
                  <a:tcPr marL="25322" marR="25322" marT="20258" marB="20258" anchor="ctr">
                    <a:lnL w="9525" cap="flat" cmpd="sng" algn="ctr">
                      <a:solidFill>
                        <a:srgbClr val="332255"/>
                      </a:solidFill>
                      <a:prstDash val="solid"/>
                      <a:round/>
                      <a:headEnd type="none" w="med" len="med"/>
                      <a:tailEnd type="none" w="med" len="med"/>
                    </a:lnL>
                    <a:lnR w="9525" cap="flat" cmpd="sng" algn="ctr">
                      <a:solidFill>
                        <a:srgbClr val="332255"/>
                      </a:solidFill>
                      <a:prstDash val="solid"/>
                      <a:round/>
                      <a:headEnd type="none" w="med" len="med"/>
                      <a:tailEnd type="none" w="med" len="med"/>
                    </a:lnR>
                    <a:lnT w="9525" cap="flat" cmpd="sng" algn="ctr">
                      <a:solidFill>
                        <a:srgbClr val="332255"/>
                      </a:solidFill>
                      <a:prstDash val="solid"/>
                      <a:round/>
                      <a:headEnd type="none" w="med" len="med"/>
                      <a:tailEnd type="none" w="med" len="med"/>
                    </a:lnT>
                    <a:lnB w="9525" cap="flat" cmpd="sng" algn="ctr">
                      <a:solidFill>
                        <a:srgbClr val="332255"/>
                      </a:solidFill>
                      <a:prstDash val="solid"/>
                      <a:round/>
                      <a:headEnd type="none" w="med" len="med"/>
                      <a:tailEnd type="none" w="med" len="med"/>
                    </a:lnB>
                    <a:solidFill>
                      <a:srgbClr val="4A3469"/>
                    </a:solidFill>
                  </a:tcPr>
                </a:tc>
                <a:tc>
                  <a:txBody>
                    <a:bodyPr/>
                    <a:lstStyle/>
                    <a:p>
                      <a:pPr algn="l"/>
                      <a:r>
                        <a:rPr lang="fr-FR" sz="1000">
                          <a:solidFill>
                            <a:srgbClr val="FFFFFF"/>
                          </a:solidFill>
                          <a:effectLst/>
                        </a:rPr>
                        <a:t>Coefficients</a:t>
                      </a:r>
                    </a:p>
                  </a:txBody>
                  <a:tcPr marL="25322" marR="25322" marT="20258" marB="20258" anchor="ctr">
                    <a:lnL w="9525" cap="flat" cmpd="sng" algn="ctr">
                      <a:solidFill>
                        <a:srgbClr val="332255"/>
                      </a:solidFill>
                      <a:prstDash val="solid"/>
                      <a:round/>
                      <a:headEnd type="none" w="med" len="med"/>
                      <a:tailEnd type="none" w="med" len="med"/>
                    </a:lnL>
                    <a:lnR w="9525" cap="flat" cmpd="sng" algn="ctr">
                      <a:solidFill>
                        <a:srgbClr val="332255"/>
                      </a:solidFill>
                      <a:prstDash val="solid"/>
                      <a:round/>
                      <a:headEnd type="none" w="med" len="med"/>
                      <a:tailEnd type="none" w="med" len="med"/>
                    </a:lnR>
                    <a:lnT w="9525" cap="flat" cmpd="sng" algn="ctr">
                      <a:solidFill>
                        <a:srgbClr val="332255"/>
                      </a:solidFill>
                      <a:prstDash val="solid"/>
                      <a:round/>
                      <a:headEnd type="none" w="med" len="med"/>
                      <a:tailEnd type="none" w="med" len="med"/>
                    </a:lnT>
                    <a:lnB w="9525" cap="flat" cmpd="sng" algn="ctr">
                      <a:solidFill>
                        <a:srgbClr val="332255"/>
                      </a:solidFill>
                      <a:prstDash val="solid"/>
                      <a:round/>
                      <a:headEnd type="none" w="med" len="med"/>
                      <a:tailEnd type="none" w="med" len="med"/>
                    </a:lnB>
                    <a:solidFill>
                      <a:srgbClr val="4A3469"/>
                    </a:solidFill>
                  </a:tcPr>
                </a:tc>
                <a:tc>
                  <a:txBody>
                    <a:bodyPr/>
                    <a:lstStyle/>
                    <a:p>
                      <a:pPr algn="l"/>
                      <a:r>
                        <a:rPr lang="fr-FR" sz="1000">
                          <a:solidFill>
                            <a:srgbClr val="FFFFFF"/>
                          </a:solidFill>
                          <a:effectLst/>
                        </a:rPr>
                        <a:t>Nature de l'épreuve</a:t>
                      </a:r>
                    </a:p>
                  </a:txBody>
                  <a:tcPr marL="25322" marR="25322" marT="20258" marB="20258" anchor="ctr">
                    <a:lnL w="9525" cap="flat" cmpd="sng" algn="ctr">
                      <a:solidFill>
                        <a:srgbClr val="332255"/>
                      </a:solidFill>
                      <a:prstDash val="solid"/>
                      <a:round/>
                      <a:headEnd type="none" w="med" len="med"/>
                      <a:tailEnd type="none" w="med" len="med"/>
                    </a:lnL>
                    <a:lnR w="9525" cap="flat" cmpd="sng" algn="ctr">
                      <a:solidFill>
                        <a:srgbClr val="332255"/>
                      </a:solidFill>
                      <a:prstDash val="solid"/>
                      <a:round/>
                      <a:headEnd type="none" w="med" len="med"/>
                      <a:tailEnd type="none" w="med" len="med"/>
                    </a:lnR>
                    <a:lnT w="9525" cap="flat" cmpd="sng" algn="ctr">
                      <a:solidFill>
                        <a:srgbClr val="332255"/>
                      </a:solidFill>
                      <a:prstDash val="solid"/>
                      <a:round/>
                      <a:headEnd type="none" w="med" len="med"/>
                      <a:tailEnd type="none" w="med" len="med"/>
                    </a:lnT>
                    <a:lnB w="9525" cap="flat" cmpd="sng" algn="ctr">
                      <a:solidFill>
                        <a:srgbClr val="332255"/>
                      </a:solidFill>
                      <a:prstDash val="solid"/>
                      <a:round/>
                      <a:headEnd type="none" w="med" len="med"/>
                      <a:tailEnd type="none" w="med" len="med"/>
                    </a:lnB>
                    <a:solidFill>
                      <a:srgbClr val="4A3469"/>
                    </a:solidFill>
                  </a:tcPr>
                </a:tc>
                <a:tc>
                  <a:txBody>
                    <a:bodyPr/>
                    <a:lstStyle/>
                    <a:p>
                      <a:pPr algn="l"/>
                      <a:r>
                        <a:rPr lang="fr-FR" sz="1000">
                          <a:solidFill>
                            <a:srgbClr val="FFFFFF"/>
                          </a:solidFill>
                          <a:effectLst/>
                        </a:rPr>
                        <a:t>Durée</a:t>
                      </a:r>
                    </a:p>
                  </a:txBody>
                  <a:tcPr marL="25322" marR="25322" marT="20258" marB="20258" anchor="ctr">
                    <a:lnL w="9525" cap="flat" cmpd="sng" algn="ctr">
                      <a:solidFill>
                        <a:srgbClr val="332255"/>
                      </a:solidFill>
                      <a:prstDash val="solid"/>
                      <a:round/>
                      <a:headEnd type="none" w="med" len="med"/>
                      <a:tailEnd type="none" w="med" len="med"/>
                    </a:lnL>
                    <a:lnR w="9525" cap="flat" cmpd="sng" algn="ctr">
                      <a:solidFill>
                        <a:srgbClr val="332255"/>
                      </a:solidFill>
                      <a:prstDash val="solid"/>
                      <a:round/>
                      <a:headEnd type="none" w="med" len="med"/>
                      <a:tailEnd type="none" w="med" len="med"/>
                    </a:lnR>
                    <a:lnT w="9525" cap="flat" cmpd="sng" algn="ctr">
                      <a:solidFill>
                        <a:srgbClr val="332255"/>
                      </a:solidFill>
                      <a:prstDash val="solid"/>
                      <a:round/>
                      <a:headEnd type="none" w="med" len="med"/>
                      <a:tailEnd type="none" w="med" len="med"/>
                    </a:lnT>
                    <a:lnB w="9525" cap="flat" cmpd="sng" algn="ctr">
                      <a:solidFill>
                        <a:srgbClr val="332255"/>
                      </a:solidFill>
                      <a:prstDash val="solid"/>
                      <a:round/>
                      <a:headEnd type="none" w="med" len="med"/>
                      <a:tailEnd type="none" w="med" len="med"/>
                    </a:lnB>
                    <a:solidFill>
                      <a:srgbClr val="4A3469"/>
                    </a:solidFill>
                  </a:tcPr>
                </a:tc>
                <a:tc>
                  <a:txBody>
                    <a:bodyPr/>
                    <a:lstStyle/>
                    <a:p>
                      <a:endParaRPr lang="LID4096" sz="1000"/>
                    </a:p>
                  </a:txBody>
                  <a:tcPr marL="48618" marR="48618" marT="24309" marB="24309">
                    <a:lnL w="9525" cap="flat" cmpd="sng" algn="ctr">
                      <a:solidFill>
                        <a:srgbClr val="332255"/>
                      </a:solidFill>
                      <a:prstDash val="solid"/>
                      <a:round/>
                      <a:headEnd type="none" w="med" len="med"/>
                      <a:tailEnd type="none" w="med" len="med"/>
                    </a:lnL>
                  </a:tcPr>
                </a:tc>
                <a:tc>
                  <a:txBody>
                    <a:bodyPr/>
                    <a:lstStyle/>
                    <a:p>
                      <a:endParaRPr lang="LID4096" sz="1000"/>
                    </a:p>
                  </a:txBody>
                  <a:tcPr marL="48618" marR="48618" marT="24309" marB="24309"/>
                </a:tc>
                <a:tc>
                  <a:txBody>
                    <a:bodyPr/>
                    <a:lstStyle/>
                    <a:p>
                      <a:endParaRPr lang="LID4096" sz="1000"/>
                    </a:p>
                  </a:txBody>
                  <a:tcPr marL="48618" marR="48618" marT="24309" marB="24309"/>
                </a:tc>
                <a:extLst>
                  <a:ext uri="{0D108BD9-81ED-4DB2-BD59-A6C34878D82A}">
                    <a16:rowId xmlns:a16="http://schemas.microsoft.com/office/drawing/2014/main" val="2141834581"/>
                  </a:ext>
                </a:extLst>
              </a:tr>
              <a:tr h="194473">
                <a:tc>
                  <a:txBody>
                    <a:bodyPr/>
                    <a:lstStyle/>
                    <a:p>
                      <a:pPr algn="l"/>
                      <a:r>
                        <a:rPr lang="fr-FR" sz="1000">
                          <a:effectLst/>
                        </a:rPr>
                        <a:t>Français (écrit)</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332255"/>
                      </a:solidFill>
                      <a:prstDash val="solid"/>
                      <a:round/>
                      <a:headEnd type="none" w="med" len="med"/>
                      <a:tailEnd type="none" w="med" len="med"/>
                    </a:lnT>
                    <a:lnB>
                      <a:noFill/>
                    </a:lnB>
                    <a:solidFill>
                      <a:srgbClr val="FFFFFF"/>
                    </a:solidFill>
                  </a:tcPr>
                </a:tc>
                <a:tc>
                  <a:txBody>
                    <a:bodyPr/>
                    <a:lstStyle/>
                    <a:p>
                      <a:pPr algn="l"/>
                      <a:r>
                        <a:rPr lang="en-MU" sz="1000">
                          <a:effectLst/>
                        </a:rPr>
                        <a:t>5</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332255"/>
                      </a:solidFill>
                      <a:prstDash val="solid"/>
                      <a:round/>
                      <a:headEnd type="none" w="med" len="med"/>
                      <a:tailEnd type="none" w="med" len="med"/>
                    </a:lnT>
                    <a:lnB>
                      <a:noFill/>
                    </a:lnB>
                    <a:solidFill>
                      <a:srgbClr val="FFFFFF"/>
                    </a:solidFill>
                  </a:tcPr>
                </a:tc>
                <a:tc>
                  <a:txBody>
                    <a:bodyPr/>
                    <a:lstStyle/>
                    <a:p>
                      <a:pPr algn="l"/>
                      <a:r>
                        <a:rPr lang="fr-FR" sz="1000">
                          <a:effectLst/>
                        </a:rPr>
                        <a:t>écrite</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332255"/>
                      </a:solidFill>
                      <a:prstDash val="solid"/>
                      <a:round/>
                      <a:headEnd type="none" w="med" len="med"/>
                      <a:tailEnd type="none" w="med" len="med"/>
                    </a:lnT>
                    <a:lnB>
                      <a:noFill/>
                    </a:lnB>
                    <a:solidFill>
                      <a:srgbClr val="FFFFFF"/>
                    </a:solidFill>
                  </a:tcPr>
                </a:tc>
                <a:tc>
                  <a:txBody>
                    <a:bodyPr/>
                    <a:lstStyle/>
                    <a:p>
                      <a:pPr algn="l"/>
                      <a:r>
                        <a:rPr lang="fr-FR" sz="1000">
                          <a:effectLst/>
                        </a:rPr>
                        <a:t>4 h</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332255"/>
                      </a:solidFill>
                      <a:prstDash val="solid"/>
                      <a:round/>
                      <a:headEnd type="none" w="med" len="med"/>
                      <a:tailEnd type="none" w="med" len="med"/>
                    </a:lnT>
                    <a:lnB>
                      <a:noFill/>
                    </a:lnB>
                    <a:solidFill>
                      <a:srgbClr val="FFFFFF"/>
                    </a:solidFill>
                  </a:tcPr>
                </a:tc>
                <a:tc>
                  <a:txBody>
                    <a:bodyPr/>
                    <a:lstStyle/>
                    <a:p>
                      <a:endParaRPr lang="LID4096" sz="1000"/>
                    </a:p>
                  </a:txBody>
                  <a:tcPr marL="48618" marR="48618" marT="24309" marB="24309">
                    <a:lnL w="9525" cap="flat" cmpd="sng" algn="ctr">
                      <a:solidFill>
                        <a:srgbClr val="CCCCCC"/>
                      </a:solidFill>
                      <a:prstDash val="solid"/>
                      <a:round/>
                      <a:headEnd type="none" w="med" len="med"/>
                      <a:tailEnd type="none" w="med" len="med"/>
                    </a:lnL>
                  </a:tcPr>
                </a:tc>
                <a:tc>
                  <a:txBody>
                    <a:bodyPr/>
                    <a:lstStyle/>
                    <a:p>
                      <a:endParaRPr lang="LID4096" sz="1000"/>
                    </a:p>
                  </a:txBody>
                  <a:tcPr marL="48618" marR="48618" marT="24309" marB="24309"/>
                </a:tc>
                <a:tc>
                  <a:txBody>
                    <a:bodyPr/>
                    <a:lstStyle/>
                    <a:p>
                      <a:endParaRPr lang="LID4096" sz="1000"/>
                    </a:p>
                  </a:txBody>
                  <a:tcPr marL="48618" marR="48618" marT="24309" marB="24309"/>
                </a:tc>
                <a:extLst>
                  <a:ext uri="{0D108BD9-81ED-4DB2-BD59-A6C34878D82A}">
                    <a16:rowId xmlns:a16="http://schemas.microsoft.com/office/drawing/2014/main" val="228469363"/>
                  </a:ext>
                </a:extLst>
              </a:tr>
              <a:tr h="194473">
                <a:tc>
                  <a:txBody>
                    <a:bodyPr/>
                    <a:lstStyle/>
                    <a:p>
                      <a:pPr algn="l"/>
                      <a:r>
                        <a:rPr lang="fr-FR" sz="1000">
                          <a:effectLst/>
                        </a:rPr>
                        <a:t>Français (oral)</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w="9525" cap="flat" cmpd="sng" algn="ctr">
                      <a:solidFill>
                        <a:srgbClr val="332255"/>
                      </a:solidFill>
                      <a:prstDash val="solid"/>
                      <a:round/>
                      <a:headEnd type="none" w="med" len="med"/>
                      <a:tailEnd type="none" w="med" len="med"/>
                    </a:lnB>
                    <a:solidFill>
                      <a:srgbClr val="C9C2D2"/>
                    </a:solidFill>
                  </a:tcPr>
                </a:tc>
                <a:tc>
                  <a:txBody>
                    <a:bodyPr/>
                    <a:lstStyle/>
                    <a:p>
                      <a:pPr algn="l"/>
                      <a:r>
                        <a:rPr lang="en-MU" sz="1000">
                          <a:effectLst/>
                        </a:rPr>
                        <a:t>5</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w="9525" cap="flat" cmpd="sng" algn="ctr">
                      <a:solidFill>
                        <a:srgbClr val="332255"/>
                      </a:solidFill>
                      <a:prstDash val="solid"/>
                      <a:round/>
                      <a:headEnd type="none" w="med" len="med"/>
                      <a:tailEnd type="none" w="med" len="med"/>
                    </a:lnB>
                    <a:solidFill>
                      <a:srgbClr val="C9C2D2"/>
                    </a:solidFill>
                  </a:tcPr>
                </a:tc>
                <a:tc>
                  <a:txBody>
                    <a:bodyPr/>
                    <a:lstStyle/>
                    <a:p>
                      <a:pPr algn="l"/>
                      <a:r>
                        <a:rPr lang="fr-FR" sz="1000">
                          <a:effectLst/>
                        </a:rPr>
                        <a:t>orale</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w="9525" cap="flat" cmpd="sng" algn="ctr">
                      <a:solidFill>
                        <a:srgbClr val="332255"/>
                      </a:solidFill>
                      <a:prstDash val="solid"/>
                      <a:round/>
                      <a:headEnd type="none" w="med" len="med"/>
                      <a:tailEnd type="none" w="med" len="med"/>
                    </a:lnB>
                    <a:solidFill>
                      <a:srgbClr val="C9C2D2"/>
                    </a:solidFill>
                  </a:tcPr>
                </a:tc>
                <a:tc>
                  <a:txBody>
                    <a:bodyPr/>
                    <a:lstStyle/>
                    <a:p>
                      <a:pPr algn="l"/>
                      <a:r>
                        <a:rPr lang="fr-FR" sz="1000">
                          <a:effectLst/>
                        </a:rPr>
                        <a:t>20 min</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w="9525" cap="flat" cmpd="sng" algn="ctr">
                      <a:solidFill>
                        <a:srgbClr val="332255"/>
                      </a:solidFill>
                      <a:prstDash val="solid"/>
                      <a:round/>
                      <a:headEnd type="none" w="med" len="med"/>
                      <a:tailEnd type="none" w="med" len="med"/>
                    </a:lnB>
                    <a:solidFill>
                      <a:srgbClr val="C9C2D2"/>
                    </a:solidFill>
                  </a:tcPr>
                </a:tc>
                <a:tc>
                  <a:txBody>
                    <a:bodyPr/>
                    <a:lstStyle/>
                    <a:p>
                      <a:endParaRPr lang="LID4096" sz="1000"/>
                    </a:p>
                  </a:txBody>
                  <a:tcPr marL="48618" marR="48618" marT="24309" marB="24309">
                    <a:lnL w="9525" cap="flat" cmpd="sng" algn="ctr">
                      <a:solidFill>
                        <a:srgbClr val="CCCCCC"/>
                      </a:solidFill>
                      <a:prstDash val="solid"/>
                      <a:round/>
                      <a:headEnd type="none" w="med" len="med"/>
                      <a:tailEnd type="none" w="med" len="med"/>
                    </a:lnL>
                    <a:lnB w="9525" cap="flat" cmpd="sng" algn="ctr">
                      <a:solidFill>
                        <a:srgbClr val="332255"/>
                      </a:solidFill>
                      <a:prstDash val="solid"/>
                      <a:round/>
                      <a:headEnd type="none" w="med" len="med"/>
                      <a:tailEnd type="none" w="med" len="med"/>
                    </a:lnB>
                  </a:tcPr>
                </a:tc>
                <a:tc>
                  <a:txBody>
                    <a:bodyPr/>
                    <a:lstStyle/>
                    <a:p>
                      <a:endParaRPr lang="LID4096" sz="1000"/>
                    </a:p>
                  </a:txBody>
                  <a:tcPr marL="48618" marR="48618" marT="24309" marB="24309">
                    <a:lnB w="9525" cap="flat" cmpd="sng" algn="ctr">
                      <a:solidFill>
                        <a:srgbClr val="332255"/>
                      </a:solidFill>
                      <a:prstDash val="solid"/>
                      <a:round/>
                      <a:headEnd type="none" w="med" len="med"/>
                      <a:tailEnd type="none" w="med" len="med"/>
                    </a:lnB>
                  </a:tcPr>
                </a:tc>
                <a:tc>
                  <a:txBody>
                    <a:bodyPr/>
                    <a:lstStyle/>
                    <a:p>
                      <a:endParaRPr lang="LID4096" sz="1000"/>
                    </a:p>
                  </a:txBody>
                  <a:tcPr marL="48618" marR="48618" marT="24309" marB="24309">
                    <a:lnB w="9525" cap="flat" cmpd="sng" algn="ctr">
                      <a:solidFill>
                        <a:srgbClr val="332255"/>
                      </a:solidFill>
                      <a:prstDash val="solid"/>
                      <a:round/>
                      <a:headEnd type="none" w="med" len="med"/>
                      <a:tailEnd type="none" w="med" len="med"/>
                    </a:lnB>
                  </a:tcPr>
                </a:tc>
                <a:extLst>
                  <a:ext uri="{0D108BD9-81ED-4DB2-BD59-A6C34878D82A}">
                    <a16:rowId xmlns:a16="http://schemas.microsoft.com/office/drawing/2014/main" val="1670320661"/>
                  </a:ext>
                </a:extLst>
              </a:tr>
              <a:tr h="186370">
                <a:tc gridSpan="7">
                  <a:txBody>
                    <a:bodyPr/>
                    <a:lstStyle/>
                    <a:p>
                      <a:pPr algn="ctr"/>
                      <a:r>
                        <a:rPr lang="fr-FR" sz="1000">
                          <a:solidFill>
                            <a:srgbClr val="FFFFFF"/>
                          </a:solidFill>
                          <a:effectLst/>
                        </a:rPr>
                        <a:t>Epreuves finales</a:t>
                      </a:r>
                    </a:p>
                  </a:txBody>
                  <a:tcPr marL="25322" marR="25322" marT="20258" marB="20258" anchor="ctr">
                    <a:lnL w="9525" cap="flat" cmpd="sng" algn="ctr">
                      <a:solidFill>
                        <a:srgbClr val="332255"/>
                      </a:solidFill>
                      <a:prstDash val="solid"/>
                      <a:round/>
                      <a:headEnd type="none" w="med" len="med"/>
                      <a:tailEnd type="none" w="med" len="med"/>
                    </a:lnL>
                    <a:lnR w="9525" cap="flat" cmpd="sng" algn="ctr">
                      <a:solidFill>
                        <a:srgbClr val="332255"/>
                      </a:solidFill>
                      <a:prstDash val="solid"/>
                      <a:round/>
                      <a:headEnd type="none" w="med" len="med"/>
                      <a:tailEnd type="none" w="med" len="med"/>
                    </a:lnR>
                    <a:lnT w="9525" cap="flat" cmpd="sng" algn="ctr">
                      <a:solidFill>
                        <a:srgbClr val="332255"/>
                      </a:solidFill>
                      <a:prstDash val="solid"/>
                      <a:round/>
                      <a:headEnd type="none" w="med" len="med"/>
                      <a:tailEnd type="none" w="med" len="med"/>
                    </a:lnT>
                    <a:lnB w="9525" cap="flat" cmpd="sng" algn="ctr">
                      <a:solidFill>
                        <a:srgbClr val="332255"/>
                      </a:solidFill>
                      <a:prstDash val="solid"/>
                      <a:round/>
                      <a:headEnd type="none" w="med" len="med"/>
                      <a:tailEnd type="none" w="med" len="med"/>
                    </a:lnB>
                    <a:solidFill>
                      <a:srgbClr val="4A3469"/>
                    </a:solidFill>
                  </a:tcPr>
                </a:tc>
                <a:tc hMerge="1">
                  <a:txBody>
                    <a:bodyPr/>
                    <a:lstStyle/>
                    <a:p>
                      <a:endParaRPr lang="LID4096"/>
                    </a:p>
                  </a:txBody>
                  <a:tcPr/>
                </a:tc>
                <a:tc hMerge="1">
                  <a:txBody>
                    <a:bodyPr/>
                    <a:lstStyle/>
                    <a:p>
                      <a:endParaRPr lang="LID4096"/>
                    </a:p>
                  </a:txBody>
                  <a:tcPr/>
                </a:tc>
                <a:tc hMerge="1">
                  <a:txBody>
                    <a:bodyPr/>
                    <a:lstStyle/>
                    <a:p>
                      <a:endParaRPr lang="LID4096"/>
                    </a:p>
                  </a:txBody>
                  <a:tcPr/>
                </a:tc>
                <a:tc hMerge="1">
                  <a:txBody>
                    <a:bodyPr/>
                    <a:lstStyle/>
                    <a:p>
                      <a:endParaRPr lang="LID4096"/>
                    </a:p>
                  </a:txBody>
                  <a:tcPr/>
                </a:tc>
                <a:tc hMerge="1">
                  <a:txBody>
                    <a:bodyPr/>
                    <a:lstStyle/>
                    <a:p>
                      <a:endParaRPr lang="LID4096"/>
                    </a:p>
                  </a:txBody>
                  <a:tcPr/>
                </a:tc>
                <a:tc hMerge="1">
                  <a:txBody>
                    <a:bodyPr/>
                    <a:lstStyle/>
                    <a:p>
                      <a:endParaRPr lang="LID4096"/>
                    </a:p>
                  </a:txBody>
                  <a:tcPr/>
                </a:tc>
                <a:extLst>
                  <a:ext uri="{0D108BD9-81ED-4DB2-BD59-A6C34878D82A}">
                    <a16:rowId xmlns:a16="http://schemas.microsoft.com/office/drawing/2014/main" val="3492712564"/>
                  </a:ext>
                </a:extLst>
              </a:tr>
              <a:tr h="194473">
                <a:tc>
                  <a:txBody>
                    <a:bodyPr/>
                    <a:lstStyle/>
                    <a:p>
                      <a:pPr algn="l"/>
                      <a:r>
                        <a:rPr lang="fr-FR" sz="1000">
                          <a:effectLst/>
                        </a:rPr>
                        <a:t>Philosophie</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332255"/>
                      </a:solidFill>
                      <a:prstDash val="solid"/>
                      <a:round/>
                      <a:headEnd type="none" w="med" len="med"/>
                      <a:tailEnd type="none" w="med" len="med"/>
                    </a:lnT>
                    <a:lnB>
                      <a:noFill/>
                    </a:lnB>
                    <a:solidFill>
                      <a:srgbClr val="C9C2D2"/>
                    </a:solidFill>
                  </a:tcPr>
                </a:tc>
                <a:tc>
                  <a:txBody>
                    <a:bodyPr/>
                    <a:lstStyle/>
                    <a:p>
                      <a:pPr algn="l"/>
                      <a:r>
                        <a:rPr lang="en-MU" sz="1000">
                          <a:effectLst/>
                        </a:rPr>
                        <a:t>8</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332255"/>
                      </a:solidFill>
                      <a:prstDash val="solid"/>
                      <a:round/>
                      <a:headEnd type="none" w="med" len="med"/>
                      <a:tailEnd type="none" w="med" len="med"/>
                    </a:lnT>
                    <a:lnB>
                      <a:noFill/>
                    </a:lnB>
                    <a:solidFill>
                      <a:srgbClr val="C9C2D2"/>
                    </a:solidFill>
                  </a:tcPr>
                </a:tc>
                <a:tc>
                  <a:txBody>
                    <a:bodyPr/>
                    <a:lstStyle/>
                    <a:p>
                      <a:pPr algn="l"/>
                      <a:r>
                        <a:rPr lang="fr-FR" sz="1000">
                          <a:effectLst/>
                        </a:rPr>
                        <a:t>écrite</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332255"/>
                      </a:solidFill>
                      <a:prstDash val="solid"/>
                      <a:round/>
                      <a:headEnd type="none" w="med" len="med"/>
                      <a:tailEnd type="none" w="med" len="med"/>
                    </a:lnT>
                    <a:lnB>
                      <a:noFill/>
                    </a:lnB>
                    <a:solidFill>
                      <a:srgbClr val="C9C2D2"/>
                    </a:solidFill>
                  </a:tcPr>
                </a:tc>
                <a:tc>
                  <a:txBody>
                    <a:bodyPr/>
                    <a:lstStyle/>
                    <a:p>
                      <a:pPr algn="l"/>
                      <a:r>
                        <a:rPr lang="fr-FR" sz="1000">
                          <a:solidFill>
                            <a:srgbClr val="474747"/>
                          </a:solidFill>
                          <a:effectLst/>
                        </a:rPr>
                        <a:t>4 h</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332255"/>
                      </a:solidFill>
                      <a:prstDash val="solid"/>
                      <a:round/>
                      <a:headEnd type="none" w="med" len="med"/>
                      <a:tailEnd type="none" w="med" len="med"/>
                    </a:lnT>
                    <a:lnB>
                      <a:noFill/>
                    </a:lnB>
                    <a:solidFill>
                      <a:srgbClr val="C9C2D2"/>
                    </a:solidFill>
                  </a:tcPr>
                </a:tc>
                <a:tc>
                  <a:txBody>
                    <a:bodyPr/>
                    <a:lstStyle/>
                    <a:p>
                      <a:endParaRPr lang="LID4096" sz="1000"/>
                    </a:p>
                  </a:txBody>
                  <a:tcPr marL="48618" marR="48618" marT="24309" marB="24309">
                    <a:lnL w="9525" cap="flat" cmpd="sng" algn="ctr">
                      <a:solidFill>
                        <a:srgbClr val="CCCCCC"/>
                      </a:solidFill>
                      <a:prstDash val="solid"/>
                      <a:round/>
                      <a:headEnd type="none" w="med" len="med"/>
                      <a:tailEnd type="none" w="med" len="med"/>
                    </a:lnL>
                    <a:lnT w="9525" cap="flat" cmpd="sng" algn="ctr">
                      <a:solidFill>
                        <a:srgbClr val="332255"/>
                      </a:solidFill>
                      <a:prstDash val="solid"/>
                      <a:round/>
                      <a:headEnd type="none" w="med" len="med"/>
                      <a:tailEnd type="none" w="med" len="med"/>
                    </a:lnT>
                  </a:tcPr>
                </a:tc>
                <a:tc>
                  <a:txBody>
                    <a:bodyPr/>
                    <a:lstStyle/>
                    <a:p>
                      <a:endParaRPr lang="LID4096" sz="1000"/>
                    </a:p>
                  </a:txBody>
                  <a:tcPr marL="48618" marR="48618" marT="24309" marB="24309">
                    <a:lnT w="9525" cap="flat" cmpd="sng" algn="ctr">
                      <a:solidFill>
                        <a:srgbClr val="332255"/>
                      </a:solidFill>
                      <a:prstDash val="solid"/>
                      <a:round/>
                      <a:headEnd type="none" w="med" len="med"/>
                      <a:tailEnd type="none" w="med" len="med"/>
                    </a:lnT>
                  </a:tcPr>
                </a:tc>
                <a:tc>
                  <a:txBody>
                    <a:bodyPr/>
                    <a:lstStyle/>
                    <a:p>
                      <a:endParaRPr lang="LID4096" sz="1000"/>
                    </a:p>
                  </a:txBody>
                  <a:tcPr marL="48618" marR="48618" marT="24309" marB="24309">
                    <a:lnT w="9525" cap="flat" cmpd="sng" algn="ctr">
                      <a:solidFill>
                        <a:srgbClr val="332255"/>
                      </a:solidFill>
                      <a:prstDash val="solid"/>
                      <a:round/>
                      <a:headEnd type="none" w="med" len="med"/>
                      <a:tailEnd type="none" w="med" len="med"/>
                    </a:lnT>
                  </a:tcPr>
                </a:tc>
                <a:extLst>
                  <a:ext uri="{0D108BD9-81ED-4DB2-BD59-A6C34878D82A}">
                    <a16:rowId xmlns:a16="http://schemas.microsoft.com/office/drawing/2014/main" val="659063662"/>
                  </a:ext>
                </a:extLst>
              </a:tr>
              <a:tr h="194473">
                <a:tc>
                  <a:txBody>
                    <a:bodyPr/>
                    <a:lstStyle/>
                    <a:p>
                      <a:pPr algn="l"/>
                      <a:r>
                        <a:rPr lang="fr-FR" sz="1000">
                          <a:effectLst/>
                        </a:rPr>
                        <a:t>Épreuve orale terminale</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pPr algn="l"/>
                      <a:r>
                        <a:rPr lang="en-MU" sz="1000">
                          <a:effectLst/>
                        </a:rPr>
                        <a:t>10</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pPr algn="l"/>
                      <a:r>
                        <a:rPr lang="fr-FR" sz="1000">
                          <a:effectLst/>
                        </a:rPr>
                        <a:t>orale</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pPr algn="l"/>
                      <a:r>
                        <a:rPr lang="fr-FR" sz="1000">
                          <a:effectLst/>
                        </a:rPr>
                        <a:t>20 min</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endParaRPr lang="LID4096" sz="1000"/>
                    </a:p>
                  </a:txBody>
                  <a:tcPr marL="48618" marR="48618" marT="24309" marB="24309">
                    <a:lnL w="9525" cap="flat" cmpd="sng" algn="ctr">
                      <a:solidFill>
                        <a:srgbClr val="CCCCCC"/>
                      </a:solidFill>
                      <a:prstDash val="solid"/>
                      <a:round/>
                      <a:headEnd type="none" w="med" len="med"/>
                      <a:tailEnd type="none" w="med" len="med"/>
                    </a:lnL>
                  </a:tcPr>
                </a:tc>
                <a:tc>
                  <a:txBody>
                    <a:bodyPr/>
                    <a:lstStyle/>
                    <a:p>
                      <a:endParaRPr lang="LID4096" sz="1000"/>
                    </a:p>
                  </a:txBody>
                  <a:tcPr marL="48618" marR="48618" marT="24309" marB="24309"/>
                </a:tc>
                <a:tc>
                  <a:txBody>
                    <a:bodyPr/>
                    <a:lstStyle/>
                    <a:p>
                      <a:endParaRPr lang="LID4096" sz="1000"/>
                    </a:p>
                  </a:txBody>
                  <a:tcPr marL="48618" marR="48618" marT="24309" marB="24309"/>
                </a:tc>
                <a:extLst>
                  <a:ext uri="{0D108BD9-81ED-4DB2-BD59-A6C34878D82A}">
                    <a16:rowId xmlns:a16="http://schemas.microsoft.com/office/drawing/2014/main" val="487826072"/>
                  </a:ext>
                </a:extLst>
              </a:tr>
              <a:tr h="311967">
                <a:tc>
                  <a:txBody>
                    <a:bodyPr/>
                    <a:lstStyle/>
                    <a:p>
                      <a:pPr algn="l"/>
                      <a:r>
                        <a:rPr lang="fr-FR" sz="1000" i="1">
                          <a:effectLst/>
                        </a:rPr>
                        <a:t>Épreuves de spécialité (deux au choix du candidat) :</a:t>
                      </a:r>
                      <a:endParaRPr lang="fr-FR" sz="1000">
                        <a:effectLst/>
                      </a:endParaRP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pPr algn="l"/>
                      <a:r>
                        <a:rPr lang="en-MU" sz="1000">
                          <a:effectLst/>
                        </a:rPr>
                        <a:t>16</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pPr algn="l"/>
                      <a:endParaRPr lang="en-MU" sz="1000" dirty="0">
                        <a:effectLst/>
                      </a:endParaRP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pPr algn="l"/>
                      <a:endParaRPr lang="en-MU" sz="1000">
                        <a:effectLst/>
                      </a:endParaRP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endParaRPr lang="LID4096" sz="1000"/>
                    </a:p>
                  </a:txBody>
                  <a:tcPr marL="48618" marR="48618" marT="24309" marB="24309">
                    <a:lnL w="9525" cap="flat" cmpd="sng" algn="ctr">
                      <a:solidFill>
                        <a:srgbClr val="CCCCCC"/>
                      </a:solidFill>
                      <a:prstDash val="solid"/>
                      <a:round/>
                      <a:headEnd type="none" w="med" len="med"/>
                      <a:tailEnd type="none" w="med" len="med"/>
                    </a:lnL>
                  </a:tcPr>
                </a:tc>
                <a:tc>
                  <a:txBody>
                    <a:bodyPr/>
                    <a:lstStyle/>
                    <a:p>
                      <a:endParaRPr lang="LID4096" sz="1000"/>
                    </a:p>
                  </a:txBody>
                  <a:tcPr marL="48618" marR="48618" marT="24309" marB="24309"/>
                </a:tc>
                <a:tc>
                  <a:txBody>
                    <a:bodyPr/>
                    <a:lstStyle/>
                    <a:p>
                      <a:endParaRPr lang="LID4096" sz="1000"/>
                    </a:p>
                  </a:txBody>
                  <a:tcPr marL="48618" marR="48618" marT="24309" marB="24309"/>
                </a:tc>
                <a:extLst>
                  <a:ext uri="{0D108BD9-81ED-4DB2-BD59-A6C34878D82A}">
                    <a16:rowId xmlns:a16="http://schemas.microsoft.com/office/drawing/2014/main" val="3446102294"/>
                  </a:ext>
                </a:extLst>
              </a:tr>
              <a:tr h="194473">
                <a:tc>
                  <a:txBody>
                    <a:bodyPr/>
                    <a:lstStyle/>
                    <a:p>
                      <a:pPr algn="l"/>
                      <a:r>
                        <a:rPr lang="fr-FR" sz="1000" dirty="0">
                          <a:effectLst/>
                        </a:rPr>
                        <a:t>Arts</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pPr algn="l"/>
                      <a:endParaRPr lang="en-MU" sz="1000">
                        <a:effectLst/>
                      </a:endParaRP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pPr algn="l"/>
                      <a:r>
                        <a:rPr lang="fr-FR" sz="1000">
                          <a:effectLst/>
                        </a:rPr>
                        <a:t>écrite et orale</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pPr algn="l"/>
                      <a:r>
                        <a:rPr lang="fr-FR" sz="1000">
                          <a:effectLst/>
                        </a:rPr>
                        <a:t>3 h 30 + 30 min</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endParaRPr lang="LID4096" sz="1000"/>
                    </a:p>
                  </a:txBody>
                  <a:tcPr marL="48618" marR="48618" marT="24309" marB="24309">
                    <a:lnL w="9525" cap="flat" cmpd="sng" algn="ctr">
                      <a:solidFill>
                        <a:srgbClr val="CCCCCC"/>
                      </a:solidFill>
                      <a:prstDash val="solid"/>
                      <a:round/>
                      <a:headEnd type="none" w="med" len="med"/>
                      <a:tailEnd type="none" w="med" len="med"/>
                    </a:lnL>
                  </a:tcPr>
                </a:tc>
                <a:tc>
                  <a:txBody>
                    <a:bodyPr/>
                    <a:lstStyle/>
                    <a:p>
                      <a:endParaRPr lang="LID4096" sz="1000"/>
                    </a:p>
                  </a:txBody>
                  <a:tcPr marL="48618" marR="48618" marT="24309" marB="24309"/>
                </a:tc>
                <a:tc>
                  <a:txBody>
                    <a:bodyPr/>
                    <a:lstStyle/>
                    <a:p>
                      <a:endParaRPr lang="LID4096" sz="1000"/>
                    </a:p>
                  </a:txBody>
                  <a:tcPr marL="48618" marR="48618" marT="24309" marB="24309"/>
                </a:tc>
                <a:extLst>
                  <a:ext uri="{0D108BD9-81ED-4DB2-BD59-A6C34878D82A}">
                    <a16:rowId xmlns:a16="http://schemas.microsoft.com/office/drawing/2014/main" val="2710967326"/>
                  </a:ext>
                </a:extLst>
              </a:tr>
              <a:tr h="194473">
                <a:tc>
                  <a:txBody>
                    <a:bodyPr/>
                    <a:lstStyle/>
                    <a:p>
                      <a:pPr algn="l"/>
                      <a:r>
                        <a:rPr lang="fr-FR" sz="1000">
                          <a:effectLst/>
                        </a:rPr>
                        <a:t>Biologie-écologie (1)</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pPr algn="l"/>
                      <a:endParaRPr lang="en-MU" sz="1000">
                        <a:effectLst/>
                      </a:endParaRP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pPr algn="l"/>
                      <a:r>
                        <a:rPr lang="fr-FR" sz="1000">
                          <a:effectLst/>
                        </a:rPr>
                        <a:t>écrite et pratique</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pPr algn="l"/>
                      <a:r>
                        <a:rPr lang="pt-BR" sz="1000">
                          <a:effectLst/>
                        </a:rPr>
                        <a:t>3 h 30 + 1 h 30</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endParaRPr lang="LID4096" sz="1000"/>
                    </a:p>
                  </a:txBody>
                  <a:tcPr marL="48618" marR="48618" marT="24309" marB="24309">
                    <a:lnL w="9525" cap="flat" cmpd="sng" algn="ctr">
                      <a:solidFill>
                        <a:srgbClr val="CCCCCC"/>
                      </a:solidFill>
                      <a:prstDash val="solid"/>
                      <a:round/>
                      <a:headEnd type="none" w="med" len="med"/>
                      <a:tailEnd type="none" w="med" len="med"/>
                    </a:lnL>
                  </a:tcPr>
                </a:tc>
                <a:tc>
                  <a:txBody>
                    <a:bodyPr/>
                    <a:lstStyle/>
                    <a:p>
                      <a:endParaRPr lang="LID4096" sz="1000"/>
                    </a:p>
                  </a:txBody>
                  <a:tcPr marL="48618" marR="48618" marT="24309" marB="24309"/>
                </a:tc>
                <a:tc>
                  <a:txBody>
                    <a:bodyPr/>
                    <a:lstStyle/>
                    <a:p>
                      <a:endParaRPr lang="LID4096" sz="1000"/>
                    </a:p>
                  </a:txBody>
                  <a:tcPr marL="48618" marR="48618" marT="24309" marB="24309"/>
                </a:tc>
                <a:extLst>
                  <a:ext uri="{0D108BD9-81ED-4DB2-BD59-A6C34878D82A}">
                    <a16:rowId xmlns:a16="http://schemas.microsoft.com/office/drawing/2014/main" val="1492058742"/>
                  </a:ext>
                </a:extLst>
              </a:tr>
              <a:tr h="311967">
                <a:tc>
                  <a:txBody>
                    <a:bodyPr/>
                    <a:lstStyle/>
                    <a:p>
                      <a:pPr algn="l"/>
                      <a:r>
                        <a:rPr lang="fr-FR" sz="1000">
                          <a:effectLst/>
                        </a:rPr>
                        <a:t>Histoire-géographie, géopolitique et sciences politiques</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pPr algn="l"/>
                      <a:endParaRPr lang="en-MU" sz="1000">
                        <a:effectLst/>
                      </a:endParaRP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pPr algn="l"/>
                      <a:r>
                        <a:rPr lang="fr-FR" sz="1000">
                          <a:effectLst/>
                        </a:rPr>
                        <a:t>écrite</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pPr algn="l"/>
                      <a:r>
                        <a:rPr lang="fr-FR" sz="1000">
                          <a:effectLst/>
                        </a:rPr>
                        <a:t>4 h</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endParaRPr lang="LID4096" sz="1000"/>
                    </a:p>
                  </a:txBody>
                  <a:tcPr marL="48618" marR="48618" marT="24309" marB="24309">
                    <a:lnL w="9525" cap="flat" cmpd="sng" algn="ctr">
                      <a:solidFill>
                        <a:srgbClr val="CCCCCC"/>
                      </a:solidFill>
                      <a:prstDash val="solid"/>
                      <a:round/>
                      <a:headEnd type="none" w="med" len="med"/>
                      <a:tailEnd type="none" w="med" len="med"/>
                    </a:lnL>
                  </a:tcPr>
                </a:tc>
                <a:tc>
                  <a:txBody>
                    <a:bodyPr/>
                    <a:lstStyle/>
                    <a:p>
                      <a:endParaRPr lang="LID4096" sz="1000"/>
                    </a:p>
                  </a:txBody>
                  <a:tcPr marL="48618" marR="48618" marT="24309" marB="24309"/>
                </a:tc>
                <a:tc>
                  <a:txBody>
                    <a:bodyPr/>
                    <a:lstStyle/>
                    <a:p>
                      <a:endParaRPr lang="LID4096" sz="1000"/>
                    </a:p>
                  </a:txBody>
                  <a:tcPr marL="48618" marR="48618" marT="24309" marB="24309"/>
                </a:tc>
                <a:extLst>
                  <a:ext uri="{0D108BD9-81ED-4DB2-BD59-A6C34878D82A}">
                    <a16:rowId xmlns:a16="http://schemas.microsoft.com/office/drawing/2014/main" val="1784191345"/>
                  </a:ext>
                </a:extLst>
              </a:tr>
              <a:tr h="194473">
                <a:tc>
                  <a:txBody>
                    <a:bodyPr/>
                    <a:lstStyle/>
                    <a:p>
                      <a:pPr algn="l"/>
                      <a:r>
                        <a:rPr lang="fr-FR" sz="1000">
                          <a:effectLst/>
                        </a:rPr>
                        <a:t>Humanité, littérature et philosophie</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pPr algn="l"/>
                      <a:endParaRPr lang="en-MU" sz="1000">
                        <a:effectLst/>
                      </a:endParaRP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pPr algn="l"/>
                      <a:r>
                        <a:rPr lang="fr-FR" sz="1000">
                          <a:effectLst/>
                        </a:rPr>
                        <a:t>écrite</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pPr algn="l"/>
                      <a:r>
                        <a:rPr lang="fr-FR" sz="1000">
                          <a:effectLst/>
                        </a:rPr>
                        <a:t>4 h</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endParaRPr lang="LID4096" sz="1000"/>
                    </a:p>
                  </a:txBody>
                  <a:tcPr marL="48618" marR="48618" marT="24309" marB="24309">
                    <a:lnL w="9525" cap="flat" cmpd="sng" algn="ctr">
                      <a:solidFill>
                        <a:srgbClr val="CCCCCC"/>
                      </a:solidFill>
                      <a:prstDash val="solid"/>
                      <a:round/>
                      <a:headEnd type="none" w="med" len="med"/>
                      <a:tailEnd type="none" w="med" len="med"/>
                    </a:lnL>
                  </a:tcPr>
                </a:tc>
                <a:tc>
                  <a:txBody>
                    <a:bodyPr/>
                    <a:lstStyle/>
                    <a:p>
                      <a:endParaRPr lang="LID4096" sz="1000"/>
                    </a:p>
                  </a:txBody>
                  <a:tcPr marL="48618" marR="48618" marT="24309" marB="24309"/>
                </a:tc>
                <a:tc>
                  <a:txBody>
                    <a:bodyPr/>
                    <a:lstStyle/>
                    <a:p>
                      <a:endParaRPr lang="LID4096" sz="1000"/>
                    </a:p>
                  </a:txBody>
                  <a:tcPr marL="48618" marR="48618" marT="24309" marB="24309"/>
                </a:tc>
                <a:extLst>
                  <a:ext uri="{0D108BD9-81ED-4DB2-BD59-A6C34878D82A}">
                    <a16:rowId xmlns:a16="http://schemas.microsoft.com/office/drawing/2014/main" val="3042799197"/>
                  </a:ext>
                </a:extLst>
              </a:tr>
              <a:tr h="311967">
                <a:tc>
                  <a:txBody>
                    <a:bodyPr/>
                    <a:lstStyle/>
                    <a:p>
                      <a:pPr algn="l"/>
                      <a:r>
                        <a:rPr lang="fr-FR" sz="1000">
                          <a:effectLst/>
                        </a:rPr>
                        <a:t>Langues, littératures et cultures étrangères et régionales</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pPr algn="l"/>
                      <a:endParaRPr lang="en-MU" sz="1000">
                        <a:effectLst/>
                      </a:endParaRP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pPr algn="l"/>
                      <a:r>
                        <a:rPr lang="fr-FR" sz="1000">
                          <a:effectLst/>
                        </a:rPr>
                        <a:t>écrite et orale</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pPr algn="l"/>
                      <a:r>
                        <a:rPr lang="fr-FR" sz="1000">
                          <a:effectLst/>
                        </a:rPr>
                        <a:t>4 h + 20 min</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endParaRPr lang="LID4096" sz="1000"/>
                    </a:p>
                  </a:txBody>
                  <a:tcPr marL="48618" marR="48618" marT="24309" marB="24309">
                    <a:lnL w="9525" cap="flat" cmpd="sng" algn="ctr">
                      <a:solidFill>
                        <a:srgbClr val="CCCCCC"/>
                      </a:solidFill>
                      <a:prstDash val="solid"/>
                      <a:round/>
                      <a:headEnd type="none" w="med" len="med"/>
                      <a:tailEnd type="none" w="med" len="med"/>
                    </a:lnL>
                  </a:tcPr>
                </a:tc>
                <a:tc>
                  <a:txBody>
                    <a:bodyPr/>
                    <a:lstStyle/>
                    <a:p>
                      <a:endParaRPr lang="LID4096" sz="1000"/>
                    </a:p>
                  </a:txBody>
                  <a:tcPr marL="48618" marR="48618" marT="24309" marB="24309"/>
                </a:tc>
                <a:tc>
                  <a:txBody>
                    <a:bodyPr/>
                    <a:lstStyle/>
                    <a:p>
                      <a:endParaRPr lang="LID4096" sz="1000"/>
                    </a:p>
                  </a:txBody>
                  <a:tcPr marL="48618" marR="48618" marT="24309" marB="24309"/>
                </a:tc>
                <a:extLst>
                  <a:ext uri="{0D108BD9-81ED-4DB2-BD59-A6C34878D82A}">
                    <a16:rowId xmlns:a16="http://schemas.microsoft.com/office/drawing/2014/main" val="636622917"/>
                  </a:ext>
                </a:extLst>
              </a:tr>
              <a:tr h="311967">
                <a:tc>
                  <a:txBody>
                    <a:bodyPr/>
                    <a:lstStyle/>
                    <a:p>
                      <a:pPr algn="l"/>
                      <a:r>
                        <a:rPr lang="fr-FR" sz="1000">
                          <a:effectLst/>
                        </a:rPr>
                        <a:t>Littérature et Langues et culture de l'Antiquité</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pPr algn="l"/>
                      <a:endParaRPr lang="en-MU" sz="1000">
                        <a:effectLst/>
                      </a:endParaRP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pPr algn="l"/>
                      <a:r>
                        <a:rPr lang="fr-FR" sz="1000">
                          <a:effectLst/>
                        </a:rPr>
                        <a:t>écrite</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pPr algn="l"/>
                      <a:r>
                        <a:rPr lang="fr-FR" sz="1000">
                          <a:effectLst/>
                        </a:rPr>
                        <a:t>4 h</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endParaRPr lang="LID4096" sz="1000"/>
                    </a:p>
                  </a:txBody>
                  <a:tcPr marL="48618" marR="48618" marT="24309" marB="24309">
                    <a:lnL w="9525" cap="flat" cmpd="sng" algn="ctr">
                      <a:solidFill>
                        <a:srgbClr val="CCCCCC"/>
                      </a:solidFill>
                      <a:prstDash val="solid"/>
                      <a:round/>
                      <a:headEnd type="none" w="med" len="med"/>
                      <a:tailEnd type="none" w="med" len="med"/>
                    </a:lnL>
                  </a:tcPr>
                </a:tc>
                <a:tc>
                  <a:txBody>
                    <a:bodyPr/>
                    <a:lstStyle/>
                    <a:p>
                      <a:endParaRPr lang="LID4096" sz="1000"/>
                    </a:p>
                  </a:txBody>
                  <a:tcPr marL="48618" marR="48618" marT="24309" marB="24309"/>
                </a:tc>
                <a:tc>
                  <a:txBody>
                    <a:bodyPr/>
                    <a:lstStyle/>
                    <a:p>
                      <a:endParaRPr lang="LID4096" sz="1000"/>
                    </a:p>
                  </a:txBody>
                  <a:tcPr marL="48618" marR="48618" marT="24309" marB="24309"/>
                </a:tc>
                <a:extLst>
                  <a:ext uri="{0D108BD9-81ED-4DB2-BD59-A6C34878D82A}">
                    <a16:rowId xmlns:a16="http://schemas.microsoft.com/office/drawing/2014/main" val="1953197311"/>
                  </a:ext>
                </a:extLst>
              </a:tr>
              <a:tr h="194473">
                <a:tc>
                  <a:txBody>
                    <a:bodyPr/>
                    <a:lstStyle/>
                    <a:p>
                      <a:pPr algn="l"/>
                      <a:r>
                        <a:rPr lang="fr-FR" sz="1000">
                          <a:effectLst/>
                        </a:rPr>
                        <a:t>Mathématiques</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pPr algn="l"/>
                      <a:endParaRPr lang="en-MU" sz="1000">
                        <a:effectLst/>
                      </a:endParaRP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pPr algn="l"/>
                      <a:r>
                        <a:rPr lang="fr-FR" sz="1000">
                          <a:effectLst/>
                        </a:rPr>
                        <a:t>écrite</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pPr algn="l"/>
                      <a:r>
                        <a:rPr lang="fr-FR" sz="1000">
                          <a:effectLst/>
                        </a:rPr>
                        <a:t>4 h</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endParaRPr lang="LID4096" sz="1000"/>
                    </a:p>
                  </a:txBody>
                  <a:tcPr marL="48618" marR="48618" marT="24309" marB="24309">
                    <a:lnL w="9525" cap="flat" cmpd="sng" algn="ctr">
                      <a:solidFill>
                        <a:srgbClr val="CCCCCC"/>
                      </a:solidFill>
                      <a:prstDash val="solid"/>
                      <a:round/>
                      <a:headEnd type="none" w="med" len="med"/>
                      <a:tailEnd type="none" w="med" len="med"/>
                    </a:lnL>
                  </a:tcPr>
                </a:tc>
                <a:tc>
                  <a:txBody>
                    <a:bodyPr/>
                    <a:lstStyle/>
                    <a:p>
                      <a:endParaRPr lang="LID4096" sz="1000"/>
                    </a:p>
                  </a:txBody>
                  <a:tcPr marL="48618" marR="48618" marT="24309" marB="24309"/>
                </a:tc>
                <a:tc>
                  <a:txBody>
                    <a:bodyPr/>
                    <a:lstStyle/>
                    <a:p>
                      <a:endParaRPr lang="LID4096" sz="1000"/>
                    </a:p>
                  </a:txBody>
                  <a:tcPr marL="48618" marR="48618" marT="24309" marB="24309"/>
                </a:tc>
                <a:extLst>
                  <a:ext uri="{0D108BD9-81ED-4DB2-BD59-A6C34878D82A}">
                    <a16:rowId xmlns:a16="http://schemas.microsoft.com/office/drawing/2014/main" val="2128160827"/>
                  </a:ext>
                </a:extLst>
              </a:tr>
              <a:tr h="194473">
                <a:tc>
                  <a:txBody>
                    <a:bodyPr/>
                    <a:lstStyle/>
                    <a:p>
                      <a:pPr algn="l"/>
                      <a:r>
                        <a:rPr lang="fr-FR" sz="1000">
                          <a:effectLst/>
                        </a:rPr>
                        <a:t>Numérique et sciences informatiques</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pPr algn="l"/>
                      <a:endParaRPr lang="en-MU" sz="1000">
                        <a:effectLst/>
                      </a:endParaRP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pPr algn="l"/>
                      <a:r>
                        <a:rPr lang="fr-FR" sz="1000">
                          <a:effectLst/>
                        </a:rPr>
                        <a:t>écrite et pratique</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pPr algn="l"/>
                      <a:r>
                        <a:rPr lang="pt-BR" sz="1000">
                          <a:effectLst/>
                        </a:rPr>
                        <a:t>3 h 30 + 1 h</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endParaRPr lang="LID4096" sz="1000"/>
                    </a:p>
                  </a:txBody>
                  <a:tcPr marL="48618" marR="48618" marT="24309" marB="24309">
                    <a:lnL w="9525" cap="flat" cmpd="sng" algn="ctr">
                      <a:solidFill>
                        <a:srgbClr val="CCCCCC"/>
                      </a:solidFill>
                      <a:prstDash val="solid"/>
                      <a:round/>
                      <a:headEnd type="none" w="med" len="med"/>
                      <a:tailEnd type="none" w="med" len="med"/>
                    </a:lnL>
                  </a:tcPr>
                </a:tc>
                <a:tc>
                  <a:txBody>
                    <a:bodyPr/>
                    <a:lstStyle/>
                    <a:p>
                      <a:endParaRPr lang="LID4096" sz="1000"/>
                    </a:p>
                  </a:txBody>
                  <a:tcPr marL="48618" marR="48618" marT="24309" marB="24309"/>
                </a:tc>
                <a:tc>
                  <a:txBody>
                    <a:bodyPr/>
                    <a:lstStyle/>
                    <a:p>
                      <a:endParaRPr lang="LID4096" sz="1000"/>
                    </a:p>
                  </a:txBody>
                  <a:tcPr marL="48618" marR="48618" marT="24309" marB="24309"/>
                </a:tc>
                <a:extLst>
                  <a:ext uri="{0D108BD9-81ED-4DB2-BD59-A6C34878D82A}">
                    <a16:rowId xmlns:a16="http://schemas.microsoft.com/office/drawing/2014/main" val="369241890"/>
                  </a:ext>
                </a:extLst>
              </a:tr>
              <a:tr h="194473">
                <a:tc>
                  <a:txBody>
                    <a:bodyPr/>
                    <a:lstStyle/>
                    <a:p>
                      <a:pPr algn="l"/>
                      <a:r>
                        <a:rPr lang="fr-FR" sz="1000">
                          <a:effectLst/>
                        </a:rPr>
                        <a:t>Physique-chimie</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pPr algn="l"/>
                      <a:endParaRPr lang="en-MU" sz="1000">
                        <a:effectLst/>
                      </a:endParaRP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pPr algn="l"/>
                      <a:r>
                        <a:rPr lang="fr-FR" sz="1000">
                          <a:effectLst/>
                        </a:rPr>
                        <a:t>écrite et pratique</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pPr algn="l"/>
                      <a:r>
                        <a:rPr lang="pt-BR" sz="1000">
                          <a:effectLst/>
                        </a:rPr>
                        <a:t>3 h 30 + 1 h</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endParaRPr lang="LID4096" sz="1000"/>
                    </a:p>
                  </a:txBody>
                  <a:tcPr marL="48618" marR="48618" marT="24309" marB="24309">
                    <a:lnL w="9525" cap="flat" cmpd="sng" algn="ctr">
                      <a:solidFill>
                        <a:srgbClr val="CCCCCC"/>
                      </a:solidFill>
                      <a:prstDash val="solid"/>
                      <a:round/>
                      <a:headEnd type="none" w="med" len="med"/>
                      <a:tailEnd type="none" w="med" len="med"/>
                    </a:lnL>
                  </a:tcPr>
                </a:tc>
                <a:tc>
                  <a:txBody>
                    <a:bodyPr/>
                    <a:lstStyle/>
                    <a:p>
                      <a:endParaRPr lang="LID4096" sz="1000"/>
                    </a:p>
                  </a:txBody>
                  <a:tcPr marL="48618" marR="48618" marT="24309" marB="24309"/>
                </a:tc>
                <a:tc>
                  <a:txBody>
                    <a:bodyPr/>
                    <a:lstStyle/>
                    <a:p>
                      <a:endParaRPr lang="LID4096" sz="1000"/>
                    </a:p>
                  </a:txBody>
                  <a:tcPr marL="48618" marR="48618" marT="24309" marB="24309"/>
                </a:tc>
                <a:extLst>
                  <a:ext uri="{0D108BD9-81ED-4DB2-BD59-A6C34878D82A}">
                    <a16:rowId xmlns:a16="http://schemas.microsoft.com/office/drawing/2014/main" val="3148006492"/>
                  </a:ext>
                </a:extLst>
              </a:tr>
              <a:tr h="194473">
                <a:tc>
                  <a:txBody>
                    <a:bodyPr/>
                    <a:lstStyle/>
                    <a:p>
                      <a:pPr algn="l"/>
                      <a:r>
                        <a:rPr lang="fr-FR" sz="1000">
                          <a:effectLst/>
                        </a:rPr>
                        <a:t>Sciences de la vie et de la Terre</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pPr algn="l"/>
                      <a:endParaRPr lang="en-MU" sz="1000">
                        <a:effectLst/>
                      </a:endParaRP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pPr algn="l"/>
                      <a:r>
                        <a:rPr lang="fr-FR" sz="1000">
                          <a:effectLst/>
                        </a:rPr>
                        <a:t>écrite et pratique</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pPr algn="l"/>
                      <a:r>
                        <a:rPr lang="pt-BR" sz="1000">
                          <a:effectLst/>
                        </a:rPr>
                        <a:t>3 h 30 + 1 h</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endParaRPr lang="LID4096" sz="1000"/>
                    </a:p>
                  </a:txBody>
                  <a:tcPr marL="48618" marR="48618" marT="24309" marB="24309">
                    <a:lnL w="9525" cap="flat" cmpd="sng" algn="ctr">
                      <a:solidFill>
                        <a:srgbClr val="CCCCCC"/>
                      </a:solidFill>
                      <a:prstDash val="solid"/>
                      <a:round/>
                      <a:headEnd type="none" w="med" len="med"/>
                      <a:tailEnd type="none" w="med" len="med"/>
                    </a:lnL>
                  </a:tcPr>
                </a:tc>
                <a:tc>
                  <a:txBody>
                    <a:bodyPr/>
                    <a:lstStyle/>
                    <a:p>
                      <a:endParaRPr lang="LID4096" sz="1000"/>
                    </a:p>
                  </a:txBody>
                  <a:tcPr marL="48618" marR="48618" marT="24309" marB="24309"/>
                </a:tc>
                <a:tc>
                  <a:txBody>
                    <a:bodyPr/>
                    <a:lstStyle/>
                    <a:p>
                      <a:endParaRPr lang="LID4096" sz="1000"/>
                    </a:p>
                  </a:txBody>
                  <a:tcPr marL="48618" marR="48618" marT="24309" marB="24309"/>
                </a:tc>
                <a:extLst>
                  <a:ext uri="{0D108BD9-81ED-4DB2-BD59-A6C34878D82A}">
                    <a16:rowId xmlns:a16="http://schemas.microsoft.com/office/drawing/2014/main" val="1403149819"/>
                  </a:ext>
                </a:extLst>
              </a:tr>
              <a:tr h="194473">
                <a:tc>
                  <a:txBody>
                    <a:bodyPr/>
                    <a:lstStyle/>
                    <a:p>
                      <a:pPr algn="l"/>
                      <a:r>
                        <a:rPr lang="fr-FR" sz="1000">
                          <a:effectLst/>
                        </a:rPr>
                        <a:t>Sciences de l'ingénieur</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pPr algn="l"/>
                      <a:endParaRPr lang="en-MU" sz="1000">
                        <a:effectLst/>
                      </a:endParaRP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pPr algn="l"/>
                      <a:r>
                        <a:rPr lang="fr-FR" sz="1000">
                          <a:effectLst/>
                        </a:rPr>
                        <a:t>écrite</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pPr algn="l"/>
                      <a:r>
                        <a:rPr lang="fr-FR" sz="1000">
                          <a:effectLst/>
                        </a:rPr>
                        <a:t>4 h</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endParaRPr lang="LID4096" sz="1000"/>
                    </a:p>
                  </a:txBody>
                  <a:tcPr marL="48618" marR="48618" marT="24309" marB="24309">
                    <a:lnL w="9525" cap="flat" cmpd="sng" algn="ctr">
                      <a:solidFill>
                        <a:srgbClr val="CCCCCC"/>
                      </a:solidFill>
                      <a:prstDash val="solid"/>
                      <a:round/>
                      <a:headEnd type="none" w="med" len="med"/>
                      <a:tailEnd type="none" w="med" len="med"/>
                    </a:lnL>
                  </a:tcPr>
                </a:tc>
                <a:tc>
                  <a:txBody>
                    <a:bodyPr/>
                    <a:lstStyle/>
                    <a:p>
                      <a:endParaRPr lang="LID4096" sz="1000"/>
                    </a:p>
                  </a:txBody>
                  <a:tcPr marL="48618" marR="48618" marT="24309" marB="24309"/>
                </a:tc>
                <a:tc>
                  <a:txBody>
                    <a:bodyPr/>
                    <a:lstStyle/>
                    <a:p>
                      <a:endParaRPr lang="LID4096" sz="1000"/>
                    </a:p>
                  </a:txBody>
                  <a:tcPr marL="48618" marR="48618" marT="24309" marB="24309"/>
                </a:tc>
                <a:extLst>
                  <a:ext uri="{0D108BD9-81ED-4DB2-BD59-A6C34878D82A}">
                    <a16:rowId xmlns:a16="http://schemas.microsoft.com/office/drawing/2014/main" val="3497546510"/>
                  </a:ext>
                </a:extLst>
              </a:tr>
              <a:tr h="194473">
                <a:tc>
                  <a:txBody>
                    <a:bodyPr/>
                    <a:lstStyle/>
                    <a:p>
                      <a:pPr algn="l"/>
                      <a:r>
                        <a:rPr lang="fr-FR" sz="1000">
                          <a:effectLst/>
                        </a:rPr>
                        <a:t>Sciences économiques et sociales</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pPr algn="l"/>
                      <a:endParaRPr lang="en-MU" sz="1000">
                        <a:effectLst/>
                      </a:endParaRP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pPr algn="l"/>
                      <a:r>
                        <a:rPr lang="fr-FR" sz="1000">
                          <a:effectLst/>
                        </a:rPr>
                        <a:t>écrite</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pPr algn="l"/>
                      <a:r>
                        <a:rPr lang="fr-FR" sz="1000" dirty="0">
                          <a:effectLst/>
                        </a:rPr>
                        <a:t>4 h</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endParaRPr lang="LID4096" sz="1000"/>
                    </a:p>
                  </a:txBody>
                  <a:tcPr marL="48618" marR="48618" marT="24309" marB="24309">
                    <a:lnL w="9525" cap="flat" cmpd="sng" algn="ctr">
                      <a:solidFill>
                        <a:srgbClr val="CCCCCC"/>
                      </a:solidFill>
                      <a:prstDash val="solid"/>
                      <a:round/>
                      <a:headEnd type="none" w="med" len="med"/>
                      <a:tailEnd type="none" w="med" len="med"/>
                    </a:lnL>
                  </a:tcPr>
                </a:tc>
                <a:tc>
                  <a:txBody>
                    <a:bodyPr/>
                    <a:lstStyle/>
                    <a:p>
                      <a:endParaRPr lang="LID4096" sz="1000"/>
                    </a:p>
                  </a:txBody>
                  <a:tcPr marL="48618" marR="48618" marT="24309" marB="24309"/>
                </a:tc>
                <a:tc>
                  <a:txBody>
                    <a:bodyPr/>
                    <a:lstStyle/>
                    <a:p>
                      <a:endParaRPr lang="LID4096" sz="1000" dirty="0"/>
                    </a:p>
                  </a:txBody>
                  <a:tcPr marL="48618" marR="48618" marT="24309" marB="24309"/>
                </a:tc>
                <a:extLst>
                  <a:ext uri="{0D108BD9-81ED-4DB2-BD59-A6C34878D82A}">
                    <a16:rowId xmlns:a16="http://schemas.microsoft.com/office/drawing/2014/main" val="2895505067"/>
                  </a:ext>
                </a:extLst>
              </a:tr>
            </a:tbl>
          </a:graphicData>
        </a:graphic>
      </p:graphicFrame>
      <p:sp>
        <p:nvSpPr>
          <p:cNvPr id="8" name="Rectangle 2">
            <a:extLst>
              <a:ext uri="{FF2B5EF4-FFF2-40B4-BE49-F238E27FC236}">
                <a16:creationId xmlns:a16="http://schemas.microsoft.com/office/drawing/2014/main" id="{031C89F7-6F80-4525-9E1E-9B157558969F}"/>
              </a:ext>
            </a:extLst>
          </p:cNvPr>
          <p:cNvSpPr>
            <a:spLocks noChangeArrowheads="1"/>
          </p:cNvSpPr>
          <p:nvPr/>
        </p:nvSpPr>
        <p:spPr bwMode="auto">
          <a:xfrm>
            <a:off x="-25759" y="1732074"/>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88872" rIns="0" bIns="5713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ID4096" altLang="LID4096" sz="1400" b="1" i="0" u="none" strike="noStrike" cap="none" normalizeH="0" baseline="0" dirty="0">
                <a:ln>
                  <a:noFill/>
                </a:ln>
                <a:solidFill>
                  <a:srgbClr val="543087"/>
                </a:solidFill>
                <a:effectLst/>
                <a:latin typeface="Arial" panose="020B0604020202020204" pitchFamily="34" charset="0"/>
                <a:cs typeface="Arial" panose="020B0604020202020204" pitchFamily="34" charset="0"/>
              </a:rPr>
              <a:t>Epreuves terminales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LID4096" altLang="LID4096" sz="1800" b="0" i="0" u="none" strike="noStrike" cap="none" normalizeH="0" baseline="0" dirty="0">
              <a:ln>
                <a:noFill/>
              </a:ln>
              <a:solidFill>
                <a:schemeClr val="tx1"/>
              </a:solidFill>
              <a:effectLst/>
              <a:latin typeface="Arial" panose="020B0604020202020204" pitchFamily="34" charset="0"/>
            </a:endParaRPr>
          </a:p>
        </p:txBody>
      </p:sp>
      <p:sp>
        <p:nvSpPr>
          <p:cNvPr id="12" name="ZoneTexte 11">
            <a:extLst>
              <a:ext uri="{FF2B5EF4-FFF2-40B4-BE49-F238E27FC236}">
                <a16:creationId xmlns:a16="http://schemas.microsoft.com/office/drawing/2014/main" id="{F44CB1E4-6ED4-408C-8CDB-BAB36BDF5422}"/>
              </a:ext>
            </a:extLst>
          </p:cNvPr>
          <p:cNvSpPr txBox="1"/>
          <p:nvPr/>
        </p:nvSpPr>
        <p:spPr>
          <a:xfrm>
            <a:off x="5585745" y="2074460"/>
            <a:ext cx="968991" cy="4801314"/>
          </a:xfrm>
          <a:prstGeom prst="rect">
            <a:avLst/>
          </a:prstGeom>
          <a:solidFill>
            <a:schemeClr val="bg1"/>
          </a:solidFill>
        </p:spPr>
        <p:txBody>
          <a:bodyPr wrap="square" rtlCol="0">
            <a:spAutoFit/>
          </a:bodyPr>
          <a:lstStyle/>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LID4096" dirty="0"/>
          </a:p>
        </p:txBody>
      </p:sp>
      <p:cxnSp>
        <p:nvCxnSpPr>
          <p:cNvPr id="15" name="Connecteur droit 14">
            <a:extLst>
              <a:ext uri="{FF2B5EF4-FFF2-40B4-BE49-F238E27FC236}">
                <a16:creationId xmlns:a16="http://schemas.microsoft.com/office/drawing/2014/main" id="{869B876D-6DE4-4AE8-A5DC-BBD136D0CF18}"/>
              </a:ext>
            </a:extLst>
          </p:cNvPr>
          <p:cNvCxnSpPr/>
          <p:nvPr/>
        </p:nvCxnSpPr>
        <p:spPr>
          <a:xfrm>
            <a:off x="5585745" y="0"/>
            <a:ext cx="0" cy="68884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345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10235389" y="5664530"/>
            <a:ext cx="1823495" cy="974240"/>
          </a:xfrm>
          <a:prstGeom prst="rect">
            <a:avLst/>
          </a:prstGeom>
        </p:spPr>
      </p:pic>
      <p:graphicFrame>
        <p:nvGraphicFramePr>
          <p:cNvPr id="6" name="Objet 5">
            <a:extLst>
              <a:ext uri="{FF2B5EF4-FFF2-40B4-BE49-F238E27FC236}">
                <a16:creationId xmlns:a16="http://schemas.microsoft.com/office/drawing/2014/main" id="{CAE2CB93-4C23-4533-9729-CA1B72CD05F8}"/>
              </a:ext>
            </a:extLst>
          </p:cNvPr>
          <p:cNvGraphicFramePr>
            <a:graphicFrameLocks noChangeAspect="1"/>
          </p:cNvGraphicFramePr>
          <p:nvPr>
            <p:extLst>
              <p:ext uri="{D42A27DB-BD31-4B8C-83A1-F6EECF244321}">
                <p14:modId xmlns:p14="http://schemas.microsoft.com/office/powerpoint/2010/main" val="307316137"/>
              </p:ext>
            </p:extLst>
          </p:nvPr>
        </p:nvGraphicFramePr>
        <p:xfrm>
          <a:off x="-268186" y="-195630"/>
          <a:ext cx="10362898" cy="7053630"/>
        </p:xfrm>
        <a:graphic>
          <a:graphicData uri="http://schemas.openxmlformats.org/presentationml/2006/ole">
            <mc:AlternateContent xmlns:mc="http://schemas.openxmlformats.org/markup-compatibility/2006">
              <mc:Choice xmlns:v="urn:schemas-microsoft-com:vml" Requires="v">
                <p:oleObj spid="_x0000_s2124" name="Acrobat Document" r:id="rId4" imgW="5346551" imgH="3778049" progId="AcroExch.Document.DC">
                  <p:embed/>
                </p:oleObj>
              </mc:Choice>
              <mc:Fallback>
                <p:oleObj name="Acrobat Document" r:id="rId4" imgW="5346551" imgH="3778049" progId="AcroExch.Document.DC">
                  <p:embed/>
                  <p:pic>
                    <p:nvPicPr>
                      <p:cNvPr id="0" name=""/>
                      <p:cNvPicPr/>
                      <p:nvPr/>
                    </p:nvPicPr>
                    <p:blipFill>
                      <a:blip r:embed="rId5"/>
                      <a:stretch>
                        <a:fillRect/>
                      </a:stretch>
                    </p:blipFill>
                    <p:spPr>
                      <a:xfrm>
                        <a:off x="-268186" y="-195630"/>
                        <a:ext cx="10362898" cy="7053630"/>
                      </a:xfrm>
                      <a:prstGeom prst="rect">
                        <a:avLst/>
                      </a:prstGeom>
                    </p:spPr>
                  </p:pic>
                </p:oleObj>
              </mc:Fallback>
            </mc:AlternateContent>
          </a:graphicData>
        </a:graphic>
      </p:graphicFrame>
    </p:spTree>
    <p:extLst>
      <p:ext uri="{BB962C8B-B14F-4D97-AF65-F5344CB8AC3E}">
        <p14:creationId xmlns:p14="http://schemas.microsoft.com/office/powerpoint/2010/main" val="3138587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0BCA19-B376-4030-B548-948FD6FF721D}"/>
              </a:ext>
            </a:extLst>
          </p:cNvPr>
          <p:cNvSpPr>
            <a:spLocks noGrp="1"/>
          </p:cNvSpPr>
          <p:nvPr>
            <p:ph type="title"/>
          </p:nvPr>
        </p:nvSpPr>
        <p:spPr>
          <a:xfrm>
            <a:off x="-2951" y="-1"/>
            <a:ext cx="5772616" cy="1271855"/>
          </a:xfrm>
          <a:solidFill>
            <a:schemeClr val="bg1">
              <a:lumMod val="85000"/>
            </a:schemeClr>
          </a:solidFill>
        </p:spPr>
        <p:txBody>
          <a:bodyPr>
            <a:normAutofit/>
          </a:bodyPr>
          <a:lstStyle/>
          <a:p>
            <a:endParaRPr lang="LID4096" sz="3200" dirty="0">
              <a:solidFill>
                <a:srgbClr val="000000"/>
              </a:solidFill>
            </a:endParaRPr>
          </a:p>
        </p:txBody>
      </p:sp>
      <p:pic>
        <p:nvPicPr>
          <p:cNvPr id="4" name="Image 3"/>
          <p:cNvPicPr>
            <a:picLocks noChangeAspect="1"/>
          </p:cNvPicPr>
          <p:nvPr/>
        </p:nvPicPr>
        <p:blipFill>
          <a:blip r:embed="rId2"/>
          <a:stretch>
            <a:fillRect/>
          </a:stretch>
        </p:blipFill>
        <p:spPr>
          <a:xfrm>
            <a:off x="6995698" y="2320953"/>
            <a:ext cx="4142232" cy="2216094"/>
          </a:xfrm>
          <a:prstGeom prst="rect">
            <a:avLst/>
          </a:prstGeom>
        </p:spPr>
      </p:pic>
      <p:sp>
        <p:nvSpPr>
          <p:cNvPr id="6" name="Rectangle 3">
            <a:extLst>
              <a:ext uri="{FF2B5EF4-FFF2-40B4-BE49-F238E27FC236}">
                <a16:creationId xmlns:a16="http://schemas.microsoft.com/office/drawing/2014/main" id="{5FF4A69C-4EA6-4509-BCC2-389C1287FF3C}"/>
              </a:ext>
            </a:extLst>
          </p:cNvPr>
          <p:cNvSpPr>
            <a:spLocks noChangeArrowheads="1"/>
          </p:cNvSpPr>
          <p:nvPr/>
        </p:nvSpPr>
        <p:spPr bwMode="auto">
          <a:xfrm>
            <a:off x="307" y="1236683"/>
            <a:ext cx="5769665" cy="5878532"/>
          </a:xfrm>
          <a:prstGeom prst="rect">
            <a:avLst/>
          </a:prstGeom>
          <a:solidFill>
            <a:schemeClr val="bg1">
              <a:lumMod val="85000"/>
            </a:schemeClr>
          </a:solidFill>
          <a:ln>
            <a:noFill/>
          </a:ln>
          <a:effectLst/>
        </p:spPr>
        <p:txBody>
          <a:bodyPr vert="horz" wrap="square" lIns="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800100" lvl="1" indent="-342900">
              <a:buFont typeface="Arial" panose="020B0604020202020204" pitchFamily="34" charset="0"/>
              <a:buChar char="•"/>
            </a:pPr>
            <a:endParaRPr lang="fr-FR" sz="2400" dirty="0"/>
          </a:p>
          <a:p>
            <a:pPr marL="800100" lvl="1" indent="-342900">
              <a:buFont typeface="Arial" panose="020B0604020202020204" pitchFamily="34" charset="0"/>
              <a:buChar char="•"/>
            </a:pPr>
            <a:endParaRPr lang="fr-FR" sz="2400" dirty="0"/>
          </a:p>
          <a:p>
            <a:pPr marL="800100" lvl="1" indent="-342900">
              <a:buFont typeface="Arial" panose="020B0604020202020204" pitchFamily="34" charset="0"/>
              <a:buChar char="•"/>
            </a:pPr>
            <a:endParaRPr lang="fr-FR" sz="2400" dirty="0"/>
          </a:p>
          <a:p>
            <a:pPr marL="800100" lvl="1" indent="-342900">
              <a:buFont typeface="Arial" panose="020B0604020202020204" pitchFamily="34" charset="0"/>
              <a:buChar char="•"/>
            </a:pPr>
            <a:endParaRPr lang="fr-FR" sz="2400" dirty="0" smtClean="0"/>
          </a:p>
          <a:p>
            <a:pPr marL="800100" lvl="1" indent="-342900">
              <a:buFont typeface="Arial" panose="020B0604020202020204" pitchFamily="34" charset="0"/>
              <a:buChar char="•"/>
            </a:pPr>
            <a:endParaRPr lang="fr-FR" sz="2400" dirty="0"/>
          </a:p>
          <a:p>
            <a:pPr marL="800100" lvl="1" indent="-342900">
              <a:buFont typeface="Arial" panose="020B0604020202020204" pitchFamily="34" charset="0"/>
              <a:buChar char="•"/>
            </a:pPr>
            <a:endParaRPr lang="fr-FR" sz="2400" dirty="0"/>
          </a:p>
          <a:p>
            <a:pPr marL="800100" lvl="1" indent="-342900">
              <a:buFont typeface="Arial" panose="020B0604020202020204" pitchFamily="34" charset="0"/>
              <a:buChar char="•"/>
            </a:pPr>
            <a:endParaRPr lang="fr-FR" sz="2400" dirty="0"/>
          </a:p>
          <a:p>
            <a:pPr marL="800100" lvl="1" indent="-342900">
              <a:buFont typeface="Arial" panose="020B0604020202020204" pitchFamily="34" charset="0"/>
              <a:buChar char="•"/>
            </a:pPr>
            <a:endParaRPr lang="fr-FR" sz="2400" dirty="0"/>
          </a:p>
          <a:p>
            <a:pPr lvl="1" algn="ctr"/>
            <a:r>
              <a:rPr lang="fr-FR" sz="2000" dirty="0">
                <a:solidFill>
                  <a:srgbClr val="0070C0"/>
                </a:solidFill>
                <a:hlinkClick r:id="rId3"/>
              </a:rPr>
              <a:t>http://ent-apbg.org/orientation_docs/0001.html</a:t>
            </a:r>
            <a:endParaRPr lang="fr-FR" sz="1200" dirty="0">
              <a:solidFill>
                <a:srgbClr val="0070C0"/>
              </a:solidFill>
            </a:endParaRPr>
          </a:p>
          <a:p>
            <a:pPr marL="800100" lvl="1" indent="-342900">
              <a:buFont typeface="Arial" panose="020B0604020202020204" pitchFamily="34" charset="0"/>
              <a:buChar char="•"/>
            </a:pPr>
            <a:endParaRPr lang="fr-FR" sz="2400" dirty="0"/>
          </a:p>
          <a:p>
            <a:pPr marL="800100" lvl="1" indent="-342900">
              <a:buFont typeface="Arial" panose="020B0604020202020204" pitchFamily="34" charset="0"/>
              <a:buChar char="•"/>
            </a:pPr>
            <a:endParaRPr lang="fr-FR" sz="2400" dirty="0"/>
          </a:p>
          <a:p>
            <a:pPr marL="800100" lvl="1" indent="-342900">
              <a:buFont typeface="Arial" panose="020B0604020202020204" pitchFamily="34" charset="0"/>
              <a:buChar char="•"/>
            </a:pPr>
            <a:endParaRPr lang="fr-FR" sz="2400" dirty="0"/>
          </a:p>
          <a:p>
            <a:pPr marL="800100" lvl="1" indent="-342900">
              <a:buFont typeface="Arial" panose="020B0604020202020204" pitchFamily="34" charset="0"/>
              <a:buChar char="•"/>
            </a:pPr>
            <a:endParaRPr lang="fr-FR" sz="2400" dirty="0"/>
          </a:p>
          <a:p>
            <a:pPr marL="800100" lvl="1" indent="-342900">
              <a:buFont typeface="Arial" panose="020B0604020202020204" pitchFamily="34" charset="0"/>
              <a:buChar char="•"/>
            </a:pPr>
            <a:endParaRPr lang="fr-FR" sz="2400" dirty="0"/>
          </a:p>
          <a:p>
            <a:pPr marL="800100" lvl="1" indent="-342900">
              <a:buFont typeface="Arial" panose="020B0604020202020204" pitchFamily="34" charset="0"/>
              <a:buChar char="•"/>
            </a:pPr>
            <a:endParaRPr lang="fr-FR" sz="2400" dirty="0"/>
          </a:p>
          <a:p>
            <a:pPr marL="0" marR="0" lvl="0" indent="0" algn="l" defTabSz="914400" rtl="0" eaLnBrk="0" fontAlgn="base" latinLnBrk="0" hangingPunct="0">
              <a:lnSpc>
                <a:spcPct val="100000"/>
              </a:lnSpc>
              <a:spcBef>
                <a:spcPct val="0"/>
              </a:spcBef>
              <a:spcAft>
                <a:spcPct val="0"/>
              </a:spcAft>
              <a:buClrTx/>
              <a:buSzTx/>
              <a:buFontTx/>
              <a:buNone/>
              <a:tabLst/>
              <a:defRPr/>
            </a:pPr>
            <a:endParaRPr lang="fr-FR" altLang="LID4096" sz="1000" b="1" dirty="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LID4096" altLang="LID4096"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4100" name="Picture 4" descr="https://cache.media.education.gouv.fr/image/BAC_2021/44/2/Bandeau-page-bac2021_897442.jpg">
            <a:extLst>
              <a:ext uri="{FF2B5EF4-FFF2-40B4-BE49-F238E27FC236}">
                <a16:creationId xmlns:a16="http://schemas.microsoft.com/office/drawing/2014/main" id="{46DFB3A5-9587-4266-8AFA-850856DC9B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9" y="6757425"/>
            <a:ext cx="5769664" cy="13522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s://cache.media.education.gouv.fr/image/BAC_2021/44/2/Bandeau-page-bac2021_897442.jpg">
            <a:extLst>
              <a:ext uri="{FF2B5EF4-FFF2-40B4-BE49-F238E27FC236}">
                <a16:creationId xmlns:a16="http://schemas.microsoft.com/office/drawing/2014/main" id="{93C139E2-E0A6-4405-B499-C8E0402285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59" y="1271854"/>
            <a:ext cx="5769664" cy="13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809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B27210-D0CA-4654-B3E3-9ABB4F178E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ZoneTexte 3">
            <a:extLst>
              <a:ext uri="{FF2B5EF4-FFF2-40B4-BE49-F238E27FC236}">
                <a16:creationId xmlns:a16="http://schemas.microsoft.com/office/drawing/2014/main" id="{7FAAFFE2-227A-41F6-B73D-77BBDD4EEDD9}"/>
              </a:ext>
            </a:extLst>
          </p:cNvPr>
          <p:cNvSpPr txBox="1"/>
          <p:nvPr/>
        </p:nvSpPr>
        <p:spPr>
          <a:xfrm>
            <a:off x="6024154" y="2072933"/>
            <a:ext cx="5748464" cy="2165595"/>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000" b="0" i="0" u="none" strike="noStrike" kern="1200" cap="none" spc="0" normalizeH="0" baseline="0" noProof="0" dirty="0" smtClean="0">
                <a:ln>
                  <a:noFill/>
                </a:ln>
                <a:solidFill>
                  <a:prstClr val="white"/>
                </a:solidFill>
                <a:effectLst/>
                <a:uLnTx/>
                <a:uFillTx/>
                <a:latin typeface="Calibri Light" panose="020F0302020204030204"/>
                <a:ea typeface="+mn-ea"/>
                <a:cs typeface="+mn-cs"/>
              </a:rPr>
              <a:t>Les</a:t>
            </a:r>
            <a:r>
              <a:rPr kumimoji="0" lang="en-US" sz="6000" b="0" i="0" u="none" strike="noStrike" kern="1200" cap="none" spc="0" normalizeH="0" noProof="0" dirty="0" smtClean="0">
                <a:ln>
                  <a:noFill/>
                </a:ln>
                <a:solidFill>
                  <a:prstClr val="white"/>
                </a:solidFill>
                <a:effectLst/>
                <a:uLnTx/>
                <a:uFillTx/>
                <a:latin typeface="Calibri Light" panose="020F0302020204030204"/>
                <a:ea typeface="+mn-ea"/>
                <a:cs typeface="+mn-cs"/>
              </a:rPr>
              <a:t> options</a:t>
            </a:r>
            <a:r>
              <a:rPr kumimoji="0" lang="en-US" sz="6000" b="0" i="0" u="none" strike="noStrike" kern="1200" cap="none" spc="0" normalizeH="0" baseline="0" noProof="0" dirty="0" smtClean="0">
                <a:ln>
                  <a:noFill/>
                </a:ln>
                <a:solidFill>
                  <a:prstClr val="white"/>
                </a:solidFill>
                <a:effectLst/>
                <a:uLnTx/>
                <a:uFillTx/>
                <a:latin typeface="Calibri Light" panose="020F0302020204030204"/>
                <a:ea typeface="+mn-ea"/>
                <a:cs typeface="+mn-cs"/>
              </a:rPr>
              <a:t>, </a:t>
            </a:r>
            <a:endParaRPr kumimoji="0" lang="en-US" sz="6000" b="0" i="0" u="none" strike="noStrike" kern="1200" cap="none" spc="0" normalizeH="0" baseline="0" noProof="0" dirty="0">
              <a:ln>
                <a:noFill/>
              </a:ln>
              <a:solidFill>
                <a:prstClr val="white"/>
              </a:solidFill>
              <a:effectLst/>
              <a:uLnTx/>
              <a:uFillTx/>
              <a:latin typeface="Calibri Light" panose="020F030202020403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lang="en-US" sz="3600" noProof="0" dirty="0" smtClean="0">
                <a:solidFill>
                  <a:prstClr val="white"/>
                </a:solidFill>
                <a:latin typeface="Calibri Light" panose="020F0302020204030204"/>
              </a:rPr>
              <a:t>Les </a:t>
            </a:r>
            <a:r>
              <a:rPr lang="en-US" sz="3600" noProof="0" dirty="0" err="1" smtClean="0">
                <a:solidFill>
                  <a:prstClr val="white"/>
                </a:solidFill>
                <a:latin typeface="Calibri Light" panose="020F0302020204030204"/>
              </a:rPr>
              <a:t>quelles</a:t>
            </a:r>
            <a:r>
              <a:rPr lang="en-US" sz="3600" noProof="0" dirty="0" smtClean="0">
                <a:solidFill>
                  <a:prstClr val="white"/>
                </a:solidFill>
                <a:latin typeface="Calibri Light" panose="020F0302020204030204"/>
              </a:rPr>
              <a:t> et </a:t>
            </a:r>
            <a:r>
              <a:rPr lang="en-US" sz="3600" noProof="0" dirty="0" err="1" smtClean="0">
                <a:solidFill>
                  <a:prstClr val="white"/>
                </a:solidFill>
                <a:latin typeface="Calibri Light" panose="020F0302020204030204"/>
              </a:rPr>
              <a:t>pourquoi</a:t>
            </a:r>
            <a:r>
              <a:rPr kumimoji="0" lang="en-US" sz="3600" b="0" i="0" u="none" strike="noStrike" kern="1200" cap="none" spc="0" normalizeH="0" noProof="0" dirty="0" smtClean="0">
                <a:ln>
                  <a:noFill/>
                </a:ln>
                <a:solidFill>
                  <a:prstClr val="white"/>
                </a:solidFill>
                <a:effectLst/>
                <a:uLnTx/>
                <a:uFillTx/>
                <a:latin typeface="Calibri Light" panose="020F0302020204030204"/>
                <a:ea typeface="+mn-ea"/>
                <a:cs typeface="+mn-cs"/>
              </a:rPr>
              <a:t> </a:t>
            </a:r>
            <a:r>
              <a:rPr kumimoji="0" lang="en-US" sz="3600" b="0" i="0" u="none" strike="noStrike" kern="1200" cap="none" spc="0" normalizeH="0" baseline="0" noProof="0" dirty="0" smtClean="0">
                <a:ln>
                  <a:noFill/>
                </a:ln>
                <a:solidFill>
                  <a:prstClr val="white"/>
                </a:solidFill>
                <a:effectLst/>
                <a:uLnTx/>
                <a:uFillTx/>
                <a:latin typeface="Calibri Light" panose="020F0302020204030204"/>
                <a:ea typeface="+mn-ea"/>
                <a:cs typeface="+mn-cs"/>
              </a:rPr>
              <a:t>?</a:t>
            </a:r>
            <a:endParaRPr kumimoji="0" lang="en-US" sz="3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2"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0B66945-4967-4040-926D-DCA44313CD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 4">
            <a:extLst>
              <a:ext uri="{FF2B5EF4-FFF2-40B4-BE49-F238E27FC236}">
                <a16:creationId xmlns:a16="http://schemas.microsoft.com/office/drawing/2014/main" id="{04A50471-9F39-45AB-8325-968066CFC9C4}"/>
              </a:ext>
            </a:extLst>
          </p:cNvPr>
          <p:cNvPicPr>
            <a:picLocks noChangeAspect="1"/>
          </p:cNvPicPr>
          <p:nvPr/>
        </p:nvPicPr>
        <p:blipFill>
          <a:blip r:embed="rId2"/>
          <a:stretch>
            <a:fillRect/>
          </a:stretch>
        </p:blipFill>
        <p:spPr>
          <a:xfrm>
            <a:off x="419382" y="1662116"/>
            <a:ext cx="4047843" cy="2165596"/>
          </a:xfrm>
          <a:prstGeom prst="rect">
            <a:avLst/>
          </a:prstGeom>
        </p:spPr>
      </p:pic>
    </p:spTree>
    <p:extLst>
      <p:ext uri="{BB962C8B-B14F-4D97-AF65-F5344CB8AC3E}">
        <p14:creationId xmlns:p14="http://schemas.microsoft.com/office/powerpoint/2010/main" val="3070404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0BCA19-B376-4030-B548-948FD6FF721D}"/>
              </a:ext>
            </a:extLst>
          </p:cNvPr>
          <p:cNvSpPr>
            <a:spLocks noGrp="1"/>
          </p:cNvSpPr>
          <p:nvPr>
            <p:ph type="title"/>
          </p:nvPr>
        </p:nvSpPr>
        <p:spPr>
          <a:xfrm>
            <a:off x="-2951" y="-1"/>
            <a:ext cx="5772616" cy="1271855"/>
          </a:xfrm>
          <a:solidFill>
            <a:schemeClr val="bg1">
              <a:lumMod val="85000"/>
            </a:schemeClr>
          </a:solidFill>
        </p:spPr>
        <p:txBody>
          <a:bodyPr>
            <a:normAutofit/>
          </a:bodyPr>
          <a:lstStyle/>
          <a:p>
            <a:r>
              <a:rPr lang="fr-FR" sz="3200" b="1" dirty="0" smtClean="0"/>
              <a:t>Les options proposées</a:t>
            </a:r>
            <a:endParaRPr lang="LID4096" sz="3200" dirty="0">
              <a:solidFill>
                <a:srgbClr val="000000"/>
              </a:solidFill>
            </a:endParaRPr>
          </a:p>
        </p:txBody>
      </p:sp>
      <p:pic>
        <p:nvPicPr>
          <p:cNvPr id="4" name="Image 3"/>
          <p:cNvPicPr>
            <a:picLocks noChangeAspect="1"/>
          </p:cNvPicPr>
          <p:nvPr/>
        </p:nvPicPr>
        <p:blipFill>
          <a:blip r:embed="rId2"/>
          <a:stretch>
            <a:fillRect/>
          </a:stretch>
        </p:blipFill>
        <p:spPr>
          <a:xfrm>
            <a:off x="7708392" y="2782725"/>
            <a:ext cx="4142232" cy="2216094"/>
          </a:xfrm>
          <a:prstGeom prst="rect">
            <a:avLst/>
          </a:prstGeom>
        </p:spPr>
      </p:pic>
      <p:sp>
        <p:nvSpPr>
          <p:cNvPr id="6" name="Rectangle 3">
            <a:extLst>
              <a:ext uri="{FF2B5EF4-FFF2-40B4-BE49-F238E27FC236}">
                <a16:creationId xmlns:a16="http://schemas.microsoft.com/office/drawing/2014/main" id="{5FF4A69C-4EA6-4509-BCC2-389C1287FF3C}"/>
              </a:ext>
            </a:extLst>
          </p:cNvPr>
          <p:cNvSpPr>
            <a:spLocks noChangeArrowheads="1"/>
          </p:cNvSpPr>
          <p:nvPr/>
        </p:nvSpPr>
        <p:spPr bwMode="auto">
          <a:xfrm>
            <a:off x="307" y="959685"/>
            <a:ext cx="5769665" cy="6432530"/>
          </a:xfrm>
          <a:prstGeom prst="rect">
            <a:avLst/>
          </a:prstGeom>
          <a:solidFill>
            <a:schemeClr val="bg1">
              <a:lumMod val="85000"/>
            </a:schemeClr>
          </a:solidFill>
          <a:ln>
            <a:noFill/>
          </a:ln>
          <a:effectLst/>
        </p:spPr>
        <p:txBody>
          <a:bodyPr vert="horz" wrap="square" lIns="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800100" lvl="1" indent="-342900">
              <a:buFont typeface="Arial" panose="020B0604020202020204" pitchFamily="34" charset="0"/>
              <a:buChar char="•"/>
            </a:pPr>
            <a:endParaRPr lang="fr-FR" sz="2400" dirty="0" smtClean="0"/>
          </a:p>
          <a:p>
            <a:pPr marL="800100" lvl="1" indent="-342900">
              <a:buFont typeface="Arial" panose="020B0604020202020204" pitchFamily="34" charset="0"/>
              <a:buChar char="•"/>
            </a:pPr>
            <a:r>
              <a:rPr lang="fr-FR" sz="2000" dirty="0" smtClean="0"/>
              <a:t>En continuité avec la Seconde et la Première :</a:t>
            </a:r>
            <a:endParaRPr lang="fr-FR" sz="1400" dirty="0"/>
          </a:p>
          <a:p>
            <a:pPr marL="800100" lvl="1" indent="-342900">
              <a:buFont typeface="Arial" panose="020B0604020202020204" pitchFamily="34" charset="0"/>
              <a:buChar char="•"/>
            </a:pPr>
            <a:r>
              <a:rPr lang="fr-FR" sz="1600" dirty="0" smtClean="0"/>
              <a:t>Arts plastiques</a:t>
            </a:r>
          </a:p>
          <a:p>
            <a:pPr marL="800100" lvl="1" indent="-342900">
              <a:buFont typeface="Arial" panose="020B0604020202020204" pitchFamily="34" charset="0"/>
              <a:buChar char="•"/>
            </a:pPr>
            <a:r>
              <a:rPr lang="fr-FR" sz="1600" dirty="0" smtClean="0"/>
              <a:t>CAV</a:t>
            </a:r>
          </a:p>
          <a:p>
            <a:pPr marL="800100" lvl="1" indent="-342900">
              <a:buFont typeface="Arial" panose="020B0604020202020204" pitchFamily="34" charset="0"/>
              <a:buChar char="•"/>
            </a:pPr>
            <a:r>
              <a:rPr lang="fr-FR" sz="1600" dirty="0" smtClean="0"/>
              <a:t>EPS</a:t>
            </a:r>
          </a:p>
          <a:p>
            <a:pPr marL="800100" lvl="1" indent="-342900">
              <a:buFont typeface="Arial" panose="020B0604020202020204" pitchFamily="34" charset="0"/>
              <a:buChar char="•"/>
            </a:pPr>
            <a:r>
              <a:rPr lang="fr-FR" sz="1600" dirty="0" smtClean="0"/>
              <a:t>Latin</a:t>
            </a:r>
          </a:p>
          <a:p>
            <a:pPr marL="800100" lvl="1" indent="-342900">
              <a:buFont typeface="Arial" panose="020B0604020202020204" pitchFamily="34" charset="0"/>
              <a:buChar char="•"/>
            </a:pPr>
            <a:r>
              <a:rPr lang="fr-FR" sz="1600" dirty="0" smtClean="0"/>
              <a:t>Mandarin</a:t>
            </a:r>
          </a:p>
          <a:p>
            <a:pPr marL="800100" lvl="1" indent="-342900">
              <a:buFont typeface="Arial" panose="020B0604020202020204" pitchFamily="34" charset="0"/>
              <a:buChar char="•"/>
            </a:pPr>
            <a:r>
              <a:rPr lang="fr-FR" sz="1600" dirty="0" smtClean="0"/>
              <a:t>Section </a:t>
            </a:r>
            <a:r>
              <a:rPr lang="fr-FR" sz="1600" dirty="0" smtClean="0"/>
              <a:t>Européenne</a:t>
            </a:r>
          </a:p>
          <a:p>
            <a:pPr marL="800100" lvl="1" indent="-342900">
              <a:buFont typeface="Arial" panose="020B0604020202020204" pitchFamily="34" charset="0"/>
              <a:buChar char="•"/>
            </a:pPr>
            <a:endParaRPr lang="fr-FR" sz="1600" dirty="0"/>
          </a:p>
          <a:p>
            <a:pPr marL="800100" lvl="1" indent="-342900">
              <a:buFont typeface="Arial" panose="020B0604020202020204" pitchFamily="34" charset="0"/>
              <a:buChar char="•"/>
            </a:pPr>
            <a:r>
              <a:rPr lang="fr-FR" sz="2000" dirty="0" smtClean="0"/>
              <a:t>En Terminale, </a:t>
            </a:r>
            <a:r>
              <a:rPr lang="fr-FR" sz="2000" dirty="0" smtClean="0"/>
              <a:t>uniquement</a:t>
            </a:r>
          </a:p>
          <a:p>
            <a:pPr marL="800100" lvl="1" indent="-342900">
              <a:buFont typeface="Arial" panose="020B0604020202020204" pitchFamily="34" charset="0"/>
              <a:buChar char="•"/>
            </a:pPr>
            <a:r>
              <a:rPr lang="fr-FR" sz="1600" dirty="0" smtClean="0"/>
              <a:t>Maths Expert</a:t>
            </a:r>
          </a:p>
          <a:p>
            <a:pPr marL="800100" lvl="1" indent="-342900">
              <a:buFont typeface="Arial" panose="020B0604020202020204" pitchFamily="34" charset="0"/>
              <a:buChar char="•"/>
            </a:pPr>
            <a:r>
              <a:rPr lang="fr-FR" sz="1600" dirty="0" smtClean="0"/>
              <a:t>Maths Complémentaires</a:t>
            </a:r>
          </a:p>
          <a:p>
            <a:pPr marL="800100" lvl="1" indent="-342900">
              <a:buFont typeface="Arial" panose="020B0604020202020204" pitchFamily="34" charset="0"/>
              <a:buChar char="•"/>
            </a:pPr>
            <a:r>
              <a:rPr lang="fr-FR" sz="1600" dirty="0" smtClean="0"/>
              <a:t>Droit et Grands Enjeux du Monde Contemporain</a:t>
            </a:r>
          </a:p>
          <a:p>
            <a:pPr lvl="1"/>
            <a:endParaRPr lang="fr-FR" sz="1600" dirty="0"/>
          </a:p>
          <a:p>
            <a:r>
              <a:rPr lang="fr-FR" sz="1600" dirty="0"/>
              <a:t>Les options de mathématiques ne sont accessibles qu’à ceux qui : </a:t>
            </a:r>
          </a:p>
          <a:p>
            <a:r>
              <a:rPr lang="fr-FR" sz="1600" dirty="0"/>
              <a:t>- ont gardé la </a:t>
            </a:r>
            <a:r>
              <a:rPr lang="fr-FR" sz="1600" b="1" dirty="0"/>
              <a:t>spé math en Tale pour "mathématiques expertes »</a:t>
            </a:r>
            <a:r>
              <a:rPr lang="fr-FR" sz="1600" dirty="0"/>
              <a:t> </a:t>
            </a:r>
          </a:p>
          <a:p>
            <a:pPr lvl="0"/>
            <a:r>
              <a:rPr lang="fr-FR" sz="1600" dirty="0"/>
              <a:t>- qui avaient la </a:t>
            </a:r>
            <a:r>
              <a:rPr lang="fr-FR" sz="1600" b="1" dirty="0"/>
              <a:t>spé math en 1</a:t>
            </a:r>
            <a:r>
              <a:rPr lang="fr-FR" sz="1600" b="1" baseline="30000" dirty="0"/>
              <a:t>ère</a:t>
            </a:r>
            <a:r>
              <a:rPr lang="fr-FR" sz="1600" b="1" dirty="0"/>
              <a:t> pour « mathématiques de complément »</a:t>
            </a:r>
            <a:endParaRPr lang="fr-FR" sz="1600" dirty="0"/>
          </a:p>
          <a:p>
            <a:pPr lvl="1"/>
            <a:endParaRPr lang="fr-FR" sz="1600" dirty="0"/>
          </a:p>
          <a:p>
            <a:pPr marL="800100" lvl="1" indent="-342900">
              <a:buFont typeface="Arial" panose="020B0604020202020204" pitchFamily="34" charset="0"/>
              <a:buChar char="•"/>
            </a:pPr>
            <a:endParaRPr lang="fr-FR" sz="2400" dirty="0"/>
          </a:p>
          <a:p>
            <a:pPr marL="0" marR="0" lvl="0" indent="0" algn="l" defTabSz="914400" rtl="0" eaLnBrk="0" fontAlgn="base" latinLnBrk="0" hangingPunct="0">
              <a:lnSpc>
                <a:spcPct val="100000"/>
              </a:lnSpc>
              <a:spcBef>
                <a:spcPct val="0"/>
              </a:spcBef>
              <a:spcAft>
                <a:spcPct val="0"/>
              </a:spcAft>
              <a:buClrTx/>
              <a:buSzTx/>
              <a:buFontTx/>
              <a:buNone/>
              <a:tabLst/>
              <a:defRPr/>
            </a:pPr>
            <a:endParaRPr lang="fr-FR" altLang="LID4096" sz="1000" b="1" dirty="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LID4096" altLang="LID4096"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4100" name="Picture 4" descr="https://cache.media.education.gouv.fr/image/BAC_2021/44/2/Bandeau-page-bac2021_897442.jpg">
            <a:extLst>
              <a:ext uri="{FF2B5EF4-FFF2-40B4-BE49-F238E27FC236}">
                <a16:creationId xmlns:a16="http://schemas.microsoft.com/office/drawing/2014/main" id="{46DFB3A5-9587-4266-8AFA-850856DC9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9" y="6757425"/>
            <a:ext cx="5769664" cy="13522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s://cache.media.education.gouv.fr/image/BAC_2021/44/2/Bandeau-page-bac2021_897442.jpg">
            <a:extLst>
              <a:ext uri="{FF2B5EF4-FFF2-40B4-BE49-F238E27FC236}">
                <a16:creationId xmlns:a16="http://schemas.microsoft.com/office/drawing/2014/main" id="{93C139E2-E0A6-4405-B499-C8E040228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59" y="1271854"/>
            <a:ext cx="5769664" cy="13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000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0BCA19-B376-4030-B548-948FD6FF721D}"/>
              </a:ext>
            </a:extLst>
          </p:cNvPr>
          <p:cNvSpPr>
            <a:spLocks noGrp="1"/>
          </p:cNvSpPr>
          <p:nvPr>
            <p:ph type="title"/>
          </p:nvPr>
        </p:nvSpPr>
        <p:spPr>
          <a:xfrm>
            <a:off x="-2951" y="-1"/>
            <a:ext cx="5772616" cy="1271855"/>
          </a:xfrm>
          <a:solidFill>
            <a:schemeClr val="bg1">
              <a:lumMod val="85000"/>
            </a:schemeClr>
          </a:solidFill>
        </p:spPr>
        <p:txBody>
          <a:bodyPr>
            <a:normAutofit/>
          </a:bodyPr>
          <a:lstStyle/>
          <a:p>
            <a:endParaRPr lang="LID4096" sz="3200" dirty="0">
              <a:solidFill>
                <a:srgbClr val="000000"/>
              </a:solidFill>
            </a:endParaRPr>
          </a:p>
        </p:txBody>
      </p:sp>
      <p:pic>
        <p:nvPicPr>
          <p:cNvPr id="4" name="Image 3"/>
          <p:cNvPicPr>
            <a:picLocks noChangeAspect="1"/>
          </p:cNvPicPr>
          <p:nvPr/>
        </p:nvPicPr>
        <p:blipFill>
          <a:blip r:embed="rId2"/>
          <a:stretch>
            <a:fillRect/>
          </a:stretch>
        </p:blipFill>
        <p:spPr>
          <a:xfrm>
            <a:off x="6995698" y="2320953"/>
            <a:ext cx="4142232" cy="2216094"/>
          </a:xfrm>
          <a:prstGeom prst="rect">
            <a:avLst/>
          </a:prstGeom>
        </p:spPr>
      </p:pic>
      <p:sp>
        <p:nvSpPr>
          <p:cNvPr id="6" name="Rectangle 3">
            <a:extLst>
              <a:ext uri="{FF2B5EF4-FFF2-40B4-BE49-F238E27FC236}">
                <a16:creationId xmlns:a16="http://schemas.microsoft.com/office/drawing/2014/main" id="{5FF4A69C-4EA6-4509-BCC2-389C1287FF3C}"/>
              </a:ext>
            </a:extLst>
          </p:cNvPr>
          <p:cNvSpPr>
            <a:spLocks noChangeArrowheads="1"/>
          </p:cNvSpPr>
          <p:nvPr/>
        </p:nvSpPr>
        <p:spPr bwMode="auto">
          <a:xfrm>
            <a:off x="307" y="959684"/>
            <a:ext cx="5769665" cy="6432530"/>
          </a:xfrm>
          <a:prstGeom prst="rect">
            <a:avLst/>
          </a:prstGeom>
          <a:solidFill>
            <a:schemeClr val="bg1">
              <a:lumMod val="85000"/>
            </a:schemeClr>
          </a:solidFill>
          <a:ln>
            <a:noFill/>
          </a:ln>
          <a:effectLst/>
        </p:spPr>
        <p:txBody>
          <a:bodyPr vert="horz" wrap="square" lIns="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800100" lvl="1" indent="-342900">
              <a:buFont typeface="Arial" panose="020B0604020202020204" pitchFamily="34" charset="0"/>
              <a:buChar char="•"/>
            </a:pPr>
            <a:endParaRPr lang="fr-FR" sz="2400" dirty="0"/>
          </a:p>
          <a:p>
            <a:pPr marL="800100" lvl="1" indent="-342900">
              <a:buFont typeface="Arial" panose="020B0604020202020204" pitchFamily="34" charset="0"/>
              <a:buChar char="•"/>
            </a:pPr>
            <a:endParaRPr lang="fr-FR" sz="2400" dirty="0"/>
          </a:p>
          <a:p>
            <a:pPr marL="800100" lvl="1" indent="-342900">
              <a:buFont typeface="Arial" panose="020B0604020202020204" pitchFamily="34" charset="0"/>
              <a:buChar char="•"/>
            </a:pPr>
            <a:endParaRPr lang="fr-FR" sz="2400" dirty="0"/>
          </a:p>
          <a:p>
            <a:pPr marL="800100" lvl="1" indent="-342900">
              <a:buFont typeface="Arial" panose="020B0604020202020204" pitchFamily="34" charset="0"/>
              <a:buChar char="•"/>
            </a:pPr>
            <a:endParaRPr lang="fr-FR" sz="2400" dirty="0"/>
          </a:p>
          <a:p>
            <a:pPr marL="800100" lvl="1" indent="-342900">
              <a:buFont typeface="Arial" panose="020B0604020202020204" pitchFamily="34" charset="0"/>
              <a:buChar char="•"/>
            </a:pPr>
            <a:endParaRPr lang="fr-FR" sz="2400" dirty="0"/>
          </a:p>
          <a:p>
            <a:pPr marL="800100" lvl="1" indent="-342900">
              <a:buFont typeface="Arial" panose="020B0604020202020204" pitchFamily="34" charset="0"/>
              <a:buChar char="•"/>
            </a:pPr>
            <a:endParaRPr lang="fr-FR" sz="2400" dirty="0"/>
          </a:p>
          <a:p>
            <a:pPr lvl="1" algn="ctr"/>
            <a:r>
              <a:rPr lang="fr-FR" sz="8000" dirty="0"/>
              <a:t>Merci</a:t>
            </a:r>
          </a:p>
          <a:p>
            <a:pPr marL="800100" lvl="1" indent="-342900">
              <a:buFont typeface="Arial" panose="020B0604020202020204" pitchFamily="34" charset="0"/>
              <a:buChar char="•"/>
            </a:pPr>
            <a:endParaRPr lang="fr-FR" sz="2400" dirty="0"/>
          </a:p>
          <a:p>
            <a:pPr marL="800100" lvl="1" indent="-342900">
              <a:buFont typeface="Arial" panose="020B0604020202020204" pitchFamily="34" charset="0"/>
              <a:buChar char="•"/>
            </a:pPr>
            <a:endParaRPr lang="fr-FR" sz="2400" dirty="0"/>
          </a:p>
          <a:p>
            <a:pPr marL="800100" lvl="1" indent="-342900">
              <a:buFont typeface="Arial" panose="020B0604020202020204" pitchFamily="34" charset="0"/>
              <a:buChar char="•"/>
            </a:pPr>
            <a:endParaRPr lang="fr-FR" sz="2400" dirty="0"/>
          </a:p>
          <a:p>
            <a:pPr marL="800100" lvl="1" indent="-342900">
              <a:buFont typeface="Arial" panose="020B0604020202020204" pitchFamily="34" charset="0"/>
              <a:buChar char="•"/>
            </a:pPr>
            <a:endParaRPr lang="fr-FR" sz="2400" dirty="0"/>
          </a:p>
          <a:p>
            <a:pPr marL="800100" lvl="1" indent="-342900">
              <a:buFont typeface="Arial" panose="020B0604020202020204" pitchFamily="34" charset="0"/>
              <a:buChar char="•"/>
            </a:pPr>
            <a:endParaRPr lang="fr-FR" sz="2400" dirty="0"/>
          </a:p>
          <a:p>
            <a:pPr marL="800100" lvl="1" indent="-342900">
              <a:buFont typeface="Arial" panose="020B0604020202020204" pitchFamily="34" charset="0"/>
              <a:buChar char="•"/>
            </a:pPr>
            <a:endParaRPr lang="fr-FR" sz="2400" dirty="0"/>
          </a:p>
          <a:p>
            <a:pPr marL="800100" lvl="1" indent="-342900">
              <a:buFont typeface="Arial" panose="020B0604020202020204" pitchFamily="34" charset="0"/>
              <a:buChar char="•"/>
            </a:pPr>
            <a:endParaRPr lang="fr-FR" sz="2400" dirty="0"/>
          </a:p>
          <a:p>
            <a:pPr marL="0" marR="0" lvl="0" indent="0" algn="l" defTabSz="914400" rtl="0" eaLnBrk="0" fontAlgn="base" latinLnBrk="0" hangingPunct="0">
              <a:lnSpc>
                <a:spcPct val="100000"/>
              </a:lnSpc>
              <a:spcBef>
                <a:spcPct val="0"/>
              </a:spcBef>
              <a:spcAft>
                <a:spcPct val="0"/>
              </a:spcAft>
              <a:buClrTx/>
              <a:buSzTx/>
              <a:buFontTx/>
              <a:buNone/>
              <a:tabLst/>
              <a:defRPr/>
            </a:pPr>
            <a:endParaRPr lang="fr-FR" altLang="LID4096" sz="1000" b="1" dirty="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LID4096" altLang="LID4096"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4100" name="Picture 4" descr="https://cache.media.education.gouv.fr/image/BAC_2021/44/2/Bandeau-page-bac2021_897442.jpg">
            <a:extLst>
              <a:ext uri="{FF2B5EF4-FFF2-40B4-BE49-F238E27FC236}">
                <a16:creationId xmlns:a16="http://schemas.microsoft.com/office/drawing/2014/main" id="{46DFB3A5-9587-4266-8AFA-850856DC9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9" y="6757425"/>
            <a:ext cx="5769664" cy="13522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s://cache.media.education.gouv.fr/image/BAC_2021/44/2/Bandeau-page-bac2021_897442.jpg">
            <a:extLst>
              <a:ext uri="{FF2B5EF4-FFF2-40B4-BE49-F238E27FC236}">
                <a16:creationId xmlns:a16="http://schemas.microsoft.com/office/drawing/2014/main" id="{93C139E2-E0A6-4405-B499-C8E040228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59" y="1271854"/>
            <a:ext cx="5769664" cy="13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634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68135" y="570016"/>
            <a:ext cx="10674954" cy="1700917"/>
          </a:xfrm>
        </p:spPr>
        <p:txBody>
          <a:bodyPr>
            <a:normAutofit fontScale="90000"/>
          </a:bodyPr>
          <a:lstStyle/>
          <a:p>
            <a:r>
              <a:rPr lang="fr-FR" dirty="0"/>
              <a:t>Les ressources pour vous renseigner : </a:t>
            </a:r>
            <a:br>
              <a:rPr lang="fr-FR" dirty="0"/>
            </a:br>
            <a:endParaRPr lang="fr-FR" dirty="0"/>
          </a:p>
        </p:txBody>
      </p:sp>
      <p:pic>
        <p:nvPicPr>
          <p:cNvPr id="5" name="Image 4"/>
          <p:cNvPicPr>
            <a:picLocks noChangeAspect="1"/>
          </p:cNvPicPr>
          <p:nvPr/>
        </p:nvPicPr>
        <p:blipFill>
          <a:blip r:embed="rId2"/>
          <a:stretch>
            <a:fillRect/>
          </a:stretch>
        </p:blipFill>
        <p:spPr>
          <a:xfrm>
            <a:off x="9743691" y="5379060"/>
            <a:ext cx="2113313" cy="1129081"/>
          </a:xfrm>
          <a:prstGeom prst="rect">
            <a:avLst/>
          </a:prstGeom>
        </p:spPr>
      </p:pic>
      <p:pic>
        <p:nvPicPr>
          <p:cNvPr id="3" name="Image 2"/>
          <p:cNvPicPr>
            <a:picLocks noChangeAspect="1"/>
          </p:cNvPicPr>
          <p:nvPr/>
        </p:nvPicPr>
        <p:blipFill>
          <a:blip r:embed="rId3"/>
          <a:stretch>
            <a:fillRect/>
          </a:stretch>
        </p:blipFill>
        <p:spPr>
          <a:xfrm>
            <a:off x="1937272" y="1724296"/>
            <a:ext cx="7283335" cy="4574993"/>
          </a:xfrm>
          <a:prstGeom prst="rect">
            <a:avLst/>
          </a:prstGeom>
        </p:spPr>
      </p:pic>
    </p:spTree>
    <p:extLst>
      <p:ext uri="{BB962C8B-B14F-4D97-AF65-F5344CB8AC3E}">
        <p14:creationId xmlns:p14="http://schemas.microsoft.com/office/powerpoint/2010/main" val="1522239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68135" y="570016"/>
            <a:ext cx="10674954" cy="1700917"/>
          </a:xfrm>
        </p:spPr>
        <p:txBody>
          <a:bodyPr>
            <a:normAutofit fontScale="90000"/>
          </a:bodyPr>
          <a:lstStyle/>
          <a:p>
            <a:r>
              <a:rPr lang="fr-FR" dirty="0"/>
              <a:t>Les ressources pour vous renseigner : </a:t>
            </a:r>
            <a:br>
              <a:rPr lang="fr-FR" dirty="0"/>
            </a:br>
            <a:endParaRPr lang="fr-FR" dirty="0"/>
          </a:p>
        </p:txBody>
      </p:sp>
      <p:pic>
        <p:nvPicPr>
          <p:cNvPr id="5" name="Image 4"/>
          <p:cNvPicPr>
            <a:picLocks noChangeAspect="1"/>
          </p:cNvPicPr>
          <p:nvPr/>
        </p:nvPicPr>
        <p:blipFill>
          <a:blip r:embed="rId2"/>
          <a:stretch>
            <a:fillRect/>
          </a:stretch>
        </p:blipFill>
        <p:spPr>
          <a:xfrm>
            <a:off x="9743691" y="5379060"/>
            <a:ext cx="2113313" cy="1129081"/>
          </a:xfrm>
          <a:prstGeom prst="rect">
            <a:avLst/>
          </a:prstGeom>
        </p:spPr>
      </p:pic>
      <p:pic>
        <p:nvPicPr>
          <p:cNvPr id="6" name="Image 5"/>
          <p:cNvPicPr>
            <a:picLocks noChangeAspect="1"/>
          </p:cNvPicPr>
          <p:nvPr/>
        </p:nvPicPr>
        <p:blipFill>
          <a:blip r:embed="rId3"/>
          <a:stretch>
            <a:fillRect/>
          </a:stretch>
        </p:blipFill>
        <p:spPr>
          <a:xfrm>
            <a:off x="1721921" y="1535918"/>
            <a:ext cx="6598192" cy="5114728"/>
          </a:xfrm>
          <a:prstGeom prst="rect">
            <a:avLst/>
          </a:prstGeom>
        </p:spPr>
      </p:pic>
    </p:spTree>
    <p:extLst>
      <p:ext uri="{BB962C8B-B14F-4D97-AF65-F5344CB8AC3E}">
        <p14:creationId xmlns:p14="http://schemas.microsoft.com/office/powerpoint/2010/main" val="3369722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68135" y="570016"/>
            <a:ext cx="10674954" cy="1700917"/>
          </a:xfrm>
        </p:spPr>
        <p:txBody>
          <a:bodyPr>
            <a:normAutofit fontScale="90000"/>
          </a:bodyPr>
          <a:lstStyle/>
          <a:p>
            <a:r>
              <a:rPr lang="fr-FR" dirty="0"/>
              <a:t>Les ressources pour vous renseigner : </a:t>
            </a:r>
            <a:br>
              <a:rPr lang="fr-FR" dirty="0"/>
            </a:br>
            <a:endParaRPr lang="fr-FR" dirty="0"/>
          </a:p>
        </p:txBody>
      </p:sp>
      <p:pic>
        <p:nvPicPr>
          <p:cNvPr id="5" name="Image 4"/>
          <p:cNvPicPr>
            <a:picLocks noChangeAspect="1"/>
          </p:cNvPicPr>
          <p:nvPr/>
        </p:nvPicPr>
        <p:blipFill>
          <a:blip r:embed="rId2"/>
          <a:stretch>
            <a:fillRect/>
          </a:stretch>
        </p:blipFill>
        <p:spPr>
          <a:xfrm>
            <a:off x="9743691" y="5379060"/>
            <a:ext cx="2113313" cy="1129081"/>
          </a:xfrm>
          <a:prstGeom prst="rect">
            <a:avLst/>
          </a:prstGeom>
        </p:spPr>
      </p:pic>
      <p:pic>
        <p:nvPicPr>
          <p:cNvPr id="4" name="Image 3"/>
          <p:cNvPicPr>
            <a:picLocks noChangeAspect="1"/>
          </p:cNvPicPr>
          <p:nvPr/>
        </p:nvPicPr>
        <p:blipFill>
          <a:blip r:embed="rId3"/>
          <a:stretch>
            <a:fillRect/>
          </a:stretch>
        </p:blipFill>
        <p:spPr>
          <a:xfrm>
            <a:off x="795645" y="1579406"/>
            <a:ext cx="8443665" cy="5062117"/>
          </a:xfrm>
          <a:prstGeom prst="rect">
            <a:avLst/>
          </a:prstGeom>
        </p:spPr>
      </p:pic>
    </p:spTree>
    <p:extLst>
      <p:ext uri="{BB962C8B-B14F-4D97-AF65-F5344CB8AC3E}">
        <p14:creationId xmlns:p14="http://schemas.microsoft.com/office/powerpoint/2010/main" val="2917919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9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5E4F47-B148-49E0-B472-BBF1493155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7A2CE8EB-F719-4F84-9E91-F538438CAC7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re 1">
            <a:extLst>
              <a:ext uri="{FF2B5EF4-FFF2-40B4-BE49-F238E27FC236}">
                <a16:creationId xmlns:a16="http://schemas.microsoft.com/office/drawing/2014/main" id="{7E0BCA19-B376-4030-B548-948FD6FF721D}"/>
              </a:ext>
            </a:extLst>
          </p:cNvPr>
          <p:cNvSpPr>
            <a:spLocks noGrp="1"/>
          </p:cNvSpPr>
          <p:nvPr>
            <p:ph type="title"/>
          </p:nvPr>
        </p:nvSpPr>
        <p:spPr>
          <a:xfrm>
            <a:off x="-2951" y="-1"/>
            <a:ext cx="5772616" cy="1271855"/>
          </a:xfrm>
          <a:solidFill>
            <a:schemeClr val="bg1">
              <a:lumMod val="85000"/>
            </a:schemeClr>
          </a:solidFill>
        </p:spPr>
        <p:txBody>
          <a:bodyPr>
            <a:normAutofit/>
          </a:bodyPr>
          <a:lstStyle/>
          <a:p>
            <a:r>
              <a:rPr lang="fr-FR" sz="3600" b="1" dirty="0" smtClean="0"/>
              <a:t>De 3 spécialités à 2</a:t>
            </a:r>
            <a:endParaRPr lang="LID4096" sz="3300" dirty="0">
              <a:solidFill>
                <a:srgbClr val="000000"/>
              </a:solidFill>
            </a:endParaRPr>
          </a:p>
        </p:txBody>
      </p:sp>
      <p:sp>
        <p:nvSpPr>
          <p:cNvPr id="13"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 3"/>
          <p:cNvPicPr>
            <a:picLocks noChangeAspect="1"/>
          </p:cNvPicPr>
          <p:nvPr/>
        </p:nvPicPr>
        <p:blipFill>
          <a:blip r:embed="rId3"/>
          <a:stretch>
            <a:fillRect/>
          </a:stretch>
        </p:blipFill>
        <p:spPr>
          <a:xfrm>
            <a:off x="7708392" y="2782725"/>
            <a:ext cx="4142232" cy="2216094"/>
          </a:xfrm>
          <a:prstGeom prst="rect">
            <a:avLst/>
          </a:prstGeom>
        </p:spPr>
      </p:pic>
      <p:sp>
        <p:nvSpPr>
          <p:cNvPr id="6" name="Rectangle 3">
            <a:extLst>
              <a:ext uri="{FF2B5EF4-FFF2-40B4-BE49-F238E27FC236}">
                <a16:creationId xmlns:a16="http://schemas.microsoft.com/office/drawing/2014/main" id="{5FF4A69C-4EA6-4509-BCC2-389C1287FF3C}"/>
              </a:ext>
            </a:extLst>
          </p:cNvPr>
          <p:cNvSpPr>
            <a:spLocks noChangeArrowheads="1"/>
          </p:cNvSpPr>
          <p:nvPr/>
        </p:nvSpPr>
        <p:spPr bwMode="auto">
          <a:xfrm>
            <a:off x="307" y="1298231"/>
            <a:ext cx="5769665" cy="5755422"/>
          </a:xfrm>
          <a:prstGeom prst="rect">
            <a:avLst/>
          </a:prstGeom>
          <a:solidFill>
            <a:schemeClr val="bg1">
              <a:lumMod val="85000"/>
            </a:schemeClr>
          </a:solidFill>
          <a:ln>
            <a:noFill/>
          </a:ln>
          <a:effectLst/>
        </p:spPr>
        <p:txBody>
          <a:bodyPr vert="horz" wrap="square" lIns="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indent="-457200">
              <a:buFont typeface="+mj-lt"/>
              <a:buAutoNum type="arabicPeriod"/>
            </a:pPr>
            <a:endParaRPr lang="fr-FR" sz="2800" dirty="0" smtClean="0"/>
          </a:p>
          <a:p>
            <a:pPr marL="457200" indent="-457200">
              <a:buFont typeface="+mj-lt"/>
              <a:buAutoNum type="arabicPeriod"/>
            </a:pPr>
            <a:endParaRPr lang="fr-FR" sz="2800" dirty="0"/>
          </a:p>
          <a:p>
            <a:pPr marL="457200" indent="-457200">
              <a:buFont typeface="+mj-lt"/>
              <a:buAutoNum type="arabicPeriod"/>
            </a:pPr>
            <a:r>
              <a:rPr lang="fr-FR" sz="1600" dirty="0"/>
              <a:t>2</a:t>
            </a:r>
            <a:r>
              <a:rPr lang="fr-FR" sz="1600" dirty="0" smtClean="0"/>
              <a:t> </a:t>
            </a:r>
            <a:r>
              <a:rPr lang="fr-FR" sz="1600" dirty="0"/>
              <a:t>spécialités sont à choisir pour la </a:t>
            </a:r>
            <a:r>
              <a:rPr lang="fr-FR" sz="1600" dirty="0" smtClean="0"/>
              <a:t>T</a:t>
            </a:r>
            <a:r>
              <a:rPr lang="fr-FR" sz="1600" baseline="30000" dirty="0" smtClean="0"/>
              <a:t>ale</a:t>
            </a:r>
            <a:r>
              <a:rPr lang="fr-FR" sz="1600" dirty="0" smtClean="0"/>
              <a:t> </a:t>
            </a:r>
            <a:endParaRPr lang="fr-FR" sz="1600" dirty="0"/>
          </a:p>
          <a:p>
            <a:pPr marL="457200" indent="-457200">
              <a:buFont typeface="+mj-lt"/>
              <a:buAutoNum type="arabicPeriod"/>
            </a:pPr>
            <a:endParaRPr lang="fr-FR" sz="1600" dirty="0"/>
          </a:p>
          <a:p>
            <a:pPr marL="457200" indent="-457200">
              <a:buFont typeface="+mj-lt"/>
              <a:buAutoNum type="arabicPeriod"/>
            </a:pPr>
            <a:r>
              <a:rPr lang="fr-FR" sz="1600" dirty="0"/>
              <a:t>L'élève choisit  selon son appétence et son projet</a:t>
            </a:r>
          </a:p>
          <a:p>
            <a:pPr marL="457200" indent="-457200">
              <a:buFont typeface="+mj-lt"/>
              <a:buAutoNum type="arabicPeriod"/>
            </a:pPr>
            <a:endParaRPr lang="fr-FR" sz="1600" dirty="0"/>
          </a:p>
          <a:p>
            <a:pPr marL="457200" indent="-457200">
              <a:buFont typeface="+mj-lt"/>
              <a:buAutoNum type="arabicPeriod"/>
            </a:pPr>
            <a:r>
              <a:rPr lang="fr-FR" sz="1600" dirty="0"/>
              <a:t>A</a:t>
            </a:r>
            <a:r>
              <a:rPr lang="fr-FR" sz="1600" dirty="0" smtClean="0"/>
              <a:t>ffiner </a:t>
            </a:r>
            <a:r>
              <a:rPr lang="fr-FR" sz="1600" dirty="0"/>
              <a:t>son projet de poursuite d’études en approfondissant les </a:t>
            </a:r>
            <a:r>
              <a:rPr lang="fr-FR" sz="1600" dirty="0" smtClean="0"/>
              <a:t>disciplines</a:t>
            </a:r>
          </a:p>
          <a:p>
            <a:pPr marL="457200" indent="-457200">
              <a:buFont typeface="+mj-lt"/>
              <a:buAutoNum type="arabicPeriod"/>
            </a:pPr>
            <a:endParaRPr lang="fr-FR" sz="1600" dirty="0" smtClean="0"/>
          </a:p>
          <a:p>
            <a:pPr marL="457200" indent="-457200">
              <a:buFont typeface="+mj-lt"/>
              <a:buAutoNum type="arabicPeriod"/>
            </a:pPr>
            <a:endParaRPr lang="fr-FR" sz="1600" dirty="0"/>
          </a:p>
          <a:p>
            <a:pPr marL="457200" indent="-457200">
              <a:buFont typeface="+mj-lt"/>
              <a:buAutoNum type="arabicPeriod"/>
            </a:pPr>
            <a:r>
              <a:rPr lang="fr-FR" sz="1600" dirty="0"/>
              <a:t>Le nombre d’heures consacré </a:t>
            </a:r>
            <a:r>
              <a:rPr lang="fr-FR" sz="1600" dirty="0" smtClean="0"/>
              <a:t>passe de 4h par spécialité à 6h afin </a:t>
            </a:r>
            <a:r>
              <a:rPr lang="fr-FR" sz="1600" dirty="0"/>
              <a:t>de:</a:t>
            </a:r>
          </a:p>
          <a:p>
            <a:pPr marL="1371600" lvl="2" indent="-457200">
              <a:buFont typeface="Wingdings" panose="05000000000000000000" pitchFamily="2" charset="2"/>
              <a:buChar char="Ø"/>
            </a:pPr>
            <a:r>
              <a:rPr lang="fr-FR" sz="1600" dirty="0"/>
              <a:t>proposer des programmes ambitieux</a:t>
            </a:r>
          </a:p>
          <a:p>
            <a:pPr marL="1371600" lvl="2" indent="-457200">
              <a:buFont typeface="Wingdings" panose="05000000000000000000" pitchFamily="2" charset="2"/>
              <a:buChar char="Ø"/>
            </a:pPr>
            <a:r>
              <a:rPr lang="fr-FR" sz="1600" dirty="0"/>
              <a:t>donner du temps aux élèves pour les apprentissages.</a:t>
            </a:r>
          </a:p>
          <a:p>
            <a:pPr marL="457200" indent="-457200">
              <a:buFont typeface="+mj-lt"/>
              <a:buAutoNum type="arabicPeriod"/>
            </a:pPr>
            <a:endParaRPr lang="fr-FR" sz="2800" dirty="0" smtClean="0"/>
          </a:p>
          <a:p>
            <a:endParaRPr lang="fr-FR" sz="2800" dirty="0" smtClean="0"/>
          </a:p>
          <a:p>
            <a:endParaRPr lang="fr-FR" sz="2800" dirty="0"/>
          </a:p>
          <a:p>
            <a:pPr marL="0" marR="0" lvl="0" indent="0" algn="l" defTabSz="914400" rtl="0" eaLnBrk="0" fontAlgn="base" latinLnBrk="0" hangingPunct="0">
              <a:lnSpc>
                <a:spcPct val="100000"/>
              </a:lnSpc>
              <a:spcBef>
                <a:spcPct val="0"/>
              </a:spcBef>
              <a:spcAft>
                <a:spcPct val="0"/>
              </a:spcAft>
              <a:buClrTx/>
              <a:buSzTx/>
              <a:buFontTx/>
              <a:buNone/>
              <a:tabLst/>
              <a:defRPr/>
            </a:pPr>
            <a:endParaRPr lang="fr-FR" altLang="LID4096" sz="1000" b="1" dirty="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LID4096" altLang="LID4096"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4100" name="Picture 4" descr="https://cache.media.education.gouv.fr/image/BAC_2021/44/2/Bandeau-page-bac2021_897442.jpg">
            <a:extLst>
              <a:ext uri="{FF2B5EF4-FFF2-40B4-BE49-F238E27FC236}">
                <a16:creationId xmlns:a16="http://schemas.microsoft.com/office/drawing/2014/main" id="{46DFB3A5-9587-4266-8AFA-850856DC9B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9" y="6757425"/>
            <a:ext cx="5769664" cy="13522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s://cache.media.education.gouv.fr/image/BAC_2021/44/2/Bandeau-page-bac2021_897442.jpg">
            <a:extLst>
              <a:ext uri="{FF2B5EF4-FFF2-40B4-BE49-F238E27FC236}">
                <a16:creationId xmlns:a16="http://schemas.microsoft.com/office/drawing/2014/main" id="{93C139E2-E0A6-4405-B499-C8E0402285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59" y="1271854"/>
            <a:ext cx="5769664" cy="13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355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68135" y="570016"/>
            <a:ext cx="10674954" cy="1700917"/>
          </a:xfrm>
        </p:spPr>
        <p:txBody>
          <a:bodyPr>
            <a:normAutofit fontScale="90000"/>
          </a:bodyPr>
          <a:lstStyle/>
          <a:p>
            <a:r>
              <a:rPr lang="fr-FR" dirty="0"/>
              <a:t>Les ressources pour vous renseigner : </a:t>
            </a:r>
            <a:br>
              <a:rPr lang="fr-FR" dirty="0"/>
            </a:br>
            <a:endParaRPr lang="fr-FR" dirty="0"/>
          </a:p>
        </p:txBody>
      </p:sp>
      <p:pic>
        <p:nvPicPr>
          <p:cNvPr id="5" name="Image 4"/>
          <p:cNvPicPr>
            <a:picLocks noChangeAspect="1"/>
          </p:cNvPicPr>
          <p:nvPr/>
        </p:nvPicPr>
        <p:blipFill>
          <a:blip r:embed="rId2"/>
          <a:stretch>
            <a:fillRect/>
          </a:stretch>
        </p:blipFill>
        <p:spPr>
          <a:xfrm>
            <a:off x="9743691" y="5379060"/>
            <a:ext cx="2113313" cy="1129081"/>
          </a:xfrm>
          <a:prstGeom prst="rect">
            <a:avLst/>
          </a:prstGeom>
        </p:spPr>
      </p:pic>
      <p:pic>
        <p:nvPicPr>
          <p:cNvPr id="3" name="Image 2"/>
          <p:cNvPicPr>
            <a:picLocks noChangeAspect="1"/>
          </p:cNvPicPr>
          <p:nvPr/>
        </p:nvPicPr>
        <p:blipFill>
          <a:blip r:embed="rId3"/>
          <a:stretch>
            <a:fillRect/>
          </a:stretch>
        </p:blipFill>
        <p:spPr>
          <a:xfrm>
            <a:off x="1095153" y="1627546"/>
            <a:ext cx="8379342" cy="4802604"/>
          </a:xfrm>
          <a:prstGeom prst="rect">
            <a:avLst/>
          </a:prstGeom>
        </p:spPr>
      </p:pic>
    </p:spTree>
    <p:extLst>
      <p:ext uri="{BB962C8B-B14F-4D97-AF65-F5344CB8AC3E}">
        <p14:creationId xmlns:p14="http://schemas.microsoft.com/office/powerpoint/2010/main" val="1231095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308347-5813-48A4-AA4C-028AD5A5A893}"/>
              </a:ext>
            </a:extLst>
          </p:cNvPr>
          <p:cNvSpPr>
            <a:spLocks noGrp="1"/>
          </p:cNvSpPr>
          <p:nvPr>
            <p:ph type="title"/>
          </p:nvPr>
        </p:nvSpPr>
        <p:spPr>
          <a:xfrm>
            <a:off x="0" y="627564"/>
            <a:ext cx="8610600" cy="1325563"/>
          </a:xfrm>
        </p:spPr>
        <p:txBody>
          <a:bodyPr>
            <a:normAutofit/>
          </a:bodyPr>
          <a:lstStyle/>
          <a:p>
            <a:r>
              <a:rPr lang="fr-FR" dirty="0"/>
              <a:t>Enseignements de </a:t>
            </a:r>
            <a:r>
              <a:rPr lang="fr-FR" dirty="0" smtClean="0"/>
              <a:t>Spécialité</a:t>
            </a:r>
            <a:r>
              <a:rPr lang="fr-FR" dirty="0"/>
              <a:t> </a:t>
            </a:r>
            <a:r>
              <a:rPr lang="fr-FR" dirty="0" smtClean="0"/>
              <a:t>et son projet d’études supérieures</a:t>
            </a:r>
            <a:endParaRPr lang="fr-FR" dirty="0"/>
          </a:p>
        </p:txBody>
      </p:sp>
      <p:sp>
        <p:nvSpPr>
          <p:cNvPr id="3" name="Espace réservé du contenu 2">
            <a:extLst>
              <a:ext uri="{FF2B5EF4-FFF2-40B4-BE49-F238E27FC236}">
                <a16:creationId xmlns:a16="http://schemas.microsoft.com/office/drawing/2014/main" id="{59556E3D-2EE7-400D-8F9B-676DA926FF20}"/>
              </a:ext>
            </a:extLst>
          </p:cNvPr>
          <p:cNvSpPr>
            <a:spLocks noGrp="1"/>
          </p:cNvSpPr>
          <p:nvPr>
            <p:ph idx="1"/>
          </p:nvPr>
        </p:nvSpPr>
        <p:spPr>
          <a:xfrm>
            <a:off x="0" y="1953127"/>
            <a:ext cx="8576358" cy="4904873"/>
          </a:xfrm>
        </p:spPr>
        <p:txBody>
          <a:bodyPr anchor="ctr">
            <a:normAutofit/>
          </a:bodyPr>
          <a:lstStyle/>
          <a:p>
            <a:r>
              <a:rPr lang="fr-FR" sz="1400" dirty="0" smtClean="0"/>
              <a:t>Les </a:t>
            </a:r>
            <a:r>
              <a:rPr lang="fr-FR" sz="1400" dirty="0"/>
              <a:t>attendus de l’enseignement supérieur sont connus depuis mai 2018. Ils ne portent pas directement sur les enseignements de spécialité mais sur les </a:t>
            </a:r>
            <a:r>
              <a:rPr lang="fr-FR" sz="1400" u="sng" dirty="0"/>
              <a:t>compétences nécessaires pour réussir dans la voie envisagée</a:t>
            </a:r>
            <a:r>
              <a:rPr lang="fr-FR" sz="1400" dirty="0"/>
              <a:t>. Ils permettent, dans le cas d’un projet post bac déjà arrêté, de repérer les enseignements qui répondront le mieux aux compétences nécessaires. </a:t>
            </a:r>
            <a:endParaRPr lang="fr-FR" sz="1400" dirty="0" smtClean="0"/>
          </a:p>
          <a:p>
            <a:endParaRPr lang="fr-FR" sz="1400" dirty="0"/>
          </a:p>
          <a:p>
            <a:r>
              <a:rPr lang="fr-FR" sz="1400" u="sng" dirty="0"/>
              <a:t>une formation de l’enseignement supérieur ne peut pas exiger un enseignement de spécialité en particulier </a:t>
            </a:r>
            <a:r>
              <a:rPr lang="fr-FR" sz="1400" dirty="0"/>
              <a:t>ou exclure l’examen du dossier d’un lycéen qui aurait choisi tel ou tel enseignement de spécialité. Les attendus de  l’enseignement supérieur qui sont affichés sur la plateforme Parcoursup donnent des indications sur les compétences et connaissances nécessaires pour réussir ses études supérieures dans telle ou telle formation. Ils sont des éléments utiles pour éclairer les élèves et les familles</a:t>
            </a:r>
            <a:r>
              <a:rPr lang="fr-FR" sz="1400" dirty="0" smtClean="0"/>
              <a:t>.</a:t>
            </a:r>
          </a:p>
          <a:p>
            <a:endParaRPr lang="fr-FR" sz="1400" dirty="0"/>
          </a:p>
          <a:p>
            <a:r>
              <a:rPr lang="fr-FR" sz="1400" u="sng" dirty="0"/>
              <a:t>Des dispositifs de personnalisation </a:t>
            </a:r>
            <a:r>
              <a:rPr lang="fr-FR" sz="1400" dirty="0"/>
              <a:t>de type </a:t>
            </a:r>
            <a:r>
              <a:rPr lang="fr-FR" sz="1400" u="sng" dirty="0"/>
              <a:t>« OUI-SI » </a:t>
            </a:r>
            <a:r>
              <a:rPr lang="fr-FR" sz="1400" dirty="0"/>
              <a:t>ont été mis en place par les universités pour accompagner la réussite de lycéens motivés pour s’engager dans une voie de formation, même lorsque les études secondaires n’y conduisaient pas spécialement, et </a:t>
            </a:r>
            <a:r>
              <a:rPr lang="fr-FR" sz="1400" u="sng" dirty="0"/>
              <a:t>pour laquelle leur réussite ne pourra y être garantie que moyennant un soutien disciplinaire ou méthodologique.</a:t>
            </a:r>
            <a:endParaRPr lang="LID4096" sz="1400" u="sng"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C6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B9D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p:cNvPicPr>
            <a:picLocks noChangeAspect="1"/>
          </p:cNvPicPr>
          <p:nvPr/>
        </p:nvPicPr>
        <p:blipFill>
          <a:blip r:embed="rId2"/>
          <a:stretch>
            <a:fillRect/>
          </a:stretch>
        </p:blipFill>
        <p:spPr>
          <a:xfrm>
            <a:off x="9254442" y="3037891"/>
            <a:ext cx="1462088" cy="782217"/>
          </a:xfrm>
          <a:prstGeom prst="rect">
            <a:avLst/>
          </a:prstGeom>
        </p:spPr>
      </p:pic>
    </p:spTree>
    <p:extLst>
      <p:ext uri="{BB962C8B-B14F-4D97-AF65-F5344CB8AC3E}">
        <p14:creationId xmlns:p14="http://schemas.microsoft.com/office/powerpoint/2010/main" val="4290544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B27210-D0CA-4654-B3E3-9ABB4F178E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ZoneTexte 3">
            <a:extLst>
              <a:ext uri="{FF2B5EF4-FFF2-40B4-BE49-F238E27FC236}">
                <a16:creationId xmlns:a16="http://schemas.microsoft.com/office/drawing/2014/main" id="{7FAAFFE2-227A-41F6-B73D-77BBDD4EEDD9}"/>
              </a:ext>
            </a:extLst>
          </p:cNvPr>
          <p:cNvSpPr txBox="1"/>
          <p:nvPr/>
        </p:nvSpPr>
        <p:spPr>
          <a:xfrm>
            <a:off x="6024154" y="1976468"/>
            <a:ext cx="6024154" cy="1536892"/>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alibri Light" panose="020F0302020204030204"/>
                <a:ea typeface="+mn-ea"/>
                <a:cs typeface="+mn-cs"/>
              </a:rPr>
              <a:t>Les </a:t>
            </a:r>
            <a:r>
              <a:rPr kumimoji="0" lang="en-US" sz="6000" b="0" i="0" u="none" strike="noStrike" kern="1200" cap="none" spc="0" normalizeH="0" baseline="0" noProof="0" dirty="0" err="1">
                <a:ln>
                  <a:noFill/>
                </a:ln>
                <a:solidFill>
                  <a:prstClr val="white"/>
                </a:solidFill>
                <a:effectLst/>
                <a:uLnTx/>
                <a:uFillTx/>
                <a:latin typeface="Calibri Light" panose="020F0302020204030204"/>
                <a:ea typeface="+mn-ea"/>
                <a:cs typeface="+mn-cs"/>
              </a:rPr>
              <a:t>Spécialités</a:t>
            </a:r>
            <a:r>
              <a:rPr kumimoji="0" lang="en-US" sz="6000" b="0" i="0" u="none" strike="noStrike" kern="1200" cap="none" spc="0" normalizeH="0" baseline="0" noProof="0" dirty="0">
                <a:ln>
                  <a:noFill/>
                </a:ln>
                <a:solidFill>
                  <a:prstClr val="white"/>
                </a:solidFill>
                <a:effectLst/>
                <a:uLnTx/>
                <a:uFillTx/>
                <a:latin typeface="Calibri Light" panose="020F0302020204030204"/>
                <a:ea typeface="+mn-ea"/>
                <a:cs typeface="+mn-cs"/>
              </a:rPr>
              <a:t>,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Light" panose="020F0302020204030204"/>
                <a:ea typeface="+mn-ea"/>
                <a:cs typeface="+mn-cs"/>
              </a:rPr>
              <a:t>Comment </a:t>
            </a:r>
            <a:r>
              <a:rPr kumimoji="0" lang="en-US" sz="3600" b="0" i="0" u="none" strike="noStrike" kern="1200" cap="none" spc="0" normalizeH="0" baseline="0" noProof="0" dirty="0" err="1">
                <a:ln>
                  <a:noFill/>
                </a:ln>
                <a:solidFill>
                  <a:prstClr val="white"/>
                </a:solidFill>
                <a:effectLst/>
                <a:uLnTx/>
                <a:uFillTx/>
                <a:latin typeface="Calibri Light" panose="020F0302020204030204"/>
                <a:ea typeface="+mn-ea"/>
                <a:cs typeface="+mn-cs"/>
              </a:rPr>
              <a:t>sont-elles</a:t>
            </a:r>
            <a:r>
              <a:rPr kumimoji="0" lang="en-US" sz="3600" b="0" i="0" u="none" strike="noStrike" kern="1200" cap="none" spc="0" normalizeH="0" baseline="0" noProof="0" dirty="0">
                <a:ln>
                  <a:noFill/>
                </a:ln>
                <a:solidFill>
                  <a:prstClr val="white"/>
                </a:solidFill>
                <a:effectLst/>
                <a:uLnTx/>
                <a:uFillTx/>
                <a:latin typeface="Calibri Light" panose="020F0302020204030204"/>
                <a:ea typeface="+mn-ea"/>
                <a:cs typeface="+mn-cs"/>
              </a:rPr>
              <a:t> </a:t>
            </a:r>
            <a:r>
              <a:rPr kumimoji="0" lang="en-US" sz="3600" b="0" i="0" u="none" strike="noStrike" kern="1200" cap="none" spc="0" normalizeH="0" baseline="0" noProof="0" dirty="0" err="1">
                <a:ln>
                  <a:noFill/>
                </a:ln>
                <a:solidFill>
                  <a:prstClr val="white"/>
                </a:solidFill>
                <a:effectLst/>
                <a:uLnTx/>
                <a:uFillTx/>
                <a:latin typeface="Calibri Light" panose="020F0302020204030204"/>
                <a:ea typeface="+mn-ea"/>
                <a:cs typeface="+mn-cs"/>
              </a:rPr>
              <a:t>évaluées</a:t>
            </a:r>
            <a:r>
              <a:rPr kumimoji="0" lang="en-US" sz="3600" b="0" i="0" u="none" strike="noStrike" kern="1200" cap="none" spc="0" normalizeH="0" baseline="0" noProof="0" dirty="0">
                <a:ln>
                  <a:noFill/>
                </a:ln>
                <a:solidFill>
                  <a:prstClr val="white"/>
                </a:solidFill>
                <a:effectLst/>
                <a:uLnTx/>
                <a:uFillTx/>
                <a:latin typeface="Calibri Light" panose="020F0302020204030204"/>
                <a:ea typeface="+mn-ea"/>
                <a:cs typeface="+mn-cs"/>
              </a:rPr>
              <a:t> ?</a:t>
            </a:r>
          </a:p>
        </p:txBody>
      </p:sp>
      <p:sp>
        <p:nvSpPr>
          <p:cNvPr id="12"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0B66945-4967-4040-926D-DCA44313CD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 4">
            <a:extLst>
              <a:ext uri="{FF2B5EF4-FFF2-40B4-BE49-F238E27FC236}">
                <a16:creationId xmlns:a16="http://schemas.microsoft.com/office/drawing/2014/main" id="{04A50471-9F39-45AB-8325-968066CFC9C4}"/>
              </a:ext>
            </a:extLst>
          </p:cNvPr>
          <p:cNvPicPr>
            <a:picLocks noChangeAspect="1"/>
          </p:cNvPicPr>
          <p:nvPr/>
        </p:nvPicPr>
        <p:blipFill>
          <a:blip r:embed="rId2"/>
          <a:stretch>
            <a:fillRect/>
          </a:stretch>
        </p:blipFill>
        <p:spPr>
          <a:xfrm>
            <a:off x="419382" y="1662116"/>
            <a:ext cx="4047843" cy="2165596"/>
          </a:xfrm>
          <a:prstGeom prst="rect">
            <a:avLst/>
          </a:prstGeom>
        </p:spPr>
      </p:pic>
    </p:spTree>
    <p:extLst>
      <p:ext uri="{BB962C8B-B14F-4D97-AF65-F5344CB8AC3E}">
        <p14:creationId xmlns:p14="http://schemas.microsoft.com/office/powerpoint/2010/main" val="3871147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7" name="Graphique 6"/>
          <p:cNvGraphicFramePr/>
          <p:nvPr>
            <p:extLst>
              <p:ext uri="{D42A27DB-BD31-4B8C-83A1-F6EECF244321}">
                <p14:modId xmlns:p14="http://schemas.microsoft.com/office/powerpoint/2010/main" val="3614872520"/>
              </p:ext>
            </p:extLst>
          </p:nvPr>
        </p:nvGraphicFramePr>
        <p:xfrm>
          <a:off x="1295020" y="1055078"/>
          <a:ext cx="9874728" cy="5644624"/>
        </p:xfrm>
        <a:graphic>
          <a:graphicData uri="http://schemas.openxmlformats.org/drawingml/2006/chart">
            <c:chart xmlns:c="http://schemas.openxmlformats.org/drawingml/2006/chart" xmlns:r="http://schemas.openxmlformats.org/officeDocument/2006/relationships" r:id="rId2"/>
          </a:graphicData>
        </a:graphic>
      </p:graphicFrame>
      <p:sp>
        <p:nvSpPr>
          <p:cNvPr id="9" name="ZoneTexte 8"/>
          <p:cNvSpPr txBox="1"/>
          <p:nvPr/>
        </p:nvSpPr>
        <p:spPr>
          <a:xfrm>
            <a:off x="4650893" y="140677"/>
            <a:ext cx="3162982" cy="1015663"/>
          </a:xfrm>
          <a:prstGeom prst="rect">
            <a:avLst/>
          </a:prstGeom>
          <a:noFill/>
        </p:spPr>
        <p:txBody>
          <a:bodyPr wrap="none" rtlCol="0">
            <a:spAutoFit/>
          </a:bodyPr>
          <a:lstStyle/>
          <a:p>
            <a:r>
              <a:rPr lang="fr-FR" sz="6000" dirty="0">
                <a:latin typeface="+mj-lt"/>
              </a:rPr>
              <a:t>BAC 2022</a:t>
            </a:r>
          </a:p>
        </p:txBody>
      </p:sp>
      <p:pic>
        <p:nvPicPr>
          <p:cNvPr id="4" name="Image 3"/>
          <p:cNvPicPr>
            <a:picLocks noChangeAspect="1"/>
          </p:cNvPicPr>
          <p:nvPr/>
        </p:nvPicPr>
        <p:blipFill>
          <a:blip r:embed="rId3"/>
          <a:stretch>
            <a:fillRect/>
          </a:stretch>
        </p:blipFill>
        <p:spPr>
          <a:xfrm>
            <a:off x="9743691" y="5379060"/>
            <a:ext cx="2113313" cy="1129081"/>
          </a:xfrm>
          <a:prstGeom prst="rect">
            <a:avLst/>
          </a:prstGeom>
        </p:spPr>
      </p:pic>
    </p:spTree>
    <p:extLst>
      <p:ext uri="{BB962C8B-B14F-4D97-AF65-F5344CB8AC3E}">
        <p14:creationId xmlns:p14="http://schemas.microsoft.com/office/powerpoint/2010/main" val="388326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8054630" y="1271802"/>
            <a:ext cx="4137370" cy="4079843"/>
          </a:xfrm>
        </p:spPr>
        <p:txBody>
          <a:bodyPr>
            <a:normAutofit/>
          </a:bodyPr>
          <a:lstStyle/>
          <a:p>
            <a:r>
              <a:rPr lang="fr-FR" sz="4000" dirty="0"/>
              <a:t>Epreuves finales </a:t>
            </a:r>
          </a:p>
          <a:p>
            <a:r>
              <a:rPr lang="fr-FR" dirty="0"/>
              <a:t>Spécialité 1 = 16%</a:t>
            </a:r>
            <a:endParaRPr lang="fr-FR" baseline="30000" dirty="0"/>
          </a:p>
          <a:p>
            <a:r>
              <a:rPr lang="fr-FR" dirty="0"/>
              <a:t>Spécialité 2 = 16%</a:t>
            </a:r>
          </a:p>
          <a:p>
            <a:r>
              <a:rPr lang="fr-FR" dirty="0"/>
              <a:t>Grand Oral = 10% / 14% (Général / STMG)</a:t>
            </a:r>
            <a:endParaRPr lang="fr-FR" baseline="30000" dirty="0"/>
          </a:p>
          <a:p>
            <a:endParaRPr lang="fr-FR" dirty="0"/>
          </a:p>
          <a:p>
            <a:r>
              <a:rPr lang="fr-FR" sz="1600" dirty="0"/>
              <a:t>Philosophie = 8% / 4% (Général / STMG)</a:t>
            </a:r>
          </a:p>
          <a:p>
            <a:endParaRPr lang="fr-FR" dirty="0"/>
          </a:p>
          <a:p>
            <a:endParaRPr lang="fr-FR" dirty="0"/>
          </a:p>
        </p:txBody>
      </p:sp>
      <p:sp>
        <p:nvSpPr>
          <p:cNvPr id="4" name="Secteurs 3"/>
          <p:cNvSpPr/>
          <p:nvPr/>
        </p:nvSpPr>
        <p:spPr>
          <a:xfrm rot="10800000">
            <a:off x="4504616" y="1908180"/>
            <a:ext cx="3072714" cy="2807086"/>
          </a:xfrm>
          <a:prstGeom prst="pie">
            <a:avLst>
              <a:gd name="adj1" fmla="val 5426931"/>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5" name="Image 4"/>
          <p:cNvPicPr>
            <a:picLocks noChangeAspect="1"/>
          </p:cNvPicPr>
          <p:nvPr/>
        </p:nvPicPr>
        <p:blipFill>
          <a:blip r:embed="rId2"/>
          <a:stretch>
            <a:fillRect/>
          </a:stretch>
        </p:blipFill>
        <p:spPr>
          <a:xfrm>
            <a:off x="9771826" y="5586198"/>
            <a:ext cx="2113313" cy="1129081"/>
          </a:xfrm>
          <a:prstGeom prst="rect">
            <a:avLst/>
          </a:prstGeom>
        </p:spPr>
      </p:pic>
      <p:sp>
        <p:nvSpPr>
          <p:cNvPr id="6" name="Secteurs 3">
            <a:extLst>
              <a:ext uri="{FF2B5EF4-FFF2-40B4-BE49-F238E27FC236}">
                <a16:creationId xmlns:a16="http://schemas.microsoft.com/office/drawing/2014/main" id="{C3442B13-3AE3-4159-A073-448FEEFFE2EE}"/>
              </a:ext>
            </a:extLst>
          </p:cNvPr>
          <p:cNvSpPr/>
          <p:nvPr/>
        </p:nvSpPr>
        <p:spPr>
          <a:xfrm rot="19428529">
            <a:off x="4449588" y="1880764"/>
            <a:ext cx="3072714" cy="2807086"/>
          </a:xfrm>
          <a:prstGeom prst="pie">
            <a:avLst>
              <a:gd name="adj1" fmla="val 9647966"/>
              <a:gd name="adj2" fmla="val 1620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ZoneTexte 6">
            <a:extLst>
              <a:ext uri="{FF2B5EF4-FFF2-40B4-BE49-F238E27FC236}">
                <a16:creationId xmlns:a16="http://schemas.microsoft.com/office/drawing/2014/main" id="{545422B6-2F03-48F7-96D5-5634EE5AF496}"/>
              </a:ext>
            </a:extLst>
          </p:cNvPr>
          <p:cNvSpPr txBox="1"/>
          <p:nvPr/>
        </p:nvSpPr>
        <p:spPr>
          <a:xfrm>
            <a:off x="749543" y="1271802"/>
            <a:ext cx="3277772" cy="4770537"/>
          </a:xfrm>
          <a:prstGeom prst="rect">
            <a:avLst/>
          </a:prstGeom>
          <a:noFill/>
        </p:spPr>
        <p:txBody>
          <a:bodyPr wrap="square" rtlCol="0">
            <a:spAutoFit/>
          </a:bodyPr>
          <a:lstStyle/>
          <a:p>
            <a:r>
              <a:rPr lang="fr-FR" sz="4000" dirty="0"/>
              <a:t>E3C</a:t>
            </a:r>
          </a:p>
          <a:p>
            <a:endParaRPr lang="fr-FR" sz="2400" dirty="0"/>
          </a:p>
          <a:p>
            <a:r>
              <a:rPr lang="fr-FR" sz="2400" dirty="0"/>
              <a:t>Spécialité 3 (arrêt en fin de 1</a:t>
            </a:r>
            <a:r>
              <a:rPr lang="fr-FR" sz="2400" baseline="30000" dirty="0"/>
              <a:t>ère</a:t>
            </a:r>
            <a:r>
              <a:rPr lang="fr-FR" sz="2400" dirty="0"/>
              <a:t>) = 5%</a:t>
            </a:r>
          </a:p>
          <a:p>
            <a:endParaRPr lang="fr-FR" sz="2400" dirty="0"/>
          </a:p>
          <a:p>
            <a:endParaRPr lang="fr-FR" sz="2400" dirty="0"/>
          </a:p>
          <a:p>
            <a:r>
              <a:rPr lang="fr-FR" sz="1600" dirty="0"/>
              <a:t>LV A = 5%</a:t>
            </a:r>
          </a:p>
          <a:p>
            <a:r>
              <a:rPr lang="fr-FR" sz="1600" dirty="0"/>
              <a:t>LV B = 5%</a:t>
            </a:r>
          </a:p>
          <a:p>
            <a:r>
              <a:rPr lang="fr-FR" sz="1600" dirty="0"/>
              <a:t>Enseignements Scientifiques / Mathématiques = 5%</a:t>
            </a:r>
          </a:p>
          <a:p>
            <a:r>
              <a:rPr lang="fr-FR" sz="1600" dirty="0"/>
              <a:t>Histoire-Géo = 5%</a:t>
            </a:r>
          </a:p>
          <a:p>
            <a:r>
              <a:rPr lang="fr-FR" sz="1600" dirty="0"/>
              <a:t>EPS= 5%</a:t>
            </a:r>
          </a:p>
          <a:p>
            <a:endParaRPr lang="fr-FR" sz="2400" dirty="0"/>
          </a:p>
          <a:p>
            <a:endParaRPr lang="fr-MU" sz="2400" dirty="0"/>
          </a:p>
        </p:txBody>
      </p:sp>
    </p:spTree>
    <p:extLst>
      <p:ext uri="{BB962C8B-B14F-4D97-AF65-F5344CB8AC3E}">
        <p14:creationId xmlns:p14="http://schemas.microsoft.com/office/powerpoint/2010/main" val="567004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B27210-D0CA-4654-B3E3-9ABB4F178E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ZoneTexte 3">
            <a:extLst>
              <a:ext uri="{FF2B5EF4-FFF2-40B4-BE49-F238E27FC236}">
                <a16:creationId xmlns:a16="http://schemas.microsoft.com/office/drawing/2014/main" id="{7FAAFFE2-227A-41F6-B73D-77BBDD4EEDD9}"/>
              </a:ext>
            </a:extLst>
          </p:cNvPr>
          <p:cNvSpPr txBox="1"/>
          <p:nvPr/>
        </p:nvSpPr>
        <p:spPr>
          <a:xfrm>
            <a:off x="6024154" y="2072933"/>
            <a:ext cx="5748464" cy="2165595"/>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alibri Light" panose="020F0302020204030204"/>
                <a:ea typeface="+mn-ea"/>
                <a:cs typeface="+mn-cs"/>
              </a:rPr>
              <a:t>Les </a:t>
            </a:r>
            <a:r>
              <a:rPr kumimoji="0" lang="en-US" sz="6000" b="0" i="0" u="none" strike="noStrike" kern="1200" cap="none" spc="0" normalizeH="0" baseline="0" noProof="0" dirty="0" err="1">
                <a:ln>
                  <a:noFill/>
                </a:ln>
                <a:solidFill>
                  <a:prstClr val="white"/>
                </a:solidFill>
                <a:effectLst/>
                <a:uLnTx/>
                <a:uFillTx/>
                <a:latin typeface="Calibri Light" panose="020F0302020204030204"/>
                <a:ea typeface="+mn-ea"/>
                <a:cs typeface="+mn-cs"/>
              </a:rPr>
              <a:t>Spécialités</a:t>
            </a:r>
            <a:r>
              <a:rPr kumimoji="0" lang="en-US" sz="6000" b="0" i="0" u="none" strike="noStrike" kern="1200" cap="none" spc="0" normalizeH="0" baseline="0" noProof="0" dirty="0">
                <a:ln>
                  <a:noFill/>
                </a:ln>
                <a:solidFill>
                  <a:prstClr val="white"/>
                </a:solidFill>
                <a:effectLst/>
                <a:uLnTx/>
                <a:uFillTx/>
                <a:latin typeface="Calibri Light" panose="020F0302020204030204"/>
                <a:ea typeface="+mn-ea"/>
                <a:cs typeface="+mn-cs"/>
              </a:rPr>
              <a:t>, </a:t>
            </a:r>
          </a:p>
          <a:p>
            <a:pPr marL="0" marR="0" lvl="0" indent="0" algn="ctr" defTabSz="914400" rtl="0" eaLnBrk="1" fontAlgn="auto" latinLnBrk="0" hangingPunct="1">
              <a:lnSpc>
                <a:spcPct val="90000"/>
              </a:lnSpc>
              <a:spcBef>
                <a:spcPct val="0"/>
              </a:spcBef>
              <a:spcAft>
                <a:spcPts val="600"/>
              </a:spcAft>
              <a:buClrTx/>
              <a:buSzTx/>
              <a:buFontTx/>
              <a:buNone/>
              <a:tabLst/>
              <a:defRPr/>
            </a:pPr>
            <a:r>
              <a:rPr lang="en-US" sz="3600" dirty="0" err="1">
                <a:solidFill>
                  <a:prstClr val="white"/>
                </a:solidFill>
                <a:latin typeface="Calibri Light" panose="020F0302020204030204"/>
              </a:rPr>
              <a:t>Quand</a:t>
            </a:r>
            <a:r>
              <a:rPr kumimoji="0" lang="en-US" sz="3600" b="0" i="0" u="none" strike="noStrike" kern="1200" cap="none" spc="0" normalizeH="0" baseline="0" noProof="0" dirty="0">
                <a:ln>
                  <a:noFill/>
                </a:ln>
                <a:solidFill>
                  <a:prstClr val="white"/>
                </a:solidFill>
                <a:effectLst/>
                <a:uLnTx/>
                <a:uFillTx/>
                <a:latin typeface="Calibri Light" panose="020F0302020204030204"/>
                <a:ea typeface="+mn-ea"/>
                <a:cs typeface="+mn-cs"/>
              </a:rPr>
              <a:t> </a:t>
            </a:r>
            <a:r>
              <a:rPr kumimoji="0" lang="en-US" sz="3600" b="0" i="0" u="none" strike="noStrike" kern="1200" cap="none" spc="0" normalizeH="0" baseline="0" noProof="0" dirty="0" err="1">
                <a:ln>
                  <a:noFill/>
                </a:ln>
                <a:solidFill>
                  <a:prstClr val="white"/>
                </a:solidFill>
                <a:effectLst/>
                <a:uLnTx/>
                <a:uFillTx/>
                <a:latin typeface="Calibri Light" panose="020F0302020204030204"/>
                <a:ea typeface="+mn-ea"/>
                <a:cs typeface="+mn-cs"/>
              </a:rPr>
              <a:t>sont-elles</a:t>
            </a:r>
            <a:r>
              <a:rPr kumimoji="0" lang="en-US" sz="3600" b="0" i="0" u="none" strike="noStrike" kern="1200" cap="none" spc="0" normalizeH="0" baseline="0" noProof="0" dirty="0">
                <a:ln>
                  <a:noFill/>
                </a:ln>
                <a:solidFill>
                  <a:prstClr val="white"/>
                </a:solidFill>
                <a:effectLst/>
                <a:uLnTx/>
                <a:uFillTx/>
                <a:latin typeface="Calibri Light" panose="020F0302020204030204"/>
                <a:ea typeface="+mn-ea"/>
                <a:cs typeface="+mn-cs"/>
              </a:rPr>
              <a:t> </a:t>
            </a:r>
            <a:r>
              <a:rPr kumimoji="0" lang="en-US" sz="3600" b="0" i="0" u="none" strike="noStrike" kern="1200" cap="none" spc="0" normalizeH="0" baseline="0" noProof="0" dirty="0" err="1">
                <a:ln>
                  <a:noFill/>
                </a:ln>
                <a:solidFill>
                  <a:prstClr val="white"/>
                </a:solidFill>
                <a:effectLst/>
                <a:uLnTx/>
                <a:uFillTx/>
                <a:latin typeface="Calibri Light" panose="020F0302020204030204"/>
                <a:ea typeface="+mn-ea"/>
                <a:cs typeface="+mn-cs"/>
              </a:rPr>
              <a:t>évaluées</a:t>
            </a:r>
            <a:r>
              <a:rPr kumimoji="0" lang="en-US" sz="3600" b="0" i="0" u="none" strike="noStrike" kern="1200" cap="none" spc="0" normalizeH="0" baseline="0" noProof="0" dirty="0">
                <a:ln>
                  <a:noFill/>
                </a:ln>
                <a:solidFill>
                  <a:prstClr val="white"/>
                </a:solidFill>
                <a:effectLst/>
                <a:uLnTx/>
                <a:uFillTx/>
                <a:latin typeface="Calibri Light" panose="020F0302020204030204"/>
                <a:ea typeface="+mn-ea"/>
                <a:cs typeface="+mn-cs"/>
              </a:rPr>
              <a:t> ?</a:t>
            </a:r>
          </a:p>
        </p:txBody>
      </p:sp>
      <p:sp>
        <p:nvSpPr>
          <p:cNvPr id="12"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0B66945-4967-4040-926D-DCA44313CD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 4">
            <a:extLst>
              <a:ext uri="{FF2B5EF4-FFF2-40B4-BE49-F238E27FC236}">
                <a16:creationId xmlns:a16="http://schemas.microsoft.com/office/drawing/2014/main" id="{04A50471-9F39-45AB-8325-968066CFC9C4}"/>
              </a:ext>
            </a:extLst>
          </p:cNvPr>
          <p:cNvPicPr>
            <a:picLocks noChangeAspect="1"/>
          </p:cNvPicPr>
          <p:nvPr/>
        </p:nvPicPr>
        <p:blipFill>
          <a:blip r:embed="rId2"/>
          <a:stretch>
            <a:fillRect/>
          </a:stretch>
        </p:blipFill>
        <p:spPr>
          <a:xfrm>
            <a:off x="419382" y="1662116"/>
            <a:ext cx="4047843" cy="2165596"/>
          </a:xfrm>
          <a:prstGeom prst="rect">
            <a:avLst/>
          </a:prstGeom>
        </p:spPr>
      </p:pic>
    </p:spTree>
    <p:extLst>
      <p:ext uri="{BB962C8B-B14F-4D97-AF65-F5344CB8AC3E}">
        <p14:creationId xmlns:p14="http://schemas.microsoft.com/office/powerpoint/2010/main" val="1817276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7793502" y="1271802"/>
            <a:ext cx="4398498" cy="3637823"/>
          </a:xfrm>
        </p:spPr>
        <p:txBody>
          <a:bodyPr>
            <a:normAutofit fontScale="92500" lnSpcReduction="20000"/>
          </a:bodyPr>
          <a:lstStyle/>
          <a:p>
            <a:r>
              <a:rPr lang="fr-FR" sz="4000" dirty="0"/>
              <a:t>Epreuves finales </a:t>
            </a:r>
          </a:p>
          <a:p>
            <a:endParaRPr lang="fr-FR" dirty="0"/>
          </a:p>
          <a:p>
            <a:pPr algn="l"/>
            <a:r>
              <a:rPr lang="fr-FR" dirty="0"/>
              <a:t>Spécialité 1  &amp; Spécialité 2 </a:t>
            </a:r>
          </a:p>
          <a:p>
            <a:pPr marL="342900" indent="-342900" algn="l">
              <a:buFont typeface="Arial" panose="020B0604020202020204" pitchFamily="34" charset="0"/>
              <a:buChar char="•"/>
            </a:pPr>
            <a:r>
              <a:rPr lang="fr-FR" dirty="0"/>
              <a:t>Epreuve écrite de 3H30/4H00</a:t>
            </a:r>
          </a:p>
          <a:p>
            <a:pPr marL="342900" indent="-342900" algn="l">
              <a:buFont typeface="Arial" panose="020B0604020202020204" pitchFamily="34" charset="0"/>
              <a:buChar char="•"/>
            </a:pPr>
            <a:r>
              <a:rPr lang="fr-FR" dirty="0"/>
              <a:t>en avril de l’année de T</a:t>
            </a:r>
            <a:r>
              <a:rPr lang="fr-FR" baseline="30000" dirty="0"/>
              <a:t>ale</a:t>
            </a:r>
          </a:p>
          <a:p>
            <a:pPr algn="l"/>
            <a:endParaRPr lang="fr-FR" dirty="0"/>
          </a:p>
          <a:p>
            <a:pPr algn="l"/>
            <a:r>
              <a:rPr lang="fr-FR" dirty="0"/>
              <a:t>Grand Oral = </a:t>
            </a:r>
          </a:p>
          <a:p>
            <a:pPr marL="342900" indent="-342900" algn="l">
              <a:buFont typeface="Arial" panose="020B0604020202020204" pitchFamily="34" charset="0"/>
              <a:buChar char="•"/>
            </a:pPr>
            <a:r>
              <a:rPr lang="fr-FR" dirty="0"/>
              <a:t>Epreuve orale portant sur les spécialités</a:t>
            </a:r>
          </a:p>
          <a:p>
            <a:pPr marL="342900" indent="-342900" algn="l">
              <a:buFont typeface="Arial" panose="020B0604020202020204" pitchFamily="34" charset="0"/>
              <a:buChar char="•"/>
            </a:pPr>
            <a:r>
              <a:rPr lang="fr-FR" dirty="0"/>
              <a:t>en juin de l’année de T</a:t>
            </a:r>
            <a:r>
              <a:rPr lang="fr-FR" baseline="30000" dirty="0"/>
              <a:t>ale</a:t>
            </a:r>
            <a:endParaRPr lang="fr-FR" dirty="0"/>
          </a:p>
          <a:p>
            <a:endParaRPr lang="fr-FR" dirty="0"/>
          </a:p>
        </p:txBody>
      </p:sp>
      <p:sp>
        <p:nvSpPr>
          <p:cNvPr id="4" name="Secteurs 3"/>
          <p:cNvSpPr/>
          <p:nvPr/>
        </p:nvSpPr>
        <p:spPr>
          <a:xfrm rot="10800000">
            <a:off x="4504616" y="1908180"/>
            <a:ext cx="3072714" cy="2807086"/>
          </a:xfrm>
          <a:prstGeom prst="pie">
            <a:avLst>
              <a:gd name="adj1" fmla="val 5426931"/>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5" name="Image 4"/>
          <p:cNvPicPr>
            <a:picLocks noChangeAspect="1"/>
          </p:cNvPicPr>
          <p:nvPr/>
        </p:nvPicPr>
        <p:blipFill>
          <a:blip r:embed="rId2"/>
          <a:stretch>
            <a:fillRect/>
          </a:stretch>
        </p:blipFill>
        <p:spPr>
          <a:xfrm>
            <a:off x="9771826" y="5586198"/>
            <a:ext cx="2113313" cy="1129081"/>
          </a:xfrm>
          <a:prstGeom prst="rect">
            <a:avLst/>
          </a:prstGeom>
        </p:spPr>
      </p:pic>
      <p:sp>
        <p:nvSpPr>
          <p:cNvPr id="6" name="Secteurs 3">
            <a:extLst>
              <a:ext uri="{FF2B5EF4-FFF2-40B4-BE49-F238E27FC236}">
                <a16:creationId xmlns:a16="http://schemas.microsoft.com/office/drawing/2014/main" id="{C3442B13-3AE3-4159-A073-448FEEFFE2EE}"/>
              </a:ext>
            </a:extLst>
          </p:cNvPr>
          <p:cNvSpPr/>
          <p:nvPr/>
        </p:nvSpPr>
        <p:spPr>
          <a:xfrm rot="19428529">
            <a:off x="4449588" y="1880764"/>
            <a:ext cx="3072714" cy="2807086"/>
          </a:xfrm>
          <a:prstGeom prst="pie">
            <a:avLst>
              <a:gd name="adj1" fmla="val 9647966"/>
              <a:gd name="adj2" fmla="val 1620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ZoneTexte 6">
            <a:extLst>
              <a:ext uri="{FF2B5EF4-FFF2-40B4-BE49-F238E27FC236}">
                <a16:creationId xmlns:a16="http://schemas.microsoft.com/office/drawing/2014/main" id="{545422B6-2F03-48F7-96D5-5634EE5AF496}"/>
              </a:ext>
            </a:extLst>
          </p:cNvPr>
          <p:cNvSpPr txBox="1"/>
          <p:nvPr/>
        </p:nvSpPr>
        <p:spPr>
          <a:xfrm>
            <a:off x="106117" y="1271802"/>
            <a:ext cx="4398498" cy="4893647"/>
          </a:xfrm>
          <a:prstGeom prst="rect">
            <a:avLst/>
          </a:prstGeom>
          <a:noFill/>
        </p:spPr>
        <p:txBody>
          <a:bodyPr wrap="square" rtlCol="0">
            <a:spAutoFit/>
          </a:bodyPr>
          <a:lstStyle/>
          <a:p>
            <a:r>
              <a:rPr lang="fr-FR" sz="4000" dirty="0"/>
              <a:t>E3C</a:t>
            </a:r>
          </a:p>
          <a:p>
            <a:endParaRPr lang="fr-FR" sz="4000" dirty="0"/>
          </a:p>
          <a:p>
            <a:r>
              <a:rPr lang="fr-FR" sz="2400" dirty="0"/>
              <a:t>Spécialité 3 = </a:t>
            </a:r>
          </a:p>
          <a:p>
            <a:pPr marL="342900" indent="-342900">
              <a:buFont typeface="Arial" panose="020B0604020202020204" pitchFamily="34" charset="0"/>
              <a:buChar char="•"/>
            </a:pPr>
            <a:r>
              <a:rPr lang="fr-FR" sz="2400" dirty="0"/>
              <a:t>Epreuve écrite de 2h</a:t>
            </a:r>
          </a:p>
          <a:p>
            <a:pPr marL="342900" indent="-342900">
              <a:buFont typeface="Arial" panose="020B0604020202020204" pitchFamily="34" charset="0"/>
              <a:buChar char="•"/>
            </a:pPr>
            <a:r>
              <a:rPr lang="fr-FR" sz="2400" dirty="0"/>
              <a:t>Courant mai de l’année de 1</a:t>
            </a:r>
            <a:r>
              <a:rPr lang="fr-FR" sz="2400" baseline="30000" dirty="0"/>
              <a:t>ère</a:t>
            </a:r>
            <a:endParaRPr lang="fr-FR" sz="2400" dirty="0"/>
          </a:p>
          <a:p>
            <a:endParaRPr lang="fr-FR" sz="2400" dirty="0"/>
          </a:p>
          <a:p>
            <a:endParaRPr lang="fr-FR" sz="2400" dirty="0"/>
          </a:p>
          <a:p>
            <a:endParaRPr lang="fr-FR" sz="2400" dirty="0"/>
          </a:p>
          <a:p>
            <a:endParaRPr lang="fr-FR" sz="4000" dirty="0"/>
          </a:p>
          <a:p>
            <a:endParaRPr lang="fr-FR" sz="2400" dirty="0"/>
          </a:p>
          <a:p>
            <a:endParaRPr lang="fr-MU" sz="2400" dirty="0"/>
          </a:p>
        </p:txBody>
      </p:sp>
    </p:spTree>
    <p:extLst>
      <p:ext uri="{BB962C8B-B14F-4D97-AF65-F5344CB8AC3E}">
        <p14:creationId xmlns:p14="http://schemas.microsoft.com/office/powerpoint/2010/main" val="2398715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B27210-D0CA-4654-B3E3-9ABB4F178E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ZoneTexte 3">
            <a:extLst>
              <a:ext uri="{FF2B5EF4-FFF2-40B4-BE49-F238E27FC236}">
                <a16:creationId xmlns:a16="http://schemas.microsoft.com/office/drawing/2014/main" id="{7FAAFFE2-227A-41F6-B73D-77BBDD4EEDD9}"/>
              </a:ext>
            </a:extLst>
          </p:cNvPr>
          <p:cNvSpPr txBox="1"/>
          <p:nvPr/>
        </p:nvSpPr>
        <p:spPr>
          <a:xfrm>
            <a:off x="6024154" y="2072933"/>
            <a:ext cx="5748464" cy="2165595"/>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000" b="0" i="0" u="none" strike="noStrike" kern="1200" cap="none" spc="0" normalizeH="0" baseline="0" noProof="0" dirty="0" smtClean="0">
                <a:ln>
                  <a:noFill/>
                </a:ln>
                <a:solidFill>
                  <a:prstClr val="white"/>
                </a:solidFill>
                <a:effectLst/>
                <a:uLnTx/>
                <a:uFillTx/>
                <a:latin typeface="Calibri Light" panose="020F0302020204030204"/>
                <a:ea typeface="+mn-ea"/>
                <a:cs typeface="+mn-cs"/>
              </a:rPr>
              <a:t>Le Grand Oral, </a:t>
            </a:r>
            <a:endParaRPr kumimoji="0" lang="en-US" sz="6000" b="0" i="0" u="none" strike="noStrike" kern="1200" cap="none" spc="0" normalizeH="0" baseline="0" noProof="0" dirty="0">
              <a:ln>
                <a:noFill/>
              </a:ln>
              <a:solidFill>
                <a:prstClr val="white"/>
              </a:solidFill>
              <a:effectLst/>
              <a:uLnTx/>
              <a:uFillTx/>
              <a:latin typeface="Calibri Light" panose="020F030202020403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lang="en-US" sz="3600" noProof="0" dirty="0">
                <a:solidFill>
                  <a:prstClr val="white"/>
                </a:solidFill>
                <a:latin typeface="Calibri Light" panose="020F0302020204030204"/>
              </a:rPr>
              <a:t>C</a:t>
            </a:r>
            <a:r>
              <a:rPr kumimoji="0" lang="en-US" sz="3600" b="0" i="0" u="none" strike="noStrike" kern="1200" cap="none" spc="0" normalizeH="0" baseline="0" noProof="0" dirty="0" smtClean="0">
                <a:ln>
                  <a:noFill/>
                </a:ln>
                <a:solidFill>
                  <a:prstClr val="white"/>
                </a:solidFill>
                <a:effectLst/>
                <a:uLnTx/>
                <a:uFillTx/>
                <a:latin typeface="Calibri Light" panose="020F0302020204030204"/>
                <a:ea typeface="+mn-ea"/>
                <a:cs typeface="+mn-cs"/>
              </a:rPr>
              <a:t>omment</a:t>
            </a:r>
            <a:r>
              <a:rPr kumimoji="0" lang="en-US" sz="3600" b="0" i="0" u="none" strike="noStrike" kern="1200" cap="none" spc="0" normalizeH="0" noProof="0" dirty="0" smtClean="0">
                <a:ln>
                  <a:noFill/>
                </a:ln>
                <a:solidFill>
                  <a:prstClr val="white"/>
                </a:solidFill>
                <a:effectLst/>
                <a:uLnTx/>
                <a:uFillTx/>
                <a:latin typeface="Calibri Light" panose="020F0302020204030204"/>
                <a:ea typeface="+mn-ea"/>
                <a:cs typeface="+mn-cs"/>
              </a:rPr>
              <a:t> </a:t>
            </a:r>
            <a:r>
              <a:rPr kumimoji="0" lang="en-US" sz="3600" b="0" i="0" u="none" strike="noStrike" kern="1200" cap="none" spc="0" normalizeH="0" baseline="0" noProof="0" dirty="0" smtClean="0">
                <a:ln>
                  <a:noFill/>
                </a:ln>
                <a:solidFill>
                  <a:prstClr val="white"/>
                </a:solidFill>
                <a:effectLst/>
                <a:uLnTx/>
                <a:uFillTx/>
                <a:latin typeface="Calibri Light" panose="020F0302020204030204"/>
                <a:ea typeface="+mn-ea"/>
                <a:cs typeface="+mn-cs"/>
              </a:rPr>
              <a:t>?</a:t>
            </a:r>
            <a:endParaRPr kumimoji="0" lang="en-US" sz="3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2"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0B66945-4967-4040-926D-DCA44313CD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 4">
            <a:extLst>
              <a:ext uri="{FF2B5EF4-FFF2-40B4-BE49-F238E27FC236}">
                <a16:creationId xmlns:a16="http://schemas.microsoft.com/office/drawing/2014/main" id="{04A50471-9F39-45AB-8325-968066CFC9C4}"/>
              </a:ext>
            </a:extLst>
          </p:cNvPr>
          <p:cNvPicPr>
            <a:picLocks noChangeAspect="1"/>
          </p:cNvPicPr>
          <p:nvPr/>
        </p:nvPicPr>
        <p:blipFill>
          <a:blip r:embed="rId2"/>
          <a:stretch>
            <a:fillRect/>
          </a:stretch>
        </p:blipFill>
        <p:spPr>
          <a:xfrm>
            <a:off x="419382" y="1662116"/>
            <a:ext cx="4047843" cy="2165596"/>
          </a:xfrm>
          <a:prstGeom prst="rect">
            <a:avLst/>
          </a:prstGeom>
        </p:spPr>
      </p:pic>
    </p:spTree>
    <p:extLst>
      <p:ext uri="{BB962C8B-B14F-4D97-AF65-F5344CB8AC3E}">
        <p14:creationId xmlns:p14="http://schemas.microsoft.com/office/powerpoint/2010/main" val="387183167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745</TotalTime>
  <Words>1039</Words>
  <Application>Microsoft Office PowerPoint</Application>
  <PresentationFormat>Grand écran</PresentationFormat>
  <Paragraphs>210</Paragraphs>
  <Slides>20</Slides>
  <Notes>1</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20</vt:i4>
      </vt:variant>
    </vt:vector>
  </HeadingPairs>
  <TitlesOfParts>
    <vt:vector size="26" baseType="lpstr">
      <vt:lpstr>Arial</vt:lpstr>
      <vt:lpstr>Calibri</vt:lpstr>
      <vt:lpstr>Calibri Light</vt:lpstr>
      <vt:lpstr>Wingdings</vt:lpstr>
      <vt:lpstr>Thème Office</vt:lpstr>
      <vt:lpstr>Acrobat Document</vt:lpstr>
      <vt:lpstr>Présentation PowerPoint</vt:lpstr>
      <vt:lpstr>De 3 spécialités à 2</vt:lpstr>
      <vt:lpstr>Enseignements de Spécialité et son projet d’études supérieures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épreuves de spécialité</vt:lpstr>
      <vt:lpstr>Présentation PowerPoint</vt:lpstr>
      <vt:lpstr>Présentation PowerPoint</vt:lpstr>
      <vt:lpstr>Présentation PowerPoint</vt:lpstr>
      <vt:lpstr>Les options proposées</vt:lpstr>
      <vt:lpstr>Présentation PowerPoint</vt:lpstr>
      <vt:lpstr>Les ressources pour vous renseigner :  </vt:lpstr>
      <vt:lpstr>Les ressources pour vous renseigner :  </vt:lpstr>
      <vt:lpstr>Les ressources pour vous renseigner :  </vt:lpstr>
      <vt:lpstr>Les ressources pour vous renseigner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Philippe DARIEL</dc:creator>
  <cp:lastModifiedBy>Beatrice AKIEDA</cp:lastModifiedBy>
  <cp:revision>51</cp:revision>
  <dcterms:created xsi:type="dcterms:W3CDTF">2020-01-20T11:44:56Z</dcterms:created>
  <dcterms:modified xsi:type="dcterms:W3CDTF">2020-02-20T15:25:45Z</dcterms:modified>
</cp:coreProperties>
</file>