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299" r:id="rId3"/>
    <p:sldId id="305" r:id="rId4"/>
    <p:sldId id="337" r:id="rId5"/>
    <p:sldId id="328" r:id="rId6"/>
    <p:sldId id="327" r:id="rId7"/>
    <p:sldId id="336" r:id="rId8"/>
    <p:sldId id="321" r:id="rId9"/>
    <p:sldId id="331" r:id="rId10"/>
    <p:sldId id="324" r:id="rId11"/>
    <p:sldId id="322" r:id="rId12"/>
    <p:sldId id="325" r:id="rId13"/>
    <p:sldId id="334" r:id="rId14"/>
    <p:sldId id="335" r:id="rId15"/>
    <p:sldId id="312" r:id="rId16"/>
    <p:sldId id="313" r:id="rId17"/>
    <p:sldId id="314" r:id="rId18"/>
    <p:sldId id="30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244"/>
    <a:srgbClr val="FBE9BB"/>
    <a:srgbClr val="F1FA98"/>
    <a:srgbClr val="CCF6CC"/>
    <a:srgbClr val="C8F8FA"/>
    <a:srgbClr val="F4D8D9"/>
    <a:srgbClr val="EBC7FB"/>
    <a:srgbClr val="DCFAFC"/>
    <a:srgbClr val="FF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73972003499556"/>
          <c:y val="0.12037497685772024"/>
          <c:w val="0.39182500285290428"/>
          <c:h val="0.83802351109229078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destinations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D1-4D31-8456-1F92A478D0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D1-4D31-8456-1F92A478D0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D1-4D31-8456-1F92A478D0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D1-4D31-8456-1F92A478D0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D1-4D31-8456-1F92A478D0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Feuil1!$A$2:$A$6</c:f>
              <c:strCache>
                <c:ptCount val="5"/>
                <c:pt idx="0">
                  <c:v>France</c:v>
                </c:pt>
                <c:pt idx="1">
                  <c:v>Maurice</c:v>
                </c:pt>
                <c:pt idx="2">
                  <c:v>Royaume-Uni</c:v>
                </c:pt>
                <c:pt idx="3">
                  <c:v>Canada</c:v>
                </c:pt>
                <c:pt idx="4">
                  <c:v>autres</c:v>
                </c:pt>
              </c:strCache>
            </c:strRef>
          </c:cat>
          <c:val>
            <c:numRef>
              <c:f>Feuil1!$B$2:$B$6</c:f>
              <c:numCache>
                <c:formatCode>0.00%</c:formatCode>
                <c:ptCount val="5"/>
                <c:pt idx="0">
                  <c:v>0.59199999999999997</c:v>
                </c:pt>
                <c:pt idx="1">
                  <c:v>0.17810000000000001</c:v>
                </c:pt>
                <c:pt idx="2">
                  <c:v>0.1149</c:v>
                </c:pt>
                <c:pt idx="3">
                  <c:v>5.74E-2</c:v>
                </c:pt>
                <c:pt idx="4">
                  <c:v>5.74E-2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D1-4D31-8456-1F92A478D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879227053140096E-2"/>
          <c:y val="5.5986403772643939E-2"/>
          <c:w val="0.14755934040853586"/>
          <c:h val="0.89235248821455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51758625280535586"/>
          <c:y val="6.7182463697802813E-2"/>
          <c:w val="0.39357155083875384"/>
          <c:h val="0.88337235464233332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par type de formation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48-4359-B151-DE8B4D3363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48-4359-B151-DE8B4D3363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48-4359-B151-DE8B4D3363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48-4359-B151-DE8B4D3363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48-4359-B151-DE8B4D3363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A48-4359-B151-DE8B4D3363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A48-4359-B151-DE8B4D3363F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A48-4359-B151-DE8B4D3363F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A48-4359-B151-DE8B4D3363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Feuil1!$A$2:$A$10</c:f>
              <c:strCache>
                <c:ptCount val="9"/>
                <c:pt idx="0">
                  <c:v>Licence</c:v>
                </c:pt>
                <c:pt idx="1">
                  <c:v>BTS &amp; DUT </c:v>
                </c:pt>
                <c:pt idx="2">
                  <c:v>Ecoles de commerce</c:v>
                </c:pt>
                <c:pt idx="3">
                  <c:v>CPGE &amp; CPES</c:v>
                </c:pt>
                <c:pt idx="4">
                  <c:v>Ecoles spécialisées</c:v>
                </c:pt>
                <c:pt idx="5">
                  <c:v>Ecoles d'ingé </c:v>
                </c:pt>
                <c:pt idx="6">
                  <c:v>ENSA</c:v>
                </c:pt>
                <c:pt idx="7">
                  <c:v>IEP </c:v>
                </c:pt>
                <c:pt idx="8">
                  <c:v>Prépa Beaux-Arts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41.8</c:v>
                </c:pt>
                <c:pt idx="1">
                  <c:v>14.75</c:v>
                </c:pt>
                <c:pt idx="2">
                  <c:v>12.29</c:v>
                </c:pt>
                <c:pt idx="3">
                  <c:v>9.83</c:v>
                </c:pt>
                <c:pt idx="4">
                  <c:v>9.01</c:v>
                </c:pt>
                <c:pt idx="5">
                  <c:v>4.09</c:v>
                </c:pt>
                <c:pt idx="6">
                  <c:v>4.09</c:v>
                </c:pt>
                <c:pt idx="7">
                  <c:v>3.27</c:v>
                </c:pt>
                <c:pt idx="8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D-46D7-9617-7027263A2D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714975845410627E-2"/>
          <c:y val="4.1846965462673122E-2"/>
          <c:w val="0.3384057971014493"/>
          <c:h val="0.941888523210119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0.19052</cdr:x>
      <cdr:y>0.83691</cdr:y>
    </cdr:from>
    <cdr:to>
      <cdr:x>0.5612</cdr:x>
      <cdr:y>0.92418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003472" y="4114800"/>
          <a:ext cx="3897923" cy="429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/>
            <a:t>Australie</a:t>
          </a:r>
          <a:r>
            <a:rPr lang="fr-FR" dirty="0"/>
            <a:t> ; Belgique ;  Pays-Bas ; Roumanie ; Russie ; Suisse</a:t>
          </a:r>
          <a:endParaRPr lang="fr-F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C96C9-E436-40C2-9E90-2CAD72441ED7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A894A-E7B6-4857-97BB-67D775436C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67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7150" y="1014413"/>
            <a:ext cx="6491288" cy="3652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350" y="5021263"/>
            <a:ext cx="4568825" cy="405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43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22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15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20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68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57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09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30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39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31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01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51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B3367-89C6-422C-A984-92555915FF53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36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tudiant.lefigaro.fr/article/classement-du-financial-times-2020-trois-ecoles-francaises-dans-le-top-10_f8d07534-015d-11eb-b9fc-2de40309cb99/?utm_source=app&amp;utm_medium=sms&amp;utm_campaign=fr.playsoft.lefigarov3" TargetMode="External"/><Relationship Id="rId5" Type="http://schemas.openxmlformats.org/officeDocument/2006/relationships/hyperlink" Target="https://etudiant.lefigaro.fr/etudes/ecoles-de-commerce/classement/?type=1" TargetMode="External"/><Relationship Id="rId4" Type="http://schemas.openxmlformats.org/officeDocument/2006/relationships/hyperlink" Target="https://etudiant.lefigaro.fr/etudes/ecoles-de-commerce/classemen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etudiant.fr/palmares/liste-profils/palmares-des-ecoles-d-ingenieurs/palmares-general-des-ecoles-d-ingenieurs/home.html#indicateurs=900659,900660,900661,900677&amp;criterias" TargetMode="External"/><Relationship Id="rId4" Type="http://schemas.openxmlformats.org/officeDocument/2006/relationships/hyperlink" Target="https://www.aux-concours.com/ecoles-classements/classement-ecoles-ingenieurs-post-bac-prepa-integree-201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orientationLD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ulbright-france.org/en/study-france/understanding-french-education-system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cgill.ca/mcgillabroad/mcgill-students-going-abroad/global-learning-opportunities/8-steps-going-exchange/explore-exchange-destinations" TargetMode="External"/><Relationship Id="rId5" Type="http://schemas.openxmlformats.org/officeDocument/2006/relationships/hyperlink" Target="https://www.sciencespobordeaux.fr/fr/international-students-and-programs/programmes-diplomants-en-anglais.html" TargetMode="External"/><Relationship Id="rId4" Type="http://schemas.openxmlformats.org/officeDocument/2006/relationships/hyperlink" Target="https://droit.univ-rennes1.fr/actualites/rennes-exeter-un-partenariat-qui-du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23"/>
          <p:cNvSpPr/>
          <p:nvPr/>
        </p:nvSpPr>
        <p:spPr>
          <a:xfrm>
            <a:off x="0" y="-38372"/>
            <a:ext cx="12192000" cy="1814921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5" y="338160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148" y="386170"/>
            <a:ext cx="1923552" cy="9658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3" b="8951"/>
          <a:stretch/>
        </p:blipFill>
        <p:spPr>
          <a:xfrm>
            <a:off x="0" y="3605119"/>
            <a:ext cx="12192000" cy="295174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78823" y="1736489"/>
            <a:ext cx="11639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Soirée de l’Orientation du Lycée des Mascareignes</a:t>
            </a:r>
          </a:p>
          <a:p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Mardi 29 septembre 2020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23"/>
          <p:cNvSpPr/>
          <p:nvPr/>
        </p:nvSpPr>
        <p:spPr>
          <a:xfrm>
            <a:off x="0" y="-38372"/>
            <a:ext cx="12192000" cy="2298246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5" y="530950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3300" y="2285999"/>
            <a:ext cx="1114540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De la difficulté à faire une bonne lecture des Classements des écoles </a:t>
            </a:r>
            <a:endParaRPr lang="fr-FR" sz="2800" b="1" i="1" kern="1000" dirty="0">
              <a:solidFill>
                <a:schemeClr val="accent6">
                  <a:lumMod val="75000"/>
                </a:schemeClr>
              </a:solidFill>
              <a:latin typeface="Franklin Gothic Book"/>
              <a:ea typeface="Franklin Gothic Book" panose="020B0503020102020204" pitchFamily="34" charset="0"/>
              <a:cs typeface="Times New Roman"/>
            </a:endParaRPr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132114" y="3657599"/>
            <a:ext cx="9927771" cy="2886891"/>
          </a:xfrm>
        </p:spPr>
        <p:txBody>
          <a:bodyPr>
            <a:normAutofit fontScale="92500" lnSpcReduction="20000"/>
          </a:bodyPr>
          <a:lstStyle/>
          <a:p>
            <a:pPr algn="l"/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>
                <a:hlinkClick r:id="rId4"/>
              </a:rPr>
              <a:t>https</a:t>
            </a:r>
            <a:r>
              <a:rPr lang="fr-FR" dirty="0">
                <a:hlinkClick r:id="rId4"/>
              </a:rPr>
              <a:t>://etudiant.lefigaro.fr/etudes/ecoles-de-commerce/classement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>
                <a:hlinkClick r:id="rId5"/>
              </a:rPr>
              <a:t>https</a:t>
            </a:r>
            <a:r>
              <a:rPr lang="fr-FR" dirty="0">
                <a:hlinkClick r:id="rId5"/>
              </a:rPr>
              <a:t>://etudiant.lefigaro.fr/etudes/ecoles-de-commerce/classement/?type=1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>
                <a:hlinkClick r:id="rId6"/>
              </a:rPr>
              <a:t>https://etudiant.lefigaro.fr/article/classement-du-financial-times-2020-trois-ecoles-francaises-dans-le-top-10_f8d07534-015d-11eb-b9fc-2de40309cb99/?utm_source=app&amp;utm_medium=sms&amp;utm_campaign=fr.playsoft.lefigarov3</a:t>
            </a:r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32114" y="3048743"/>
            <a:ext cx="466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Exemple des Ecoles de commerce : 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23"/>
          <p:cNvSpPr/>
          <p:nvPr/>
        </p:nvSpPr>
        <p:spPr>
          <a:xfrm>
            <a:off x="0" y="-38372"/>
            <a:ext cx="12192000" cy="2181198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5" y="530950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132113" y="3261359"/>
            <a:ext cx="9927771" cy="3291841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www.aux-concours.com/ecoles-classements/classement-ecoles-ingenieurs-post-bac-prepa-integree-2018</a:t>
            </a:r>
            <a:endParaRPr lang="fr-F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>
                <a:hlinkClick r:id="rId5"/>
              </a:rPr>
              <a:t>https://www.letudiant.fr/palmares/liste-profils/palmares-des-ecoles-d-ingenieurs/palmares-general-des-ecoles-d-ingenieurs/home.html#indicateurs=900659,900660,900661,900677&amp;criterias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Grandes Ecoles : Ecole Normale Supérieure (ENS) ; Ecole Polytechnique ; Centrale Supélec ; Télécom Paris ; Ecole des Mines 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ParisTech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; les Ecoles Centrales ;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  <a:p>
            <a:pPr algn="l"/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Pour votre information : La France fait partie des pays qui comptent un grand nombre de médaillés que ce soit en Prix Nobel, Fields ou Abel. </a:t>
            </a:r>
          </a:p>
          <a:p>
            <a:pPr marL="342900" indent="-342900" algn="l">
              <a:buFontTx/>
              <a:buChar char="-"/>
            </a:pPr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16600" y="2481315"/>
            <a:ext cx="5220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Exemple des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écoles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d’ingénieurs</a:t>
            </a:r>
            <a:endParaRPr lang="fr-FR" sz="2400" b="1" i="1" kern="1000" dirty="0">
              <a:solidFill>
                <a:schemeClr val="accent6">
                  <a:lumMod val="75000"/>
                </a:schemeClr>
              </a:solidFill>
              <a:latin typeface="Franklin Gothic Book"/>
              <a:ea typeface="Franklin Gothic Book" panose="020B05030201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01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90" y="1306286"/>
            <a:ext cx="11265070" cy="484074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06479" y="566670"/>
            <a:ext cx="8325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Illustration des différentes voies d’accès pour un même objectif </a:t>
            </a:r>
          </a:p>
          <a:p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28998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23"/>
          <p:cNvSpPr/>
          <p:nvPr/>
        </p:nvSpPr>
        <p:spPr>
          <a:xfrm>
            <a:off x="0" y="-38372"/>
            <a:ext cx="12192000" cy="1670678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5" y="530950"/>
            <a:ext cx="1896474" cy="1036593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" y="1632306"/>
            <a:ext cx="10253472" cy="50097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228345" y="6568269"/>
            <a:ext cx="7963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http://</a:t>
            </a:r>
            <a:r>
              <a:rPr lang="fr-FR" sz="1100" dirty="0"/>
              <a:t>etudiant.aujourdhui.fr/etudiant/info/les-meilleures-universites-francaises-selon-le-classement-time-higher-education-2019.html</a:t>
            </a:r>
          </a:p>
        </p:txBody>
      </p:sp>
    </p:spTree>
    <p:extLst>
      <p:ext uri="{BB962C8B-B14F-4D97-AF65-F5344CB8AC3E}">
        <p14:creationId xmlns:p14="http://schemas.microsoft.com/office/powerpoint/2010/main" val="36265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23"/>
          <p:cNvSpPr/>
          <p:nvPr/>
        </p:nvSpPr>
        <p:spPr>
          <a:xfrm>
            <a:off x="0" y="-38372"/>
            <a:ext cx="12192000" cy="1893298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5" y="530950"/>
            <a:ext cx="1896474" cy="1036593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4052"/>
            <a:ext cx="6248400" cy="48577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900" y="2142309"/>
            <a:ext cx="61341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482" y="1201783"/>
            <a:ext cx="11271968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Orientation des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LDM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Alumni 2020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par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destination géographique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838200" y="1752036"/>
          <a:ext cx="10515600" cy="535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rme libre : Forme 23"/>
          <p:cNvSpPr/>
          <p:nvPr/>
        </p:nvSpPr>
        <p:spPr>
          <a:xfrm>
            <a:off x="0" y="-38371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233411"/>
            <a:ext cx="1896474" cy="1036593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482" y="1053423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Selon les études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supérieures françaises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838200" y="2094184"/>
          <a:ext cx="10515600" cy="468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rme libre : Forme 23"/>
          <p:cNvSpPr/>
          <p:nvPr/>
        </p:nvSpPr>
        <p:spPr>
          <a:xfrm>
            <a:off x="0" y="-38371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233411"/>
            <a:ext cx="1896474" cy="1036593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0127" y="1112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Admissions de nos bacheliers en formations emblématiques: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828" y="2474721"/>
            <a:ext cx="10973972" cy="3549015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FR" sz="2500" kern="1000" dirty="0">
                <a:cs typeface="Times New Roman" panose="02020603050405020304" pitchFamily="18" charset="0"/>
              </a:rPr>
              <a:t>En CPGE et CPES : Sainte-Geneviève (Versailles) ; Henri-IV (Paris) ; Saint-Louis (Paris) Janson-de-Sailly (Paris) ; Montaigne (Bordeaux)</a:t>
            </a:r>
          </a:p>
          <a:p>
            <a:pPr>
              <a:buFontTx/>
              <a:buChar char="-"/>
            </a:pPr>
            <a:r>
              <a:rPr lang="fr-FR" sz="2500" kern="1000" dirty="0">
                <a:cs typeface="Times New Roman" panose="02020603050405020304" pitchFamily="18" charset="0"/>
              </a:rPr>
              <a:t>A Dauphine ; l’IEP de Paris (campus Menton, Reims)</a:t>
            </a:r>
          </a:p>
          <a:p>
            <a:pPr>
              <a:buFontTx/>
              <a:buChar char="-"/>
            </a:pPr>
            <a:r>
              <a:rPr lang="fr-FR" sz="2500" kern="1000" dirty="0">
                <a:cs typeface="Times New Roman" panose="02020603050405020304" pitchFamily="18" charset="0"/>
              </a:rPr>
              <a:t>En école de commerce : ESSEC ; ESCP</a:t>
            </a:r>
          </a:p>
          <a:p>
            <a:pPr>
              <a:buFontTx/>
              <a:buChar char="-"/>
            </a:pPr>
            <a:r>
              <a:rPr lang="fr-FR" sz="2500" kern="1000" dirty="0">
                <a:cs typeface="Times New Roman" panose="02020603050405020304" pitchFamily="18" charset="0"/>
              </a:rPr>
              <a:t>En prépa intégrée d’ingénieur : INSA ; </a:t>
            </a:r>
            <a:r>
              <a:rPr lang="fr-FR" sz="2500" kern="1000" dirty="0" smtClean="0">
                <a:cs typeface="Times New Roman" panose="02020603050405020304" pitchFamily="18" charset="0"/>
              </a:rPr>
              <a:t>EPF ; ESTACA</a:t>
            </a:r>
            <a:endParaRPr lang="fr-FR" sz="2500" kern="10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2500" kern="1000" dirty="0">
                <a:cs typeface="Times New Roman" panose="02020603050405020304" pitchFamily="18" charset="0"/>
              </a:rPr>
              <a:t>Au Royaume-Uni : Bristol </a:t>
            </a:r>
            <a:r>
              <a:rPr lang="fr-FR" sz="2500" kern="1000" dirty="0" err="1">
                <a:cs typeface="Times New Roman" panose="02020603050405020304" pitchFamily="18" charset="0"/>
              </a:rPr>
              <a:t>University</a:t>
            </a:r>
            <a:r>
              <a:rPr lang="fr-FR" sz="2500" kern="1000" dirty="0">
                <a:cs typeface="Times New Roman" panose="02020603050405020304" pitchFamily="18" charset="0"/>
              </a:rPr>
              <a:t> ; Warwick </a:t>
            </a:r>
            <a:r>
              <a:rPr lang="fr-FR" sz="2500" kern="1000" dirty="0" err="1">
                <a:cs typeface="Times New Roman" panose="02020603050405020304" pitchFamily="18" charset="0"/>
              </a:rPr>
              <a:t>University</a:t>
            </a:r>
            <a:endParaRPr lang="fr-FR" sz="2500" kern="10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2500" kern="1000" dirty="0">
                <a:cs typeface="Times New Roman" panose="02020603050405020304" pitchFamily="18" charset="0"/>
              </a:rPr>
              <a:t>Au Canada : McGill</a:t>
            </a:r>
          </a:p>
          <a:p>
            <a:pPr>
              <a:buFontTx/>
              <a:buChar char="-"/>
            </a:pPr>
            <a:r>
              <a:rPr lang="fr-FR" sz="2500" kern="1000" dirty="0">
                <a:cs typeface="Times New Roman" panose="02020603050405020304" pitchFamily="18" charset="0"/>
              </a:rPr>
              <a:t>En Suisse : Ecole Polytechnique Fédérale de Lausanne</a:t>
            </a:r>
          </a:p>
        </p:txBody>
      </p:sp>
      <p:sp>
        <p:nvSpPr>
          <p:cNvPr id="4" name="Forme libre : Forme 23"/>
          <p:cNvSpPr/>
          <p:nvPr/>
        </p:nvSpPr>
        <p:spPr>
          <a:xfrm>
            <a:off x="0" y="-64497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207285"/>
            <a:ext cx="1896474" cy="1036593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7298C2E-DDB9-4B74-BAEC-3F623035D192}"/>
              </a:ext>
            </a:extLst>
          </p:cNvPr>
          <p:cNvSpPr txBox="1">
            <a:spLocks/>
          </p:cNvSpPr>
          <p:nvPr/>
        </p:nvSpPr>
        <p:spPr>
          <a:xfrm>
            <a:off x="838200" y="5872766"/>
            <a:ext cx="10515600" cy="985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 Bourses d’Excellence Major AEFE</a:t>
            </a:r>
          </a:p>
        </p:txBody>
      </p:sp>
    </p:spTree>
    <p:extLst>
      <p:ext uri="{BB962C8B-B14F-4D97-AF65-F5344CB8AC3E}">
        <p14:creationId xmlns:p14="http://schemas.microsoft.com/office/powerpoint/2010/main" val="27806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907122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5" y="91440"/>
            <a:ext cx="1896474" cy="1036593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12" y="126818"/>
            <a:ext cx="1923552" cy="9658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6910" y="3335995"/>
            <a:ext cx="11145400" cy="44114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5000" b="1" kern="1000" dirty="0">
                <a:solidFill>
                  <a:schemeClr val="bg1"/>
                </a:solidFill>
                <a:ea typeface="Franklin Gothic Book" panose="020B0503020102020204" pitchFamily="34" charset="0"/>
                <a:cs typeface="Times New Roman"/>
              </a:rPr>
              <a:t>Lycée des Mascareignes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Helvétia, Saint Pierre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ILE MAURICE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Tél : (230) 433 8992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Fax : (230) 433 5526</a:t>
            </a:r>
          </a:p>
          <a:p>
            <a:pPr algn="ctr"/>
            <a:r>
              <a:rPr lang="fr-FR" sz="2000" b="1" u="sng" dirty="0" err="1" smtClean="0"/>
              <a:t>orientation@lyceedesmascareignes,org</a:t>
            </a:r>
            <a:endParaRPr lang="fr-FR" sz="2000" b="1" u="sng" dirty="0"/>
          </a:p>
          <a:p>
            <a:pPr algn="ctr"/>
            <a:r>
              <a:rPr lang="fr-FR" sz="2000" dirty="0">
                <a:hlinkClick r:id="rId5"/>
              </a:rPr>
              <a:t>https://www.facebook.com/orientationLDM</a:t>
            </a:r>
            <a:endParaRPr lang="fr-FR" u="sng" dirty="0"/>
          </a:p>
          <a:p>
            <a:endParaRPr lang="fr-FR" dirty="0"/>
          </a:p>
          <a:p>
            <a:endParaRPr lang="fr-FR" dirty="0"/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endParaRPr lang="fr-FR" sz="6000" b="1" kern="1000" dirty="0">
              <a:solidFill>
                <a:schemeClr val="bg1"/>
              </a:solidFill>
              <a:ea typeface="Franklin Gothic Book" panose="020B0503020102020204" pitchFamily="34" charset="0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910" y="1901733"/>
            <a:ext cx="11145400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6000" b="1" kern="1000" dirty="0">
                <a:solidFill>
                  <a:schemeClr val="bg1"/>
                </a:solidFill>
                <a:ea typeface="Franklin Gothic Book" panose="020B0503020102020204" pitchFamily="34" charset="0"/>
                <a:cs typeface="Times New Roman"/>
              </a:rPr>
              <a:t>Merci de votre attention. </a:t>
            </a:r>
          </a:p>
        </p:txBody>
      </p:sp>
    </p:spTree>
    <p:extLst>
      <p:ext uri="{BB962C8B-B14F-4D97-AF65-F5344CB8AC3E}">
        <p14:creationId xmlns:p14="http://schemas.microsoft.com/office/powerpoint/2010/main" val="25264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23"/>
          <p:cNvSpPr/>
          <p:nvPr/>
        </p:nvSpPr>
        <p:spPr>
          <a:xfrm>
            <a:off x="0" y="-38372"/>
            <a:ext cx="12192000" cy="1833853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2" y="138136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147" y="208893"/>
            <a:ext cx="1923552" cy="965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2756" y="1795481"/>
            <a:ext cx="11145400" cy="20108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5400" b="1" dirty="0" smtClean="0">
                <a:solidFill>
                  <a:schemeClr val="accent6">
                    <a:lumMod val="75000"/>
                  </a:schemeClr>
                </a:solidFill>
              </a:rPr>
              <a:t>Orientation, qu’est-ce que c’est ? </a:t>
            </a: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5400" b="1" dirty="0" smtClean="0">
                <a:solidFill>
                  <a:schemeClr val="accent6">
                    <a:lumMod val="75000"/>
                  </a:schemeClr>
                </a:solidFill>
              </a:rPr>
              <a:t>Parcours à l’échelle planétaire</a:t>
            </a:r>
            <a:endParaRPr lang="fr-FR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48224" y="4282420"/>
            <a:ext cx="110141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 I  - Orientation, ce qui donne du sens au quotidien.</a:t>
            </a:r>
          </a:p>
          <a:p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II - Comprendre le système français de l’Education avec le site du programme </a:t>
            </a:r>
            <a:r>
              <a:rPr lang="fr-FR" sz="2400" dirty="0" err="1" smtClean="0">
                <a:solidFill>
                  <a:schemeClr val="accent6">
                    <a:lumMod val="50000"/>
                  </a:schemeClr>
                </a:solidFill>
              </a:rPr>
              <a:t>Fulbright</a:t>
            </a:r>
            <a:endParaRPr lang="fr-F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III- </a:t>
            </a:r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Système L.M.D. et la Mobilité internationale.</a:t>
            </a:r>
          </a:p>
          <a:p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IV - Panorama des noms emblématiques d’enseignement supérieur français.</a:t>
            </a:r>
          </a:p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- De la difficulté à faire une bonne lecture des classements des universités et écoles.</a:t>
            </a:r>
          </a:p>
          <a:p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VI</a:t>
            </a: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- La France par rapport au monde et les choix des AlumniLDM2020.</a:t>
            </a:r>
          </a:p>
        </p:txBody>
      </p:sp>
    </p:spTree>
    <p:extLst>
      <p:ext uri="{BB962C8B-B14F-4D97-AF65-F5344CB8AC3E}">
        <p14:creationId xmlns:p14="http://schemas.microsoft.com/office/powerpoint/2010/main" val="19217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23"/>
          <p:cNvSpPr/>
          <p:nvPr/>
        </p:nvSpPr>
        <p:spPr>
          <a:xfrm>
            <a:off x="0" y="-38372"/>
            <a:ext cx="12192000" cy="217197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5" y="530950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3300" y="2285999"/>
            <a:ext cx="11145400" cy="20108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5400" b="1" dirty="0" smtClean="0">
                <a:solidFill>
                  <a:schemeClr val="accent6">
                    <a:lumMod val="75000"/>
                  </a:schemeClr>
                </a:solidFill>
              </a:rPr>
              <a:t>L’orientation donne du sens </a:t>
            </a: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5400" b="1" dirty="0" smtClean="0">
                <a:solidFill>
                  <a:schemeClr val="accent6">
                    <a:lumMod val="75000"/>
                  </a:schemeClr>
                </a:solidFill>
              </a:rPr>
              <a:t>à la scolarité</a:t>
            </a:r>
            <a:r>
              <a:rPr lang="fr-FR" sz="54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fr-FR" sz="2800" b="1" i="1" kern="1000" dirty="0">
              <a:solidFill>
                <a:schemeClr val="accent6">
                  <a:lumMod val="75000"/>
                </a:schemeClr>
              </a:solidFill>
              <a:latin typeface="Franklin Gothic Book"/>
              <a:ea typeface="Franklin Gothic Book" panose="020B0503020102020204" pitchFamily="34" charset="0"/>
              <a:cs typeface="Times New Roman"/>
            </a:endParaRPr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267096" y="4554084"/>
            <a:ext cx="9927771" cy="2075341"/>
          </a:xfrm>
        </p:spPr>
        <p:txBody>
          <a:bodyPr>
            <a:normAutofit lnSpcReduction="10000"/>
          </a:bodyPr>
          <a:lstStyle/>
          <a:p>
            <a:pPr marL="342900" indent="-342900" algn="l">
              <a:buFontTx/>
              <a:buChar char="-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Processus sur 2 ans et demi qui évolue et mûrit.</a:t>
            </a:r>
          </a:p>
          <a:p>
            <a:pPr marL="342900" indent="-342900" algn="l">
              <a:buFontTx/>
              <a:buChar char="-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Se découvrir ; s’ouvrir au monde économique et professionnel</a:t>
            </a:r>
          </a:p>
          <a:p>
            <a:pPr marL="342900" indent="-342900" algn="l">
              <a:buFontTx/>
              <a:buChar char="-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Se donner des objectifs ; se développer ; devenir autonome</a:t>
            </a:r>
          </a:p>
          <a:p>
            <a:pPr marL="342900" indent="-342900" algn="l">
              <a:buFontTx/>
              <a:buChar char="-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Avoir un maximum d’éléments pour prendre les meilleurs décisions</a:t>
            </a:r>
          </a:p>
          <a:p>
            <a:pPr marL="342900" indent="-342900" algn="l">
              <a:buFontTx/>
              <a:buChar char="-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Construire son projet d’avenir ; apprendre à se mettre en valeur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23"/>
          <p:cNvSpPr/>
          <p:nvPr/>
        </p:nvSpPr>
        <p:spPr>
          <a:xfrm>
            <a:off x="0" y="-38372"/>
            <a:ext cx="12192000" cy="1893298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5" y="530950"/>
            <a:ext cx="1896474" cy="1036593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3742048"/>
            <a:ext cx="10439400" cy="158115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Comprendre le système  français de l’Education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1825" y="5707368"/>
            <a:ext cx="978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fulbright-france.org/en/study-france/understanding-french-education-system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0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9276" y="6523039"/>
            <a:ext cx="8569325" cy="287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rgbClr val="4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cs typeface="Arial" charset="0"/>
              </a:rPr>
              <a:t>3</a:t>
            </a:r>
            <a:r>
              <a:rPr lang="fr-FR" sz="1200" b="1" baseline="30000" dirty="0">
                <a:solidFill>
                  <a:schemeClr val="bg1"/>
                </a:solidFill>
                <a:cs typeface="Arial" charset="0"/>
              </a:rPr>
              <a:t>e</a:t>
            </a:r>
            <a:r>
              <a:rPr lang="fr-FR" sz="1400" b="1" dirty="0">
                <a:solidFill>
                  <a:schemeClr val="bg1"/>
                </a:solidFill>
                <a:cs typeface="Arial" charset="0"/>
              </a:rPr>
              <a:t> générale</a:t>
            </a:r>
          </a:p>
        </p:txBody>
      </p:sp>
      <p:grpSp>
        <p:nvGrpSpPr>
          <p:cNvPr id="3077" name="Groupe 3153"/>
          <p:cNvGrpSpPr>
            <a:grpSpLocks/>
          </p:cNvGrpSpPr>
          <p:nvPr/>
        </p:nvGrpSpPr>
        <p:grpSpPr bwMode="auto">
          <a:xfrm>
            <a:off x="1819275" y="4005263"/>
            <a:ext cx="698500" cy="2443162"/>
            <a:chOff x="295274" y="4005064"/>
            <a:chExt cx="697947" cy="2443048"/>
          </a:xfrm>
          <a:solidFill>
            <a:schemeClr val="accent5">
              <a:lumMod val="75000"/>
            </a:schemeClr>
          </a:solidFill>
        </p:grpSpPr>
        <p:sp>
          <p:nvSpPr>
            <p:cNvPr id="199" name="Rectangle 198"/>
            <p:cNvSpPr/>
            <p:nvPr/>
          </p:nvSpPr>
          <p:spPr>
            <a:xfrm>
              <a:off x="295274" y="5721071"/>
              <a:ext cx="328353" cy="727041"/>
            </a:xfrm>
            <a:prstGeom prst="rect">
              <a:avLst/>
            </a:prstGeom>
            <a:grpFill/>
            <a:ln w="6350"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295274" y="4005064"/>
              <a:ext cx="328353" cy="985791"/>
            </a:xfrm>
            <a:prstGeom prst="rect">
              <a:avLst/>
            </a:prstGeom>
            <a:grpFill/>
            <a:ln w="6350"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295274" y="4979744"/>
              <a:ext cx="328353" cy="741327"/>
            </a:xfrm>
            <a:prstGeom prst="rect">
              <a:avLst/>
            </a:prstGeom>
            <a:grpFill/>
            <a:ln w="6350"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623627" y="4005064"/>
              <a:ext cx="369594" cy="2441461"/>
            </a:xfrm>
            <a:prstGeom prst="rect">
              <a:avLst/>
            </a:prstGeom>
            <a:grpFill/>
            <a:ln w="6350">
              <a:solidFill>
                <a:srgbClr val="4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101" name="ZoneTexte 22"/>
          <p:cNvSpPr txBox="1">
            <a:spLocks noChangeArrowheads="1"/>
          </p:cNvSpPr>
          <p:nvPr/>
        </p:nvSpPr>
        <p:spPr bwMode="auto">
          <a:xfrm rot="-5400000">
            <a:off x="1900238" y="5175251"/>
            <a:ext cx="865188" cy="3381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chemeClr val="bg1"/>
                </a:solidFill>
              </a:rPr>
              <a:t>Lycée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1819275" y="3660775"/>
            <a:ext cx="7264400" cy="2873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rgbClr val="262626"/>
                </a:solidFill>
                <a:cs typeface="Arial" charset="0"/>
              </a:rPr>
              <a:t>Enseignement supérieur français</a:t>
            </a:r>
          </a:p>
        </p:txBody>
      </p:sp>
      <p:grpSp>
        <p:nvGrpSpPr>
          <p:cNvPr id="21" name="Groupe 20"/>
          <p:cNvGrpSpPr>
            <a:grpSpLocks/>
          </p:cNvGrpSpPr>
          <p:nvPr/>
        </p:nvGrpSpPr>
        <p:grpSpPr bwMode="auto">
          <a:xfrm>
            <a:off x="1819275" y="457201"/>
            <a:ext cx="7264400" cy="3203575"/>
            <a:chOff x="295275" y="457200"/>
            <a:chExt cx="7264401" cy="3203575"/>
          </a:xfrm>
        </p:grpSpPr>
        <p:sp>
          <p:nvSpPr>
            <p:cNvPr id="87" name="Rectangle 86"/>
            <p:cNvSpPr/>
            <p:nvPr/>
          </p:nvSpPr>
          <p:spPr bwMode="auto">
            <a:xfrm rot="16200000">
              <a:off x="2312194" y="2437606"/>
              <a:ext cx="1266825" cy="3730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Ingénierie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 rot="16200000">
              <a:off x="5720557" y="2461419"/>
              <a:ext cx="1266825" cy="3254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Architecture</a:t>
              </a:r>
            </a:p>
          </p:txBody>
        </p:sp>
        <p:sp>
          <p:nvSpPr>
            <p:cNvPr id="84" name="Rectangle 83"/>
            <p:cNvSpPr/>
            <p:nvPr/>
          </p:nvSpPr>
          <p:spPr bwMode="auto">
            <a:xfrm rot="16200000">
              <a:off x="6045201" y="2462213"/>
              <a:ext cx="1266825" cy="3238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Arts et Beaux-arts</a:t>
              </a:r>
            </a:p>
          </p:txBody>
        </p:sp>
        <p:sp>
          <p:nvSpPr>
            <p:cNvPr id="85" name="Rectangle 84"/>
            <p:cNvSpPr/>
            <p:nvPr/>
          </p:nvSpPr>
          <p:spPr bwMode="auto">
            <a:xfrm rot="16200000">
              <a:off x="6492083" y="2585244"/>
              <a:ext cx="1020762" cy="3238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Social et Paramédical</a:t>
              </a:r>
            </a:p>
          </p:txBody>
        </p:sp>
        <p:sp>
          <p:nvSpPr>
            <p:cNvPr id="86" name="Rectangle 85"/>
            <p:cNvSpPr/>
            <p:nvPr/>
          </p:nvSpPr>
          <p:spPr bwMode="auto">
            <a:xfrm rot="16200000">
              <a:off x="6722270" y="2420144"/>
              <a:ext cx="1279525" cy="3952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Autres écoles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554664" y="1990725"/>
              <a:ext cx="636587" cy="12668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Grandes Ecoles</a:t>
              </a:r>
              <a:endParaRPr lang="fr-FR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4943476" y="3005138"/>
              <a:ext cx="592138" cy="2524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DCG</a:t>
              </a: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4352926" y="3001963"/>
              <a:ext cx="590550" cy="255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CPGE</a:t>
              </a: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1878013" y="1990725"/>
              <a:ext cx="879475" cy="2460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Master 2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1876425" y="2236788"/>
              <a:ext cx="881063" cy="2524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Master 1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7" name="Rectangle 296"/>
            <p:cNvSpPr/>
            <p:nvPr/>
          </p:nvSpPr>
          <p:spPr bwMode="auto">
            <a:xfrm>
              <a:off x="1870075" y="2481263"/>
              <a:ext cx="887413" cy="2587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Licence 3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8" name="Rectangle 297"/>
            <p:cNvSpPr/>
            <p:nvPr/>
          </p:nvSpPr>
          <p:spPr bwMode="auto">
            <a:xfrm>
              <a:off x="1868488" y="2738438"/>
              <a:ext cx="889000" cy="266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Licence 2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1870075" y="2997200"/>
              <a:ext cx="887413" cy="260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Licence 1</a:t>
              </a:r>
            </a:p>
          </p:txBody>
        </p:sp>
        <p:sp>
          <p:nvSpPr>
            <p:cNvPr id="294" name="Rectangle 293"/>
            <p:cNvSpPr/>
            <p:nvPr/>
          </p:nvSpPr>
          <p:spPr bwMode="auto">
            <a:xfrm>
              <a:off x="623888" y="457200"/>
              <a:ext cx="1254125" cy="7778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Médecine </a:t>
              </a:r>
              <a:b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spécialisée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3" name="Rectangle 292"/>
            <p:cNvSpPr/>
            <p:nvPr/>
          </p:nvSpPr>
          <p:spPr bwMode="auto">
            <a:xfrm>
              <a:off x="623888" y="1216025"/>
              <a:ext cx="1693862" cy="774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Doctorat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623888" y="1990725"/>
              <a:ext cx="1254125" cy="1011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Cycles d’études</a:t>
              </a:r>
              <a:b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médicales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23888" y="2998788"/>
              <a:ext cx="1254125" cy="2587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PASS / LAS</a:t>
              </a: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295275" y="3257550"/>
              <a:ext cx="2836863" cy="4032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Université</a:t>
              </a: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554664" y="3257550"/>
              <a:ext cx="2005012" cy="4032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Ecoles</a:t>
              </a:r>
            </a:p>
          </p:txBody>
        </p:sp>
        <p:grpSp>
          <p:nvGrpSpPr>
            <p:cNvPr id="4178" name="Groupe 3149"/>
            <p:cNvGrpSpPr>
              <a:grpSpLocks/>
            </p:cNvGrpSpPr>
            <p:nvPr/>
          </p:nvGrpSpPr>
          <p:grpSpPr bwMode="auto">
            <a:xfrm>
              <a:off x="295275" y="460375"/>
              <a:ext cx="328613" cy="2797175"/>
              <a:chOff x="295276" y="460402"/>
              <a:chExt cx="328613" cy="2797911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295276" y="2996307"/>
                <a:ext cx="328613" cy="26200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295276" y="2740652"/>
                <a:ext cx="328613" cy="25883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295276" y="2481822"/>
                <a:ext cx="328613" cy="25883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295276" y="2230931"/>
                <a:ext cx="328613" cy="25883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295276" y="1978451"/>
                <a:ext cx="328613" cy="25883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295276" y="1732325"/>
                <a:ext cx="328613" cy="25883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C00000"/>
                    </a:solidFill>
                  </a:rPr>
                  <a:t>6</a:t>
                </a:r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295276" y="1475082"/>
                <a:ext cx="328613" cy="25724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C00000"/>
                    </a:solidFill>
                  </a:rPr>
                  <a:t>7</a:t>
                </a: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295276" y="1216251"/>
                <a:ext cx="328613" cy="25883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C00000"/>
                    </a:solidFill>
                  </a:rPr>
                  <a:t>8</a:t>
                </a: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295276" y="959008"/>
                <a:ext cx="328613" cy="25724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C00000"/>
                    </a:solidFill>
                  </a:rPr>
                  <a:t>9</a:t>
                </a:r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295276" y="719233"/>
                <a:ext cx="328613" cy="25724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C00000"/>
                    </a:solidFill>
                  </a:rPr>
                  <a:t>10</a:t>
                </a:r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295276" y="460402"/>
                <a:ext cx="328613" cy="25883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C00000"/>
                    </a:solidFill>
                  </a:rPr>
                  <a:t>11</a:t>
                </a:r>
              </a:p>
            </p:txBody>
          </p:sp>
        </p:grpSp>
        <p:sp>
          <p:nvSpPr>
            <p:cNvPr id="300" name="Rectangle 299"/>
            <p:cNvSpPr/>
            <p:nvPr/>
          </p:nvSpPr>
          <p:spPr bwMode="auto">
            <a:xfrm>
              <a:off x="3152775" y="2738438"/>
              <a:ext cx="592138" cy="266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DUT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1" name="Rectangle 300"/>
            <p:cNvSpPr/>
            <p:nvPr/>
          </p:nvSpPr>
          <p:spPr bwMode="auto">
            <a:xfrm>
              <a:off x="3152775" y="3001963"/>
              <a:ext cx="592138" cy="255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DUT</a:t>
              </a: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3760788" y="2738438"/>
              <a:ext cx="592137" cy="266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BTS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3760788" y="3001963"/>
              <a:ext cx="592137" cy="255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BTS</a:t>
              </a: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3152775" y="3257550"/>
              <a:ext cx="592138" cy="4032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IUT</a:t>
              </a: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3760788" y="3257550"/>
              <a:ext cx="1774825" cy="4032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Lycée</a:t>
              </a: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3152775" y="2489200"/>
              <a:ext cx="1200150" cy="2508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Licence pro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4352926" y="2740025"/>
              <a:ext cx="590550" cy="2619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CPGE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4943476" y="2738438"/>
              <a:ext cx="590550" cy="266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DCG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4352926" y="1990725"/>
              <a:ext cx="592138" cy="749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Grandes Ecoles</a:t>
              </a:r>
              <a:endParaRPr lang="fr-FR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945064" y="1978025"/>
              <a:ext cx="588962" cy="5191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DSCG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4945064" y="1231900"/>
              <a:ext cx="588962" cy="7588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DEC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rot="16200000">
              <a:off x="4591845" y="1637507"/>
              <a:ext cx="515937" cy="19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Véto</a:t>
              </a:r>
              <a:endParaRPr lang="fr-F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Ellipse 5"/>
            <p:cNvSpPr/>
            <p:nvPr/>
          </p:nvSpPr>
          <p:spPr bwMode="auto">
            <a:xfrm>
              <a:off x="1158875" y="2962275"/>
              <a:ext cx="192088" cy="793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C</a:t>
              </a:r>
            </a:p>
          </p:txBody>
        </p:sp>
        <p:sp>
          <p:nvSpPr>
            <p:cNvPr id="91" name="Ellipse 5"/>
            <p:cNvSpPr/>
            <p:nvPr/>
          </p:nvSpPr>
          <p:spPr bwMode="auto">
            <a:xfrm>
              <a:off x="3354388" y="3219450"/>
              <a:ext cx="192087" cy="809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D</a:t>
              </a:r>
            </a:p>
          </p:txBody>
        </p:sp>
        <p:sp>
          <p:nvSpPr>
            <p:cNvPr id="92" name="Égal 91"/>
            <p:cNvSpPr/>
            <p:nvPr/>
          </p:nvSpPr>
          <p:spPr bwMode="auto">
            <a:xfrm rot="16200000">
              <a:off x="2263776" y="3160712"/>
              <a:ext cx="107950" cy="180975"/>
            </a:xfrm>
            <a:prstGeom prst="mathEqual">
              <a:avLst/>
            </a:prstGeom>
            <a:solidFill>
              <a:srgbClr val="33E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Ellipse 5"/>
            <p:cNvSpPr/>
            <p:nvPr/>
          </p:nvSpPr>
          <p:spPr bwMode="auto">
            <a:xfrm>
              <a:off x="3960814" y="3213100"/>
              <a:ext cx="192087" cy="809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D</a:t>
              </a:r>
            </a:p>
          </p:txBody>
        </p:sp>
        <p:sp>
          <p:nvSpPr>
            <p:cNvPr id="94" name="Ellipse 5"/>
            <p:cNvSpPr/>
            <p:nvPr/>
          </p:nvSpPr>
          <p:spPr bwMode="auto">
            <a:xfrm>
              <a:off x="4552951" y="3213100"/>
              <a:ext cx="190500" cy="809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D</a:t>
              </a:r>
            </a:p>
          </p:txBody>
        </p:sp>
        <p:sp>
          <p:nvSpPr>
            <p:cNvPr id="95" name="Ellipse 5"/>
            <p:cNvSpPr/>
            <p:nvPr/>
          </p:nvSpPr>
          <p:spPr bwMode="auto">
            <a:xfrm>
              <a:off x="5143501" y="3219450"/>
              <a:ext cx="190500" cy="809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D</a:t>
              </a:r>
            </a:p>
          </p:txBody>
        </p:sp>
        <p:sp>
          <p:nvSpPr>
            <p:cNvPr id="96" name="Ellipse 5"/>
            <p:cNvSpPr/>
            <p:nvPr/>
          </p:nvSpPr>
          <p:spPr bwMode="auto">
            <a:xfrm>
              <a:off x="5778501" y="3219450"/>
              <a:ext cx="190500" cy="809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C</a:t>
              </a:r>
            </a:p>
          </p:txBody>
        </p:sp>
        <p:sp>
          <p:nvSpPr>
            <p:cNvPr id="97" name="Ellipse 5"/>
            <p:cNvSpPr/>
            <p:nvPr/>
          </p:nvSpPr>
          <p:spPr bwMode="auto">
            <a:xfrm>
              <a:off x="4552951" y="2708275"/>
              <a:ext cx="192088" cy="793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C</a:t>
              </a: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4943476" y="2493963"/>
              <a:ext cx="590550" cy="2460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DCG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816225" y="3230563"/>
              <a:ext cx="287338" cy="635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600" dirty="0"/>
                <a:t>DC</a:t>
              </a: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168525" y="2205038"/>
              <a:ext cx="288925" cy="635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600" dirty="0"/>
                <a:t>DC</a:t>
              </a: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6210301" y="3230563"/>
              <a:ext cx="287338" cy="635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600" dirty="0"/>
                <a:t>DC</a:t>
              </a: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534151" y="3230563"/>
              <a:ext cx="287338" cy="635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600" dirty="0"/>
                <a:t>DC</a:t>
              </a: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7218364" y="3222625"/>
              <a:ext cx="287337" cy="635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600" dirty="0"/>
                <a:t>DC</a:t>
              </a:r>
            </a:p>
          </p:txBody>
        </p:sp>
        <p:sp>
          <p:nvSpPr>
            <p:cNvPr id="115" name="Ellipse 5"/>
            <p:cNvSpPr/>
            <p:nvPr/>
          </p:nvSpPr>
          <p:spPr bwMode="auto">
            <a:xfrm>
              <a:off x="6907214" y="3205163"/>
              <a:ext cx="190500" cy="8096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C</a:t>
              </a:r>
            </a:p>
          </p:txBody>
        </p:sp>
        <p:sp>
          <p:nvSpPr>
            <p:cNvPr id="116" name="Ellipse 5"/>
            <p:cNvSpPr/>
            <p:nvPr/>
          </p:nvSpPr>
          <p:spPr bwMode="auto">
            <a:xfrm>
              <a:off x="3649663" y="2698750"/>
              <a:ext cx="190500" cy="793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D</a:t>
              </a:r>
            </a:p>
          </p:txBody>
        </p:sp>
        <p:sp>
          <p:nvSpPr>
            <p:cNvPr id="118" name="Ellipse 5"/>
            <p:cNvSpPr/>
            <p:nvPr/>
          </p:nvSpPr>
          <p:spPr bwMode="auto">
            <a:xfrm>
              <a:off x="5143501" y="2457450"/>
              <a:ext cx="190500" cy="809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D</a:t>
              </a:r>
            </a:p>
          </p:txBody>
        </p:sp>
        <p:sp>
          <p:nvSpPr>
            <p:cNvPr id="119" name="Ellipse 5"/>
            <p:cNvSpPr/>
            <p:nvPr/>
          </p:nvSpPr>
          <p:spPr bwMode="auto">
            <a:xfrm>
              <a:off x="5143501" y="1954213"/>
              <a:ext cx="190500" cy="8096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D</a:t>
              </a:r>
            </a:p>
          </p:txBody>
        </p:sp>
        <p:sp>
          <p:nvSpPr>
            <p:cNvPr id="120" name="Égal 119"/>
            <p:cNvSpPr/>
            <p:nvPr/>
          </p:nvSpPr>
          <p:spPr bwMode="auto">
            <a:xfrm rot="16200000">
              <a:off x="1196976" y="3160712"/>
              <a:ext cx="107950" cy="180975"/>
            </a:xfrm>
            <a:prstGeom prst="mathEqual">
              <a:avLst/>
            </a:prstGeom>
            <a:solidFill>
              <a:srgbClr val="33E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2566989" y="5721350"/>
            <a:ext cx="3716337" cy="839788"/>
            <a:chOff x="1038225" y="5721350"/>
            <a:chExt cx="3716338" cy="827088"/>
          </a:xfrm>
          <a:solidFill>
            <a:schemeClr val="accent5">
              <a:lumMod val="75000"/>
            </a:schemeClr>
          </a:solidFill>
        </p:grpSpPr>
        <p:sp>
          <p:nvSpPr>
            <p:cNvPr id="213" name="Rectangle 212"/>
            <p:cNvSpPr>
              <a:spLocks noChangeArrowheads="1"/>
            </p:cNvSpPr>
            <p:nvPr/>
          </p:nvSpPr>
          <p:spPr bwMode="auto">
            <a:xfrm>
              <a:off x="1038225" y="5721350"/>
              <a:ext cx="3716338" cy="714517"/>
            </a:xfrm>
            <a:prstGeom prst="rect">
              <a:avLst/>
            </a:prstGeom>
            <a:grpFill/>
            <a:ln w="6350" algn="ctr">
              <a:solidFill>
                <a:srgbClr val="3E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fr-FR" sz="1200" b="1" dirty="0">
                  <a:solidFill>
                    <a:schemeClr val="bg1"/>
                  </a:solidFill>
                </a:rPr>
                <a:t>Seconde générale et technologique</a:t>
              </a:r>
            </a:p>
          </p:txBody>
        </p:sp>
        <p:sp>
          <p:nvSpPr>
            <p:cNvPr id="128" name="Ellipse 5"/>
            <p:cNvSpPr/>
            <p:nvPr/>
          </p:nvSpPr>
          <p:spPr bwMode="auto">
            <a:xfrm>
              <a:off x="2741612" y="6423359"/>
              <a:ext cx="214313" cy="125079"/>
            </a:xfrm>
            <a:prstGeom prst="ellipse">
              <a:avLst/>
            </a:prstGeom>
            <a:grpFill/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D</a:t>
              </a:r>
            </a:p>
          </p:txBody>
        </p:sp>
      </p:grpSp>
      <p:grpSp>
        <p:nvGrpSpPr>
          <p:cNvPr id="12" name="Groupe 11"/>
          <p:cNvGrpSpPr>
            <a:grpSpLocks/>
          </p:cNvGrpSpPr>
          <p:nvPr/>
        </p:nvGrpSpPr>
        <p:grpSpPr bwMode="auto">
          <a:xfrm>
            <a:off x="6348413" y="5721350"/>
            <a:ext cx="2735262" cy="827088"/>
            <a:chOff x="4824413" y="5721350"/>
            <a:chExt cx="2735262" cy="827088"/>
          </a:xfrm>
        </p:grpSpPr>
        <p:sp>
          <p:nvSpPr>
            <p:cNvPr id="216" name="Rectangle 215"/>
            <p:cNvSpPr/>
            <p:nvPr/>
          </p:nvSpPr>
          <p:spPr bwMode="auto">
            <a:xfrm>
              <a:off x="4824413" y="5721350"/>
              <a:ext cx="2735262" cy="727075"/>
            </a:xfrm>
            <a:prstGeom prst="rect">
              <a:avLst/>
            </a:prstGeom>
            <a:pattFill prst="pct70">
              <a:fgClr>
                <a:srgbClr val="1B6F59"/>
              </a:fgClr>
              <a:bgClr>
                <a:schemeClr val="bg1"/>
              </a:bgClr>
            </a:pattFill>
            <a:ln w="6350">
              <a:solidFill>
                <a:srgbClr val="0E3A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b="1" dirty="0">
                  <a:solidFill>
                    <a:schemeClr val="bg1"/>
                  </a:solidFill>
                </a:rPr>
                <a:t>Seconde professionnelle</a:t>
              </a:r>
            </a:p>
          </p:txBody>
        </p:sp>
        <p:sp>
          <p:nvSpPr>
            <p:cNvPr id="129" name="Ellipse 5"/>
            <p:cNvSpPr/>
            <p:nvPr/>
          </p:nvSpPr>
          <p:spPr bwMode="auto">
            <a:xfrm>
              <a:off x="6102350" y="6423025"/>
              <a:ext cx="214313" cy="12541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D</a:t>
              </a:r>
            </a:p>
          </p:txBody>
        </p:sp>
      </p:grpSp>
      <p:grpSp>
        <p:nvGrpSpPr>
          <p:cNvPr id="19" name="Groupe 18"/>
          <p:cNvGrpSpPr>
            <a:grpSpLocks/>
          </p:cNvGrpSpPr>
          <p:nvPr/>
        </p:nvGrpSpPr>
        <p:grpSpPr bwMode="auto">
          <a:xfrm>
            <a:off x="9145588" y="5721350"/>
            <a:ext cx="1243012" cy="827088"/>
            <a:chOff x="7621588" y="5721350"/>
            <a:chExt cx="1243012" cy="827088"/>
          </a:xfrm>
        </p:grpSpPr>
        <p:sp>
          <p:nvSpPr>
            <p:cNvPr id="220" name="Rectangle 219"/>
            <p:cNvSpPr/>
            <p:nvPr/>
          </p:nvSpPr>
          <p:spPr bwMode="auto">
            <a:xfrm>
              <a:off x="7621588" y="5721350"/>
              <a:ext cx="1243012" cy="723900"/>
            </a:xfrm>
            <a:prstGeom prst="rect">
              <a:avLst/>
            </a:prstGeom>
            <a:pattFill prst="pct50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 w="63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b="1" dirty="0">
                  <a:solidFill>
                    <a:schemeClr val="bg1"/>
                  </a:solidFill>
                </a:rPr>
                <a:t>1</a:t>
              </a:r>
              <a:r>
                <a:rPr lang="fr-FR" sz="1200" b="1" baseline="30000" dirty="0">
                  <a:solidFill>
                    <a:schemeClr val="bg1"/>
                  </a:solidFill>
                </a:rPr>
                <a:t>re</a:t>
              </a:r>
              <a:r>
                <a:rPr lang="fr-FR" sz="1200" b="1" dirty="0">
                  <a:solidFill>
                    <a:schemeClr val="bg1"/>
                  </a:solidFill>
                </a:rPr>
                <a:t> année</a:t>
              </a:r>
            </a:p>
            <a:p>
              <a:pPr algn="ctr">
                <a:defRPr/>
              </a:pPr>
              <a:r>
                <a:rPr lang="fr-FR" sz="1200" b="1" dirty="0">
                  <a:solidFill>
                    <a:schemeClr val="bg1"/>
                  </a:solidFill>
                </a:rPr>
                <a:t>CAP</a:t>
              </a:r>
            </a:p>
          </p:txBody>
        </p:sp>
        <p:sp>
          <p:nvSpPr>
            <p:cNvPr id="130" name="Ellipse 5"/>
            <p:cNvSpPr/>
            <p:nvPr/>
          </p:nvSpPr>
          <p:spPr bwMode="auto">
            <a:xfrm>
              <a:off x="8139113" y="6423025"/>
              <a:ext cx="215900" cy="12541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D</a:t>
              </a:r>
            </a:p>
          </p:txBody>
        </p:sp>
      </p:grp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9207500" y="2273300"/>
            <a:ext cx="1460500" cy="1371600"/>
            <a:chOff x="7684330" y="1189664"/>
            <a:chExt cx="1508399" cy="1370290"/>
          </a:xfrm>
        </p:grpSpPr>
        <p:sp>
          <p:nvSpPr>
            <p:cNvPr id="131" name="Ellipse 5"/>
            <p:cNvSpPr/>
            <p:nvPr/>
          </p:nvSpPr>
          <p:spPr bwMode="auto">
            <a:xfrm>
              <a:off x="7684330" y="1235658"/>
              <a:ext cx="214783" cy="12370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D</a:t>
              </a:r>
            </a:p>
          </p:txBody>
        </p:sp>
        <p:sp>
          <p:nvSpPr>
            <p:cNvPr id="132" name="Ellipse 5"/>
            <p:cNvSpPr/>
            <p:nvPr/>
          </p:nvSpPr>
          <p:spPr bwMode="auto">
            <a:xfrm>
              <a:off x="7684330" y="1424390"/>
              <a:ext cx="214783" cy="12529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C</a:t>
              </a:r>
            </a:p>
          </p:txBody>
        </p:sp>
        <p:sp>
          <p:nvSpPr>
            <p:cNvPr id="134" name="Égal 133"/>
            <p:cNvSpPr/>
            <p:nvPr/>
          </p:nvSpPr>
          <p:spPr bwMode="auto">
            <a:xfrm rot="16200000">
              <a:off x="7720583" y="1919442"/>
              <a:ext cx="107847" cy="180352"/>
            </a:xfrm>
            <a:prstGeom prst="mathEqual">
              <a:avLst/>
            </a:prstGeom>
            <a:solidFill>
              <a:srgbClr val="33E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Rectangle 134"/>
            <p:cNvSpPr/>
            <p:nvPr/>
          </p:nvSpPr>
          <p:spPr>
            <a:xfrm>
              <a:off x="7684330" y="1652771"/>
              <a:ext cx="360704" cy="16018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DC</a:t>
              </a:r>
            </a:p>
          </p:txBody>
        </p:sp>
        <p:cxnSp>
          <p:nvCxnSpPr>
            <p:cNvPr id="4147" name="Connecteur droit avec flèche 15"/>
            <p:cNvCxnSpPr>
              <a:cxnSpLocks noChangeShapeType="1"/>
            </p:cNvCxnSpPr>
            <p:nvPr/>
          </p:nvCxnSpPr>
          <p:spPr bwMode="auto">
            <a:xfrm flipV="1">
              <a:off x="7745027" y="2232024"/>
              <a:ext cx="431800" cy="0"/>
            </a:xfrm>
            <a:prstGeom prst="straightConnector1">
              <a:avLst/>
            </a:prstGeom>
            <a:noFill/>
            <a:ln w="25400" cap="rnd" algn="ctr">
              <a:solidFill>
                <a:srgbClr val="FF0000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48" name="Connecteur droit avec flèche 15"/>
            <p:cNvCxnSpPr>
              <a:cxnSpLocks noChangeShapeType="1"/>
            </p:cNvCxnSpPr>
            <p:nvPr/>
          </p:nvCxnSpPr>
          <p:spPr bwMode="auto">
            <a:xfrm>
              <a:off x="7744753" y="2434432"/>
              <a:ext cx="432000" cy="0"/>
            </a:xfrm>
            <a:prstGeom prst="straightConnector1">
              <a:avLst/>
            </a:prstGeom>
            <a:noFill/>
            <a:ln w="31750" cap="rnd" algn="ctr">
              <a:solidFill>
                <a:srgbClr val="FF0000"/>
              </a:solidFill>
              <a:prstDash val="sysDash"/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9" name="ZoneTexte 6"/>
            <p:cNvSpPr txBox="1">
              <a:spLocks noChangeArrowheads="1"/>
            </p:cNvSpPr>
            <p:nvPr/>
          </p:nvSpPr>
          <p:spPr bwMode="auto">
            <a:xfrm>
              <a:off x="8003051" y="1379371"/>
              <a:ext cx="1189678" cy="33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/>
                <a:t>Admission sur concours</a:t>
              </a:r>
            </a:p>
          </p:txBody>
        </p:sp>
        <p:sp>
          <p:nvSpPr>
            <p:cNvPr id="7" name="ZoneTexte 141"/>
            <p:cNvSpPr txBox="1">
              <a:spLocks noChangeArrowheads="1"/>
            </p:cNvSpPr>
            <p:nvPr/>
          </p:nvSpPr>
          <p:spPr bwMode="auto">
            <a:xfrm>
              <a:off x="8003051" y="1189664"/>
              <a:ext cx="118967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/>
                <a:t>Admission sur dossier</a:t>
              </a:r>
            </a:p>
          </p:txBody>
        </p:sp>
        <p:sp>
          <p:nvSpPr>
            <p:cNvPr id="4151" name="ZoneTexte 142"/>
            <p:cNvSpPr txBox="1">
              <a:spLocks noChangeArrowheads="1"/>
            </p:cNvSpPr>
            <p:nvPr/>
          </p:nvSpPr>
          <p:spPr bwMode="auto">
            <a:xfrm>
              <a:off x="8003051" y="1563680"/>
              <a:ext cx="10496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/>
                <a:t>Admission sur dossier ou concours</a:t>
              </a:r>
            </a:p>
          </p:txBody>
        </p:sp>
        <p:sp>
          <p:nvSpPr>
            <p:cNvPr id="4152" name="ZoneTexte 143"/>
            <p:cNvSpPr txBox="1">
              <a:spLocks noChangeArrowheads="1"/>
            </p:cNvSpPr>
            <p:nvPr/>
          </p:nvSpPr>
          <p:spPr bwMode="auto">
            <a:xfrm>
              <a:off x="7898687" y="1902234"/>
              <a:ext cx="118967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/>
                <a:t>Accès non sélectif</a:t>
              </a:r>
            </a:p>
          </p:txBody>
        </p:sp>
        <p:sp>
          <p:nvSpPr>
            <p:cNvPr id="4153" name="ZoneTexte 144"/>
            <p:cNvSpPr txBox="1">
              <a:spLocks noChangeArrowheads="1"/>
            </p:cNvSpPr>
            <p:nvPr/>
          </p:nvSpPr>
          <p:spPr bwMode="auto">
            <a:xfrm>
              <a:off x="8135915" y="2129066"/>
              <a:ext cx="9524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/>
                <a:t>Objectif visé</a:t>
              </a:r>
            </a:p>
          </p:txBody>
        </p:sp>
        <p:sp>
          <p:nvSpPr>
            <p:cNvPr id="4154" name="ZoneTexte 145"/>
            <p:cNvSpPr txBox="1">
              <a:spLocks noChangeArrowheads="1"/>
            </p:cNvSpPr>
            <p:nvPr/>
          </p:nvSpPr>
          <p:spPr bwMode="auto">
            <a:xfrm>
              <a:off x="8139884" y="2344510"/>
              <a:ext cx="9524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/>
                <a:t>Passerelles</a:t>
              </a:r>
            </a:p>
          </p:txBody>
        </p:sp>
      </p:grpSp>
      <p:grpSp>
        <p:nvGrpSpPr>
          <p:cNvPr id="9" name="Groupe 8"/>
          <p:cNvGrpSpPr>
            <a:grpSpLocks/>
          </p:cNvGrpSpPr>
          <p:nvPr/>
        </p:nvGrpSpPr>
        <p:grpSpPr bwMode="auto">
          <a:xfrm>
            <a:off x="4429125" y="4978400"/>
            <a:ext cx="1849438" cy="889000"/>
            <a:chOff x="2905125" y="4978400"/>
            <a:chExt cx="1849438" cy="889000"/>
          </a:xfrm>
          <a:pattFill prst="pct70">
            <a:fgClr>
              <a:schemeClr val="accent1">
                <a:lumMod val="75000"/>
              </a:schemeClr>
            </a:fgClr>
            <a:bgClr>
              <a:schemeClr val="bg1"/>
            </a:bgClr>
          </a:pattFill>
        </p:grpSpPr>
        <p:sp>
          <p:nvSpPr>
            <p:cNvPr id="234" name="Rectangle 233"/>
            <p:cNvSpPr/>
            <p:nvPr/>
          </p:nvSpPr>
          <p:spPr bwMode="auto">
            <a:xfrm>
              <a:off x="2905125" y="4978400"/>
              <a:ext cx="1849438" cy="728663"/>
            </a:xfrm>
            <a:prstGeom prst="rect">
              <a:avLst/>
            </a:prstGeom>
            <a:grpFill/>
            <a:ln w="63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b="1" dirty="0">
                  <a:solidFill>
                    <a:schemeClr val="bg1"/>
                  </a:solidFill>
                </a:rPr>
                <a:t>1</a:t>
              </a:r>
              <a:r>
                <a:rPr lang="fr-FR" sz="1200" b="1" baseline="30000" dirty="0">
                  <a:solidFill>
                    <a:schemeClr val="bg1"/>
                  </a:solidFill>
                </a:rPr>
                <a:t>re</a:t>
              </a:r>
              <a:r>
                <a:rPr lang="fr-FR" sz="1200" b="1" dirty="0">
                  <a:solidFill>
                    <a:schemeClr val="bg1"/>
                  </a:solidFill>
                </a:rPr>
                <a:t> technologique</a:t>
              </a:r>
            </a:p>
          </p:txBody>
        </p:sp>
        <p:cxnSp>
          <p:nvCxnSpPr>
            <p:cNvPr id="4156" name="Connecteur droit avec flèche 15"/>
            <p:cNvCxnSpPr>
              <a:cxnSpLocks noChangeShapeType="1"/>
            </p:cNvCxnSpPr>
            <p:nvPr/>
          </p:nvCxnSpPr>
          <p:spPr bwMode="auto">
            <a:xfrm flipV="1">
              <a:off x="2905125" y="5510213"/>
              <a:ext cx="227013" cy="357187"/>
            </a:xfrm>
            <a:prstGeom prst="straightConnector1">
              <a:avLst/>
            </a:prstGeom>
            <a:grpFill/>
            <a:ln w="31750" cap="rnd" algn="ctr">
              <a:solidFill>
                <a:srgbClr val="FF0000"/>
              </a:solidFill>
              <a:round/>
              <a:headEnd type="oval" w="sm" len="sm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" name="Ellipse 5"/>
            <p:cNvSpPr/>
            <p:nvPr/>
          </p:nvSpPr>
          <p:spPr bwMode="auto">
            <a:xfrm>
              <a:off x="3713163" y="5643563"/>
              <a:ext cx="214312" cy="123825"/>
            </a:xfrm>
            <a:prstGeom prst="ellipse">
              <a:avLst/>
            </a:prstGeom>
            <a:grpFill/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D</a:t>
              </a:r>
            </a:p>
          </p:txBody>
        </p:sp>
      </p:grp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2566989" y="4978400"/>
            <a:ext cx="1844675" cy="889000"/>
            <a:chOff x="1038225" y="4978400"/>
            <a:chExt cx="1849438" cy="889000"/>
          </a:xfrm>
          <a:solidFill>
            <a:schemeClr val="accent5">
              <a:lumMod val="75000"/>
            </a:schemeClr>
          </a:solidFill>
        </p:grpSpPr>
        <p:sp>
          <p:nvSpPr>
            <p:cNvPr id="226" name="Rectangle 225"/>
            <p:cNvSpPr>
              <a:spLocks noChangeArrowheads="1"/>
            </p:cNvSpPr>
            <p:nvPr/>
          </p:nvSpPr>
          <p:spPr bwMode="auto">
            <a:xfrm>
              <a:off x="1038225" y="4978400"/>
              <a:ext cx="1849438" cy="727075"/>
            </a:xfrm>
            <a:prstGeom prst="rect">
              <a:avLst/>
            </a:prstGeom>
            <a:grpFill/>
            <a:ln w="6350" algn="ctr">
              <a:solidFill>
                <a:srgbClr val="3E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fr-FR" sz="1200" b="1" dirty="0">
                  <a:solidFill>
                    <a:schemeClr val="bg1"/>
                  </a:solidFill>
                </a:rPr>
                <a:t>Première générale</a:t>
              </a:r>
            </a:p>
          </p:txBody>
        </p:sp>
        <p:cxnSp>
          <p:nvCxnSpPr>
            <p:cNvPr id="4150" name="Connecteur droit avec flèche 15"/>
            <p:cNvCxnSpPr>
              <a:cxnSpLocks noChangeShapeType="1"/>
            </p:cNvCxnSpPr>
            <p:nvPr/>
          </p:nvCxnSpPr>
          <p:spPr bwMode="auto">
            <a:xfrm flipH="1" flipV="1">
              <a:off x="2627313" y="5510213"/>
              <a:ext cx="260350" cy="357187"/>
            </a:xfrm>
            <a:prstGeom prst="straightConnector1">
              <a:avLst/>
            </a:prstGeom>
            <a:grpFill/>
            <a:ln w="31750" cap="rnd" algn="ctr">
              <a:solidFill>
                <a:srgbClr val="FF0000"/>
              </a:solidFill>
              <a:round/>
              <a:headEnd type="oval" w="sm" len="sm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" name="Ellipse 5"/>
            <p:cNvSpPr/>
            <p:nvPr/>
          </p:nvSpPr>
          <p:spPr bwMode="auto">
            <a:xfrm>
              <a:off x="1856307" y="5643563"/>
              <a:ext cx="213274" cy="123825"/>
            </a:xfrm>
            <a:prstGeom prst="ellipse">
              <a:avLst/>
            </a:prstGeom>
            <a:grpFill/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dirty="0"/>
                <a:t>D</a:t>
              </a:r>
            </a:p>
          </p:txBody>
        </p:sp>
      </p:grp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2566989" y="4005263"/>
            <a:ext cx="1844675" cy="958850"/>
            <a:chOff x="1038225" y="4005263"/>
            <a:chExt cx="1849438" cy="958850"/>
          </a:xfrm>
          <a:solidFill>
            <a:schemeClr val="accent5">
              <a:lumMod val="75000"/>
            </a:schemeClr>
          </a:solidFill>
        </p:grpSpPr>
        <p:sp>
          <p:nvSpPr>
            <p:cNvPr id="235" name="Rectangle 234"/>
            <p:cNvSpPr>
              <a:spLocks noChangeArrowheads="1"/>
            </p:cNvSpPr>
            <p:nvPr/>
          </p:nvSpPr>
          <p:spPr bwMode="auto">
            <a:xfrm>
              <a:off x="1038225" y="4237038"/>
              <a:ext cx="1849438" cy="727075"/>
            </a:xfrm>
            <a:prstGeom prst="rect">
              <a:avLst/>
            </a:prstGeom>
            <a:grpFill/>
            <a:ln w="6350" algn="ctr">
              <a:solidFill>
                <a:srgbClr val="3E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fr-FR" sz="1200" b="1" dirty="0">
                  <a:solidFill>
                    <a:schemeClr val="bg1"/>
                  </a:solidFill>
                </a:rPr>
                <a:t>Terminale générale</a:t>
              </a: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1038225" y="4005263"/>
              <a:ext cx="1849438" cy="231775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bg1"/>
                  </a:solidFill>
                </a:rPr>
                <a:t>Bac général</a:t>
              </a:r>
            </a:p>
          </p:txBody>
        </p:sp>
      </p:grp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4429125" y="4005263"/>
            <a:ext cx="1849438" cy="958849"/>
            <a:chOff x="2905125" y="4005263"/>
            <a:chExt cx="1849438" cy="958849"/>
          </a:xfrm>
          <a:pattFill prst="pct70">
            <a:fgClr>
              <a:schemeClr val="accent1">
                <a:lumMod val="75000"/>
              </a:schemeClr>
            </a:fgClr>
            <a:bgClr>
              <a:schemeClr val="bg1"/>
            </a:bgClr>
          </a:pattFill>
        </p:grpSpPr>
        <p:sp>
          <p:nvSpPr>
            <p:cNvPr id="238" name="Rectangle 237"/>
            <p:cNvSpPr/>
            <p:nvPr/>
          </p:nvSpPr>
          <p:spPr bwMode="auto">
            <a:xfrm>
              <a:off x="2905125" y="4237037"/>
              <a:ext cx="1849438" cy="727075"/>
            </a:xfrm>
            <a:prstGeom prst="rect">
              <a:avLst/>
            </a:prstGeom>
            <a:grpFill/>
            <a:ln w="63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b="1" dirty="0">
                  <a:solidFill>
                    <a:schemeClr val="bg1"/>
                  </a:solidFill>
                </a:rPr>
                <a:t>Terminale technologique</a:t>
              </a: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2905125" y="4005263"/>
              <a:ext cx="1849438" cy="231775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bg1"/>
                  </a:solidFill>
                </a:rPr>
                <a:t>Bac technologique</a:t>
              </a:r>
            </a:p>
          </p:txBody>
        </p:sp>
      </p:grpSp>
      <p:sp>
        <p:nvSpPr>
          <p:cNvPr id="222" name="Rectangle 221"/>
          <p:cNvSpPr/>
          <p:nvPr/>
        </p:nvSpPr>
        <p:spPr bwMode="auto">
          <a:xfrm>
            <a:off x="6348413" y="4978401"/>
            <a:ext cx="2735262" cy="727075"/>
          </a:xfrm>
          <a:prstGeom prst="rect">
            <a:avLst/>
          </a:prstGeom>
          <a:pattFill prst="pct70">
            <a:fgClr>
              <a:srgbClr val="1B6F59"/>
            </a:fgClr>
            <a:bgClr>
              <a:schemeClr val="bg1"/>
            </a:bgClr>
          </a:pattFill>
          <a:ln w="6350">
            <a:solidFill>
              <a:srgbClr val="0E3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</a:rPr>
              <a:t>Première professionnelle</a:t>
            </a:r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6348413" y="4005263"/>
            <a:ext cx="2735262" cy="958850"/>
            <a:chOff x="4824413" y="4005263"/>
            <a:chExt cx="2735262" cy="958850"/>
          </a:xfrm>
        </p:grpSpPr>
        <p:sp>
          <p:nvSpPr>
            <p:cNvPr id="239" name="Rectangle 238"/>
            <p:cNvSpPr/>
            <p:nvPr/>
          </p:nvSpPr>
          <p:spPr bwMode="auto">
            <a:xfrm>
              <a:off x="4824413" y="4237038"/>
              <a:ext cx="2735262" cy="727075"/>
            </a:xfrm>
            <a:prstGeom prst="rect">
              <a:avLst/>
            </a:prstGeom>
            <a:pattFill prst="pct70">
              <a:fgClr>
                <a:srgbClr val="1B6F59"/>
              </a:fgClr>
              <a:bgClr>
                <a:schemeClr val="bg1"/>
              </a:bgClr>
            </a:pattFill>
            <a:ln w="6350">
              <a:solidFill>
                <a:srgbClr val="0E3A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b="1" dirty="0">
                  <a:solidFill>
                    <a:schemeClr val="bg1"/>
                  </a:solidFill>
                </a:rPr>
                <a:t>Terminale professionnelle</a:t>
              </a: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4824413" y="4005263"/>
              <a:ext cx="2735262" cy="231775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bg1"/>
                  </a:solidFill>
                </a:rPr>
                <a:t>Bac professionnel</a:t>
              </a:r>
            </a:p>
          </p:txBody>
        </p:sp>
      </p:grpSp>
      <p:cxnSp>
        <p:nvCxnSpPr>
          <p:cNvPr id="257" name="Connecteur droit avec flèche 15"/>
          <p:cNvCxnSpPr>
            <a:cxnSpLocks noChangeShapeType="1"/>
          </p:cNvCxnSpPr>
          <p:nvPr/>
        </p:nvCxnSpPr>
        <p:spPr bwMode="auto">
          <a:xfrm flipV="1">
            <a:off x="6057901" y="5397500"/>
            <a:ext cx="574675" cy="522288"/>
          </a:xfrm>
          <a:prstGeom prst="straightConnector1">
            <a:avLst/>
          </a:prstGeom>
          <a:noFill/>
          <a:ln w="31750" cap="rnd" algn="ctr">
            <a:solidFill>
              <a:srgbClr val="FF0000"/>
            </a:solidFill>
            <a:prstDash val="sysDash"/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Connecteur droit avec flèche 15"/>
          <p:cNvCxnSpPr>
            <a:cxnSpLocks noChangeShapeType="1"/>
          </p:cNvCxnSpPr>
          <p:nvPr/>
        </p:nvCxnSpPr>
        <p:spPr bwMode="auto">
          <a:xfrm flipV="1">
            <a:off x="4057650" y="3889376"/>
            <a:ext cx="0" cy="239713"/>
          </a:xfrm>
          <a:prstGeom prst="straightConnector1">
            <a:avLst/>
          </a:prstGeom>
          <a:noFill/>
          <a:ln w="31750" cap="rnd" algn="ctr">
            <a:solidFill>
              <a:srgbClr val="FF0000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Connecteur droit avec flèche 15"/>
          <p:cNvCxnSpPr>
            <a:cxnSpLocks noChangeShapeType="1"/>
          </p:cNvCxnSpPr>
          <p:nvPr/>
        </p:nvCxnSpPr>
        <p:spPr bwMode="auto">
          <a:xfrm flipV="1">
            <a:off x="6054725" y="3889376"/>
            <a:ext cx="0" cy="220663"/>
          </a:xfrm>
          <a:prstGeom prst="straightConnector1">
            <a:avLst/>
          </a:prstGeom>
          <a:noFill/>
          <a:ln w="31750" cap="rnd" algn="ctr">
            <a:solidFill>
              <a:srgbClr val="FF0000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Groupe 19"/>
          <p:cNvGrpSpPr>
            <a:grpSpLocks/>
          </p:cNvGrpSpPr>
          <p:nvPr/>
        </p:nvGrpSpPr>
        <p:grpSpPr bwMode="auto">
          <a:xfrm>
            <a:off x="9145588" y="4748213"/>
            <a:ext cx="1243012" cy="957262"/>
            <a:chOff x="7621588" y="4748213"/>
            <a:chExt cx="1243012" cy="957262"/>
          </a:xfrm>
        </p:grpSpPr>
        <p:sp>
          <p:nvSpPr>
            <p:cNvPr id="221" name="Rectangle 220"/>
            <p:cNvSpPr/>
            <p:nvPr/>
          </p:nvSpPr>
          <p:spPr bwMode="auto">
            <a:xfrm>
              <a:off x="7621588" y="4978400"/>
              <a:ext cx="1243012" cy="727075"/>
            </a:xfrm>
            <a:prstGeom prst="rect">
              <a:avLst/>
            </a:prstGeom>
            <a:pattFill prst="pct50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 w="63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b="1" dirty="0">
                  <a:solidFill>
                    <a:schemeClr val="bg1"/>
                  </a:solidFill>
                </a:rPr>
                <a:t>2</a:t>
              </a:r>
              <a:r>
                <a:rPr lang="fr-FR" sz="1200" b="1" baseline="30000" dirty="0">
                  <a:solidFill>
                    <a:schemeClr val="bg1"/>
                  </a:solidFill>
                </a:rPr>
                <a:t>e </a:t>
              </a:r>
              <a:r>
                <a:rPr lang="fr-FR" sz="1200" b="1" dirty="0">
                  <a:solidFill>
                    <a:schemeClr val="bg1"/>
                  </a:solidFill>
                </a:rPr>
                <a:t>année</a:t>
              </a:r>
            </a:p>
            <a:p>
              <a:pPr algn="ctr">
                <a:defRPr/>
              </a:pPr>
              <a:r>
                <a:rPr lang="fr-FR" sz="1200" b="1" dirty="0">
                  <a:solidFill>
                    <a:schemeClr val="bg1"/>
                  </a:solidFill>
                </a:rPr>
                <a:t>CAP</a:t>
              </a: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7621588" y="4748213"/>
              <a:ext cx="1243012" cy="231775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bg1"/>
                  </a:solidFill>
                </a:rPr>
                <a:t>CAP</a:t>
              </a:r>
            </a:p>
          </p:txBody>
        </p:sp>
      </p:grpSp>
      <p:grpSp>
        <p:nvGrpSpPr>
          <p:cNvPr id="25" name="Groupe 24"/>
          <p:cNvGrpSpPr>
            <a:grpSpLocks/>
          </p:cNvGrpSpPr>
          <p:nvPr/>
        </p:nvGrpSpPr>
        <p:grpSpPr bwMode="auto">
          <a:xfrm>
            <a:off x="6959601" y="3805239"/>
            <a:ext cx="3344863" cy="1546225"/>
            <a:chOff x="5436096" y="3804444"/>
            <a:chExt cx="3344367" cy="1547019"/>
          </a:xfrm>
        </p:grpSpPr>
        <p:cxnSp>
          <p:nvCxnSpPr>
            <p:cNvPr id="4134" name="Connecteur droit avec flèche 15"/>
            <p:cNvCxnSpPr>
              <a:cxnSpLocks noChangeShapeType="1"/>
            </p:cNvCxnSpPr>
            <p:nvPr/>
          </p:nvCxnSpPr>
          <p:spPr bwMode="auto">
            <a:xfrm flipV="1">
              <a:off x="5436096" y="3804444"/>
              <a:ext cx="0" cy="305963"/>
            </a:xfrm>
            <a:prstGeom prst="straightConnector1">
              <a:avLst/>
            </a:prstGeom>
            <a:noFill/>
            <a:ln w="31750" cap="rnd" algn="ctr">
              <a:solidFill>
                <a:srgbClr val="FF0000"/>
              </a:solidFill>
              <a:prstDash val="sysDash"/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2" name="Ellipse 261"/>
            <p:cNvSpPr/>
            <p:nvPr/>
          </p:nvSpPr>
          <p:spPr bwMode="auto">
            <a:xfrm>
              <a:off x="7713821" y="3888624"/>
              <a:ext cx="1066642" cy="46378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/>
                <a:t>Vie active</a:t>
              </a:r>
            </a:p>
          </p:txBody>
        </p:sp>
        <p:cxnSp>
          <p:nvCxnSpPr>
            <p:cNvPr id="4136" name="Connecteur droit avec flèche 15"/>
            <p:cNvCxnSpPr>
              <a:cxnSpLocks noChangeShapeType="1"/>
              <a:endCxn id="262" idx="4"/>
            </p:cNvCxnSpPr>
            <p:nvPr/>
          </p:nvCxnSpPr>
          <p:spPr bwMode="auto">
            <a:xfrm flipH="1" flipV="1">
              <a:off x="8247063" y="4352925"/>
              <a:ext cx="0" cy="365125"/>
            </a:xfrm>
            <a:prstGeom prst="straightConnector1">
              <a:avLst/>
            </a:prstGeom>
            <a:noFill/>
            <a:ln w="25400" cap="rnd" algn="ctr">
              <a:solidFill>
                <a:srgbClr val="FF0000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37" name="Connecteur droit avec flèche 15"/>
            <p:cNvCxnSpPr>
              <a:cxnSpLocks noChangeShapeType="1"/>
            </p:cNvCxnSpPr>
            <p:nvPr/>
          </p:nvCxnSpPr>
          <p:spPr bwMode="auto">
            <a:xfrm flipV="1">
              <a:off x="7281863" y="4121150"/>
              <a:ext cx="431800" cy="0"/>
            </a:xfrm>
            <a:prstGeom prst="straightConnector1">
              <a:avLst/>
            </a:prstGeom>
            <a:noFill/>
            <a:ln w="25400" cap="rnd" algn="ctr">
              <a:solidFill>
                <a:srgbClr val="FF0000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38" name="Connecteur droit avec flèche 15"/>
            <p:cNvCxnSpPr>
              <a:cxnSpLocks noChangeShapeType="1"/>
            </p:cNvCxnSpPr>
            <p:nvPr/>
          </p:nvCxnSpPr>
          <p:spPr bwMode="auto">
            <a:xfrm flipH="1" flipV="1">
              <a:off x="7235825" y="5341938"/>
              <a:ext cx="576263" cy="9525"/>
            </a:xfrm>
            <a:prstGeom prst="straightConnector1">
              <a:avLst/>
            </a:prstGeom>
            <a:noFill/>
            <a:ln w="31750" cap="rnd" algn="ctr">
              <a:solidFill>
                <a:srgbClr val="FF0000"/>
              </a:solidFill>
              <a:prstDash val="sysDash"/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6" name="Group 150"/>
          <p:cNvGrpSpPr>
            <a:grpSpLocks/>
          </p:cNvGrpSpPr>
          <p:nvPr/>
        </p:nvGrpSpPr>
        <p:grpSpPr bwMode="auto">
          <a:xfrm>
            <a:off x="8332789" y="908050"/>
            <a:ext cx="2516187" cy="336550"/>
            <a:chOff x="1386" y="709"/>
            <a:chExt cx="1585" cy="212"/>
          </a:xfrm>
        </p:grpSpPr>
        <p:sp>
          <p:nvSpPr>
            <p:cNvPr id="13" name="Rectangle 134"/>
            <p:cNvSpPr>
              <a:spLocks noChangeArrowheads="1"/>
            </p:cNvSpPr>
            <p:nvPr/>
          </p:nvSpPr>
          <p:spPr bwMode="auto">
            <a:xfrm>
              <a:off x="1386" y="754"/>
              <a:ext cx="444" cy="10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 algn="ctr">
              <a:solidFill>
                <a:srgbClr val="3E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800" dirty="0">
                <a:solidFill>
                  <a:srgbClr val="FFFFFF"/>
                </a:solidFill>
              </a:endParaRPr>
            </a:p>
          </p:txBody>
        </p:sp>
        <p:sp>
          <p:nvSpPr>
            <p:cNvPr id="4133" name="ZoneTexte 141"/>
            <p:cNvSpPr txBox="1">
              <a:spLocks noChangeArrowheads="1"/>
            </p:cNvSpPr>
            <p:nvPr/>
          </p:nvSpPr>
          <p:spPr bwMode="auto">
            <a:xfrm>
              <a:off x="1882" y="709"/>
              <a:ext cx="10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/>
                <a:t>Parcours toujours offert dans les lycées du réseau AEFE</a:t>
              </a:r>
            </a:p>
          </p:txBody>
        </p:sp>
      </p:grpSp>
      <p:grpSp>
        <p:nvGrpSpPr>
          <p:cNvPr id="139" name="Group 150"/>
          <p:cNvGrpSpPr>
            <a:grpSpLocks/>
          </p:cNvGrpSpPr>
          <p:nvPr/>
        </p:nvGrpSpPr>
        <p:grpSpPr bwMode="auto">
          <a:xfrm>
            <a:off x="8332789" y="1231900"/>
            <a:ext cx="2516187" cy="338138"/>
            <a:chOff x="1386" y="709"/>
            <a:chExt cx="1585" cy="213"/>
          </a:xfrm>
        </p:grpSpPr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1386" y="754"/>
              <a:ext cx="444" cy="101"/>
            </a:xfrm>
            <a:prstGeom prst="rect">
              <a:avLst/>
            </a:prstGeom>
            <a:pattFill prst="pct70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3175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fr-FR" sz="8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31" name="ZoneTexte 141"/>
            <p:cNvSpPr txBox="1">
              <a:spLocks noChangeArrowheads="1"/>
            </p:cNvSpPr>
            <p:nvPr/>
          </p:nvSpPr>
          <p:spPr bwMode="auto">
            <a:xfrm>
              <a:off x="1882" y="709"/>
              <a:ext cx="10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/>
                <a:t>Parcours offert seulement par quelques lycées du réseau AEFE</a:t>
              </a:r>
            </a:p>
          </p:txBody>
        </p:sp>
      </p:grpSp>
      <p:grpSp>
        <p:nvGrpSpPr>
          <p:cNvPr id="142" name="Group 150"/>
          <p:cNvGrpSpPr>
            <a:grpSpLocks/>
          </p:cNvGrpSpPr>
          <p:nvPr/>
        </p:nvGrpSpPr>
        <p:grpSpPr bwMode="auto">
          <a:xfrm>
            <a:off x="8332789" y="1547814"/>
            <a:ext cx="2516187" cy="338137"/>
            <a:chOff x="1386" y="709"/>
            <a:chExt cx="1585" cy="213"/>
          </a:xfrm>
        </p:grpSpPr>
        <p:sp>
          <p:nvSpPr>
            <p:cNvPr id="4128" name="Rectangle 142"/>
            <p:cNvSpPr>
              <a:spLocks noChangeArrowheads="1"/>
            </p:cNvSpPr>
            <p:nvPr/>
          </p:nvSpPr>
          <p:spPr bwMode="auto">
            <a:xfrm>
              <a:off x="1386" y="754"/>
              <a:ext cx="444" cy="101"/>
            </a:xfrm>
            <a:prstGeom prst="rect">
              <a:avLst/>
            </a:prstGeom>
            <a:pattFill prst="pct70">
              <a:fgClr>
                <a:srgbClr val="1E7C63"/>
              </a:fgClr>
              <a:bgClr>
                <a:schemeClr val="bg1"/>
              </a:bgClr>
            </a:pattFill>
            <a:ln w="3175" algn="ctr">
              <a:solidFill>
                <a:srgbClr val="104436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800">
                <a:solidFill>
                  <a:srgbClr val="FFFFFF"/>
                </a:solidFill>
              </a:endParaRPr>
            </a:p>
          </p:txBody>
        </p:sp>
        <p:sp>
          <p:nvSpPr>
            <p:cNvPr id="4129" name="ZoneTexte 141"/>
            <p:cNvSpPr txBox="1">
              <a:spLocks noChangeArrowheads="1"/>
            </p:cNvSpPr>
            <p:nvPr/>
          </p:nvSpPr>
          <p:spPr bwMode="auto">
            <a:xfrm>
              <a:off x="1882" y="709"/>
              <a:ext cx="10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/>
                <a:t>Parcours offert seulement par quelques lycées du réseau AEFE</a:t>
              </a:r>
            </a:p>
          </p:txBody>
        </p:sp>
      </p:grpSp>
      <p:grpSp>
        <p:nvGrpSpPr>
          <p:cNvPr id="145" name="Group 150"/>
          <p:cNvGrpSpPr>
            <a:grpSpLocks/>
          </p:cNvGrpSpPr>
          <p:nvPr/>
        </p:nvGrpSpPr>
        <p:grpSpPr bwMode="auto">
          <a:xfrm>
            <a:off x="9207501" y="1944689"/>
            <a:ext cx="2092325" cy="338137"/>
            <a:chOff x="1610" y="709"/>
            <a:chExt cx="1318" cy="213"/>
          </a:xfrm>
        </p:grpSpPr>
        <p:sp>
          <p:nvSpPr>
            <p:cNvPr id="146" name="Rectangle 142"/>
            <p:cNvSpPr>
              <a:spLocks noChangeArrowheads="1"/>
            </p:cNvSpPr>
            <p:nvPr/>
          </p:nvSpPr>
          <p:spPr bwMode="auto">
            <a:xfrm>
              <a:off x="1610" y="754"/>
              <a:ext cx="220" cy="101"/>
            </a:xfrm>
            <a:prstGeom prst="rect">
              <a:avLst/>
            </a:prstGeom>
            <a:pattFill prst="pct50">
              <a:fgClr>
                <a:srgbClr val="6E558D"/>
              </a:fgClr>
              <a:bgClr>
                <a:schemeClr val="bg1"/>
              </a:bgClr>
            </a:pattFill>
            <a:ln w="3175" algn="ctr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fr-FR" sz="8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27" name="ZoneTexte 141"/>
            <p:cNvSpPr txBox="1">
              <a:spLocks noChangeArrowheads="1"/>
            </p:cNvSpPr>
            <p:nvPr/>
          </p:nvSpPr>
          <p:spPr bwMode="auto">
            <a:xfrm>
              <a:off x="1839" y="709"/>
              <a:ext cx="10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dirty="0"/>
                <a:t>Parcours non proposé </a:t>
              </a:r>
              <a:br>
                <a:rPr lang="fr-FR" altLang="fr-FR" sz="800" dirty="0"/>
              </a:br>
              <a:r>
                <a:rPr lang="fr-FR" altLang="fr-FR" sz="800" dirty="0"/>
                <a:t>dans le réseau AEFE</a:t>
              </a:r>
            </a:p>
          </p:txBody>
        </p:sp>
      </p:grpSp>
      <p:cxnSp>
        <p:nvCxnSpPr>
          <p:cNvPr id="256" name="Connecteur droit avec flèche 15"/>
          <p:cNvCxnSpPr>
            <a:cxnSpLocks noChangeShapeType="1"/>
          </p:cNvCxnSpPr>
          <p:nvPr/>
        </p:nvCxnSpPr>
        <p:spPr bwMode="auto">
          <a:xfrm flipH="1">
            <a:off x="5954713" y="5373688"/>
            <a:ext cx="512762" cy="0"/>
          </a:xfrm>
          <a:prstGeom prst="straightConnector1">
            <a:avLst/>
          </a:prstGeom>
          <a:noFill/>
          <a:ln w="31750" cap="rnd" algn="ctr">
            <a:solidFill>
              <a:srgbClr val="FF0000"/>
            </a:solidFill>
            <a:prstDash val="sysDash"/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Connecteur droit avec flèche 15"/>
          <p:cNvCxnSpPr>
            <a:cxnSpLocks noChangeShapeType="1"/>
          </p:cNvCxnSpPr>
          <p:nvPr/>
        </p:nvCxnSpPr>
        <p:spPr bwMode="auto">
          <a:xfrm>
            <a:off x="6057900" y="5926138"/>
            <a:ext cx="609600" cy="6350"/>
          </a:xfrm>
          <a:prstGeom prst="straightConnector1">
            <a:avLst/>
          </a:prstGeom>
          <a:noFill/>
          <a:ln w="31750" cap="rnd" algn="ctr">
            <a:solidFill>
              <a:srgbClr val="FF0000"/>
            </a:solidFill>
            <a:prstDash val="sysDash"/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3" name="Image 14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1" y="140563"/>
            <a:ext cx="1541417" cy="818288"/>
          </a:xfrm>
          <a:prstGeom prst="rect">
            <a:avLst/>
          </a:prstGeom>
        </p:spPr>
      </p:pic>
      <p:pic>
        <p:nvPicPr>
          <p:cNvPr id="144" name="Image 14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599" y="50414"/>
            <a:ext cx="1672979" cy="841761"/>
          </a:xfrm>
          <a:prstGeom prst="rect">
            <a:avLst/>
          </a:prstGeom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08A33E6-995C-44A9-BA93-AAA444C6AAF1}"/>
              </a:ext>
            </a:extLst>
          </p:cNvPr>
          <p:cNvCxnSpPr>
            <a:cxnSpLocks/>
          </p:cNvCxnSpPr>
          <p:nvPr/>
        </p:nvCxnSpPr>
        <p:spPr>
          <a:xfrm>
            <a:off x="814465" y="2508250"/>
            <a:ext cx="596824" cy="1728787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F5A3B38C-C04A-426B-8076-724CE9126CEF}"/>
              </a:ext>
            </a:extLst>
          </p:cNvPr>
          <p:cNvSpPr/>
          <p:nvPr/>
        </p:nvSpPr>
        <p:spPr>
          <a:xfrm>
            <a:off x="1408115" y="4022716"/>
            <a:ext cx="5259384" cy="2517796"/>
          </a:xfrm>
          <a:prstGeom prst="round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A76D869-7E0E-4204-B731-9A06E516F411}"/>
              </a:ext>
            </a:extLst>
          </p:cNvPr>
          <p:cNvSpPr txBox="1"/>
          <p:nvPr/>
        </p:nvSpPr>
        <p:spPr>
          <a:xfrm>
            <a:off x="167481" y="1280935"/>
            <a:ext cx="1370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Périmètre du LDM dans votre parcours</a:t>
            </a:r>
            <a:endParaRPr lang="LID4096" dirty="0"/>
          </a:p>
        </p:txBody>
      </p:sp>
      <p:sp>
        <p:nvSpPr>
          <p:cNvPr id="186" name="Rectangle 7"/>
          <p:cNvSpPr>
            <a:spLocks noChangeArrowheads="1"/>
          </p:cNvSpPr>
          <p:nvPr/>
        </p:nvSpPr>
        <p:spPr bwMode="auto">
          <a:xfrm>
            <a:off x="2339824" y="47742"/>
            <a:ext cx="8019311" cy="4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Schéma des études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du Lycée vers le Supérieur</a:t>
            </a:r>
            <a:endParaRPr lang="fr-FR" sz="2800" baseline="30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01" grpId="0" animBg="1"/>
      <p:bldP spid="260" grpId="0" animBg="1"/>
      <p:bldP spid="2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8043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Le schéma des études </a:t>
            </a:r>
            <a:r>
              <a:rPr lang="fr-FR" sz="3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supérieures en France</a:t>
            </a:r>
            <a:r>
              <a:rPr lang="fr-FR" sz="3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fr-FR" sz="3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fr-FR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Les principaux itinéraires de formation après le Baccalauréat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9532"/>
            <a:ext cx="12192000" cy="57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3915" y="1953985"/>
            <a:ext cx="11784169" cy="3352111"/>
          </a:xfrm>
        </p:spPr>
        <p:txBody>
          <a:bodyPr>
            <a:normAutofit fontScale="90000"/>
          </a:bodyPr>
          <a:lstStyle/>
          <a:p>
            <a:pPr algn="l"/>
            <a:r>
              <a:rPr lang="fr-FR" sz="4400" b="1" dirty="0" smtClean="0">
                <a:solidFill>
                  <a:schemeClr val="accent6"/>
                </a:solidFill>
                <a:latin typeface="+mn-lt"/>
              </a:rPr>
              <a:t>- 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Organisées en Licence, Master, Doctorat (LMD)</a:t>
            </a:r>
            <a:b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 Grâce au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European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Credit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Transfer System (ECTS)</a:t>
            </a:r>
            <a:b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 et au Programme Erasmus, et beaucoup d’autres cursus</a:t>
            </a:r>
            <a:b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les universités françaises assurent une mobilité internationale des étudiants.</a:t>
            </a:r>
            <a:r>
              <a:rPr lang="fr-FR" sz="4000" b="1" dirty="0" smtClean="0">
                <a:solidFill>
                  <a:schemeClr val="accent6"/>
                </a:solidFill>
                <a:latin typeface="+mn-lt"/>
              </a:rPr>
              <a:t/>
            </a:r>
            <a:br>
              <a:rPr lang="fr-FR" sz="4000" b="1" dirty="0" smtClean="0">
                <a:solidFill>
                  <a:schemeClr val="accent6"/>
                </a:solidFill>
                <a:latin typeface="+mn-lt"/>
              </a:rPr>
            </a:br>
            <a:endParaRPr lang="fr-FR" sz="4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" name="Forme libre : Forme 23"/>
          <p:cNvSpPr/>
          <p:nvPr/>
        </p:nvSpPr>
        <p:spPr>
          <a:xfrm>
            <a:off x="0" y="-38372"/>
            <a:ext cx="12192000" cy="1733060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5" y="530950"/>
            <a:ext cx="1896474" cy="1036593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3915" y="5009882"/>
            <a:ext cx="116682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</a:rPr>
              <a:t>Quelques exemples des partenariats internationaux des universités : 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- Universités de Rennes </a:t>
            </a:r>
            <a:r>
              <a:rPr lang="fr-FR" dirty="0">
                <a:solidFill>
                  <a:srgbClr val="002060"/>
                </a:solidFill>
              </a:rPr>
              <a:t>&amp; Exeter </a:t>
            </a:r>
            <a:r>
              <a:rPr lang="fr-FR" sz="1400" dirty="0"/>
              <a:t>: </a:t>
            </a:r>
            <a:r>
              <a:rPr lang="fr-FR" sz="1400" dirty="0">
                <a:hlinkClick r:id="rId4"/>
              </a:rPr>
              <a:t>https://</a:t>
            </a:r>
            <a:r>
              <a:rPr lang="fr-FR" sz="1400" dirty="0" smtClean="0">
                <a:hlinkClick r:id="rId4"/>
              </a:rPr>
              <a:t>droit.univ-rennes1.fr/actualites/rennes-exeter-un-partenariat-qui-dure</a:t>
            </a:r>
            <a:endParaRPr lang="fr-FR" sz="1400" dirty="0" smtClean="0"/>
          </a:p>
          <a:p>
            <a:r>
              <a:rPr lang="fr-FR" dirty="0" smtClean="0">
                <a:solidFill>
                  <a:srgbClr val="002060"/>
                </a:solidFill>
              </a:rPr>
              <a:t>- </a:t>
            </a:r>
            <a:r>
              <a:rPr lang="fr-FR" dirty="0" err="1" smtClean="0">
                <a:solidFill>
                  <a:srgbClr val="002060"/>
                </a:solidFill>
              </a:rPr>
              <a:t>ScPo</a:t>
            </a:r>
            <a:r>
              <a:rPr lang="fr-FR" dirty="0" smtClean="0">
                <a:solidFill>
                  <a:srgbClr val="002060"/>
                </a:solidFill>
              </a:rPr>
              <a:t> Bordeaux &amp; HKBU </a:t>
            </a:r>
            <a:r>
              <a:rPr lang="fr-FR" dirty="0">
                <a:solidFill>
                  <a:srgbClr val="002060"/>
                </a:solidFill>
              </a:rPr>
              <a:t>de Hong-Kong </a:t>
            </a:r>
            <a:r>
              <a:rPr lang="fr-FR" sz="1100" dirty="0">
                <a:hlinkClick r:id="rId5"/>
              </a:rPr>
              <a:t>https://</a:t>
            </a:r>
            <a:r>
              <a:rPr lang="fr-FR" sz="1100" dirty="0" smtClean="0">
                <a:hlinkClick r:id="rId5"/>
              </a:rPr>
              <a:t>www.sciencespobordeaux.fr/fr/international-students-and-programs/programmes-diplomants-en-anglais.html</a:t>
            </a:r>
            <a:endParaRPr lang="fr-FR" sz="1100" dirty="0" smtClean="0"/>
          </a:p>
          <a:p>
            <a:r>
              <a:rPr lang="fr-FR" dirty="0" smtClean="0">
                <a:solidFill>
                  <a:srgbClr val="002060"/>
                </a:solidFill>
              </a:rPr>
              <a:t>- Un </a:t>
            </a:r>
            <a:r>
              <a:rPr lang="fr-FR" dirty="0" err="1" smtClean="0">
                <a:solidFill>
                  <a:srgbClr val="002060"/>
                </a:solidFill>
              </a:rPr>
              <a:t>bachelor</a:t>
            </a:r>
            <a:r>
              <a:rPr lang="fr-FR" dirty="0" smtClean="0">
                <a:solidFill>
                  <a:srgbClr val="002060"/>
                </a:solidFill>
              </a:rPr>
              <a:t> à McGill, puis un master à Cambridge et enfin un doctorat à l’ENS</a:t>
            </a:r>
          </a:p>
          <a:p>
            <a:r>
              <a:rPr lang="fr-FR" sz="1200" dirty="0">
                <a:hlinkClick r:id="rId6"/>
              </a:rPr>
              <a:t>https://</a:t>
            </a:r>
            <a:r>
              <a:rPr lang="fr-FR" sz="1200" dirty="0" smtClean="0">
                <a:hlinkClick r:id="rId6"/>
              </a:rPr>
              <a:t>www.mcgill.ca/mcgillabroad/mcgill-students-going-abroad/global-learning-opportunities/8-steps-going-exchange/explore-exchange-destinations</a:t>
            </a:r>
            <a:endParaRPr lang="fr-FR" sz="1200" dirty="0" smtClean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75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23"/>
          <p:cNvSpPr/>
          <p:nvPr/>
        </p:nvSpPr>
        <p:spPr>
          <a:xfrm>
            <a:off x="0" y="-38372"/>
            <a:ext cx="12192000" cy="2298246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5" y="530950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3300" y="2285999"/>
            <a:ext cx="11145400" cy="15696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4800" b="1" dirty="0" smtClean="0">
                <a:solidFill>
                  <a:schemeClr val="accent6">
                    <a:lumMod val="75000"/>
                  </a:schemeClr>
                </a:solidFill>
              </a:rPr>
              <a:t>Panorama des noms emblématiques de l’enseignement supérieur </a:t>
            </a:r>
            <a:r>
              <a:rPr lang="fr-FR" sz="4800" b="1" dirty="0" smtClean="0">
                <a:solidFill>
                  <a:schemeClr val="accent6">
                    <a:lumMod val="75000"/>
                  </a:schemeClr>
                </a:solidFill>
              </a:rPr>
              <a:t>français</a:t>
            </a:r>
            <a:endParaRPr lang="fr-FR" sz="2400" b="1" i="1" kern="1000" dirty="0">
              <a:solidFill>
                <a:schemeClr val="accent6">
                  <a:lumMod val="75000"/>
                </a:schemeClr>
              </a:solidFill>
              <a:latin typeface="Franklin Gothic Book"/>
              <a:ea typeface="Franklin Gothic Book" panose="020B0503020102020204" pitchFamily="34" charset="0"/>
              <a:cs typeface="Times New Roman"/>
            </a:endParaRPr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132114" y="4088674"/>
            <a:ext cx="9927771" cy="2586446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Dans le domaine artistique et culturel : </a:t>
            </a:r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Dans le domaine ingénierie et recherches scientifiques : </a:t>
            </a:r>
          </a:p>
          <a:p>
            <a:pPr marL="342900" indent="-342900" algn="l">
              <a:buFontTx/>
              <a:buChar char="-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Dans le domaine du management des entreprises : </a:t>
            </a:r>
          </a:p>
          <a:p>
            <a:pPr marL="342900" indent="-342900" algn="l">
              <a:buFontTx/>
              <a:buChar char="-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Dans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les universités : 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Dans le domaine des sciences humaines :</a:t>
            </a:r>
          </a:p>
          <a:p>
            <a:pPr marL="342900" indent="-342900" algn="l">
              <a:buFontTx/>
              <a:buChar char="-"/>
            </a:pP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884976"/>
              </p:ext>
            </p:extLst>
          </p:nvPr>
        </p:nvGraphicFramePr>
        <p:xfrm>
          <a:off x="309965" y="216976"/>
          <a:ext cx="11577234" cy="342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078">
                  <a:extLst>
                    <a:ext uri="{9D8B030D-6E8A-4147-A177-3AD203B41FA5}">
                      <a16:colId xmlns:a16="http://schemas.microsoft.com/office/drawing/2014/main" val="2070174854"/>
                    </a:ext>
                  </a:extLst>
                </a:gridCol>
                <a:gridCol w="3859078">
                  <a:extLst>
                    <a:ext uri="{9D8B030D-6E8A-4147-A177-3AD203B41FA5}">
                      <a16:colId xmlns:a16="http://schemas.microsoft.com/office/drawing/2014/main" val="1126722627"/>
                    </a:ext>
                  </a:extLst>
                </a:gridCol>
                <a:gridCol w="3859078">
                  <a:extLst>
                    <a:ext uri="{9D8B030D-6E8A-4147-A177-3AD203B41FA5}">
                      <a16:colId xmlns:a16="http://schemas.microsoft.com/office/drawing/2014/main" val="978578904"/>
                    </a:ext>
                  </a:extLst>
                </a:gridCol>
              </a:tblGrid>
              <a:tr h="3428432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Ecoles de Business</a:t>
                      </a:r>
                      <a:r>
                        <a:rPr lang="fr-FR" baseline="0" dirty="0" smtClean="0">
                          <a:solidFill>
                            <a:srgbClr val="C00000"/>
                          </a:solidFill>
                        </a:rPr>
                        <a:t> Management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4D8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Ecoles d’ingénieurs</a:t>
                      </a:r>
                      <a:endParaRPr lang="fr-FR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9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Domaine</a:t>
                      </a:r>
                      <a:r>
                        <a:rPr lang="fr-FR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artistique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1FA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28913"/>
                  </a:ext>
                </a:extLst>
              </a:tr>
            </a:tbl>
          </a:graphicData>
        </a:graphic>
      </p:graphicFrame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026563"/>
              </p:ext>
            </p:extLst>
          </p:nvPr>
        </p:nvGraphicFramePr>
        <p:xfrm>
          <a:off x="309965" y="3645408"/>
          <a:ext cx="1157723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8617">
                  <a:extLst>
                    <a:ext uri="{9D8B030D-6E8A-4147-A177-3AD203B41FA5}">
                      <a16:colId xmlns:a16="http://schemas.microsoft.com/office/drawing/2014/main" val="2472461629"/>
                    </a:ext>
                  </a:extLst>
                </a:gridCol>
                <a:gridCol w="5788617">
                  <a:extLst>
                    <a:ext uri="{9D8B030D-6E8A-4147-A177-3AD203B41FA5}">
                      <a16:colId xmlns:a16="http://schemas.microsoft.com/office/drawing/2014/main" val="3624120728"/>
                    </a:ext>
                  </a:extLst>
                </a:gridCol>
              </a:tblGrid>
              <a:tr h="30480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Universités</a:t>
                      </a:r>
                      <a:endParaRPr lang="fr-F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F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Instituts d’Etudes Politiques</a:t>
                      </a:r>
                      <a:endParaRPr lang="fr-FR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8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011541"/>
                  </a:ext>
                </a:extLst>
              </a:tr>
            </a:tbl>
          </a:graphicData>
        </a:graphic>
      </p:graphicFrame>
      <p:pic>
        <p:nvPicPr>
          <p:cNvPr id="41" name="Imag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5" y="674289"/>
            <a:ext cx="677312" cy="97627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689" y="734472"/>
            <a:ext cx="1017814" cy="8779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392" y="1023439"/>
            <a:ext cx="1244602" cy="575734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29" y="2043008"/>
            <a:ext cx="968343" cy="968343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016" y="2090465"/>
            <a:ext cx="1382602" cy="968343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8690" y="2092913"/>
            <a:ext cx="819033" cy="968343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1336" y="661066"/>
            <a:ext cx="823260" cy="1132417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285" y="522135"/>
            <a:ext cx="653120" cy="1134004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4525" y="734472"/>
            <a:ext cx="1378502" cy="703792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4388" y="1932034"/>
            <a:ext cx="1349174" cy="677333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1706" y="1819000"/>
            <a:ext cx="1603223" cy="774553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4388" y="2725976"/>
            <a:ext cx="1510377" cy="73607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00494" y="2679987"/>
            <a:ext cx="1668230" cy="73607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1384" y="734472"/>
            <a:ext cx="1609836" cy="991659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41770" y="472289"/>
            <a:ext cx="1206324" cy="1206324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6807" y="2319454"/>
            <a:ext cx="1502703" cy="1062037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21969" y="2038390"/>
            <a:ext cx="1326125" cy="1326125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9956" y="4005362"/>
            <a:ext cx="1758572" cy="974127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31902" y="3924001"/>
            <a:ext cx="1433961" cy="1082259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1684" y="5071170"/>
            <a:ext cx="1951013" cy="708826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59386" y="5033274"/>
            <a:ext cx="1744571" cy="857563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77069" y="3926939"/>
            <a:ext cx="841776" cy="1254411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5589" y="5899636"/>
            <a:ext cx="2890266" cy="628054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40477" y="4019446"/>
            <a:ext cx="829775" cy="829775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81887" y="3974814"/>
            <a:ext cx="866626" cy="872076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84177" y="3973199"/>
            <a:ext cx="922268" cy="922268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317460" y="4968802"/>
            <a:ext cx="1552112" cy="606381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235885" y="4968802"/>
            <a:ext cx="951058" cy="784077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234354" y="3973199"/>
            <a:ext cx="1039977" cy="890782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345385" y="5711033"/>
            <a:ext cx="1225973" cy="877446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828263" y="5107045"/>
            <a:ext cx="892136" cy="1117110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622085" y="5068110"/>
            <a:ext cx="894233" cy="90326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62959" y="5850482"/>
            <a:ext cx="1281990" cy="8059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877525" y="5273031"/>
            <a:ext cx="1159042" cy="11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792</Words>
  <Application>Microsoft Office PowerPoint</Application>
  <PresentationFormat>Grand écran</PresentationFormat>
  <Paragraphs>178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StarSymbol</vt:lpstr>
      <vt:lpstr>Times New Roman</vt:lpstr>
      <vt:lpstr>Thème Office</vt:lpstr>
      <vt:lpstr>Présentation PowerPoint</vt:lpstr>
      <vt:lpstr>Présentation PowerPoint</vt:lpstr>
      <vt:lpstr>Présentation PowerPoint</vt:lpstr>
      <vt:lpstr>Comprendre le système  français de l’Education</vt:lpstr>
      <vt:lpstr>Présentation PowerPoint</vt:lpstr>
      <vt:lpstr>Le schéma des études supérieures en France Les principaux itinéraires de formation après le Baccalauréat</vt:lpstr>
      <vt:lpstr>- Organisées en Licence, Master, Doctorat (LMD) - Grâce au European Credit Transfer System (ECTS) - et au Programme Erasmus, et beaucoup d’autres cursus  les universités françaises assurent une mobilité internationale des étudiants.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Orientation des LDM Alumni 2020 par destination géographique</vt:lpstr>
      <vt:lpstr>Selon les études supérieures françaises</vt:lpstr>
      <vt:lpstr>Admissions de nos bacheliers en formations emblématiques: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DARIEL</dc:creator>
  <cp:lastModifiedBy>Joelle GUIOT</cp:lastModifiedBy>
  <cp:revision>112</cp:revision>
  <dcterms:created xsi:type="dcterms:W3CDTF">2019-12-18T10:25:19Z</dcterms:created>
  <dcterms:modified xsi:type="dcterms:W3CDTF">2020-09-30T08:47:21Z</dcterms:modified>
</cp:coreProperties>
</file>