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media/image26.jpg" ContentType="image/jpg"/>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media/image27.jpg" ContentType="image/jpg"/>
  <Override PartName="/ppt/media/image2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0" r:id="rId2"/>
    <p:sldId id="297" r:id="rId3"/>
    <p:sldId id="298" r:id="rId4"/>
    <p:sldId id="299" r:id="rId5"/>
    <p:sldId id="303" r:id="rId6"/>
    <p:sldId id="301" r:id="rId7"/>
    <p:sldId id="302" r:id="rId8"/>
    <p:sldId id="304" r:id="rId9"/>
    <p:sldId id="305" r:id="rId10"/>
    <p:sldId id="306" r:id="rId11"/>
    <p:sldId id="310" r:id="rId12"/>
    <p:sldId id="311" r:id="rId13"/>
    <p:sldId id="312" r:id="rId14"/>
    <p:sldId id="313" r:id="rId15"/>
    <p:sldId id="314" r:id="rId16"/>
    <p:sldId id="293" r:id="rId17"/>
    <p:sldId id="319" r:id="rId18"/>
    <p:sldId id="320" r:id="rId19"/>
    <p:sldId id="321" r:id="rId20"/>
    <p:sldId id="322" r:id="rId21"/>
    <p:sldId id="323" r:id="rId22"/>
    <p:sldId id="324" r:id="rId23"/>
    <p:sldId id="317" r:id="rId24"/>
    <p:sldId id="318" r:id="rId25"/>
    <p:sldId id="279" r:id="rId26"/>
    <p:sldId id="272" r:id="rId27"/>
    <p:sldId id="283" r:id="rId28"/>
    <p:sldId id="308" r:id="rId29"/>
    <p:sldId id="325" r:id="rId30"/>
    <p:sldId id="307" r:id="rId31"/>
    <p:sldId id="309"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2" d="100"/>
          <a:sy n="82" d="100"/>
        </p:scale>
        <p:origin x="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000" b="1" dirty="0" err="1">
                <a:solidFill>
                  <a:schemeClr val="tx1"/>
                </a:solidFill>
                <a:latin typeface="+mn-lt"/>
              </a:rPr>
              <a:t>Poursuite</a:t>
            </a:r>
            <a:r>
              <a:rPr lang="en-US" sz="4000" b="1" dirty="0">
                <a:solidFill>
                  <a:schemeClr val="tx1"/>
                </a:solidFill>
                <a:latin typeface="+mn-lt"/>
              </a:rPr>
              <a:t> </a:t>
            </a:r>
            <a:r>
              <a:rPr lang="en-US" sz="4000" b="1" dirty="0" err="1">
                <a:solidFill>
                  <a:schemeClr val="tx1"/>
                </a:solidFill>
                <a:latin typeface="+mn-lt"/>
              </a:rPr>
              <a:t>d'études</a:t>
            </a:r>
            <a:endParaRPr lang="en-US" sz="4000" b="1" dirty="0">
              <a:solidFill>
                <a:schemeClr val="tx1"/>
              </a:solidFill>
              <a:latin typeface="+mn-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000" b="1" dirty="0" err="1">
                <a:solidFill>
                  <a:schemeClr val="accent6"/>
                </a:solidFill>
              </a:rPr>
              <a:t>Poursuite</a:t>
            </a:r>
            <a:r>
              <a:rPr lang="en-US" sz="4000" b="1" dirty="0">
                <a:solidFill>
                  <a:schemeClr val="accent6"/>
                </a:solidFill>
              </a:rPr>
              <a:t> </a:t>
            </a:r>
            <a:r>
              <a:rPr lang="en-US" sz="4000" b="1" dirty="0" err="1">
                <a:solidFill>
                  <a:schemeClr val="accent6"/>
                </a:solidFill>
              </a:rPr>
              <a:t>d'études</a:t>
            </a:r>
            <a:endParaRPr lang="en-US" sz="4000" b="1" dirty="0">
              <a:solidFill>
                <a:schemeClr val="accent6"/>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poursuite d'études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6D-4CBA-A935-BC832A1CC1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6D-4CBA-A935-BC832A1CC1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46D-4CBA-A935-BC832A1CC1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46D-4CBA-A935-BC832A1CC115}"/>
              </c:ext>
            </c:extLst>
          </c:dPt>
          <c:cat>
            <c:strRef>
              <c:f>Feuil1!$A$2:$A$5</c:f>
              <c:strCache>
                <c:ptCount val="2"/>
                <c:pt idx="0">
                  <c:v>oui</c:v>
                </c:pt>
                <c:pt idx="1">
                  <c:v>pas franchement affirmatif</c:v>
                </c:pt>
              </c:strCache>
            </c:strRef>
          </c:cat>
          <c:val>
            <c:numRef>
              <c:f>Feuil1!$B$2:$B$5</c:f>
              <c:numCache>
                <c:formatCode>General</c:formatCode>
                <c:ptCount val="4"/>
                <c:pt idx="0">
                  <c:v>82.94</c:v>
                </c:pt>
                <c:pt idx="1">
                  <c:v>17.53</c:v>
                </c:pt>
              </c:numCache>
            </c:numRef>
          </c:val>
          <c:extLst>
            <c:ext xmlns:c16="http://schemas.microsoft.com/office/drawing/2014/chart" uri="{C3380CC4-5D6E-409C-BE32-E72D297353CC}">
              <c16:uniqueId val="{00000008-746D-4CBA-A935-BC832A1CC11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73972003499556"/>
          <c:y val="0.12037497685772024"/>
          <c:w val="0.39182500285290428"/>
          <c:h val="0.83802351109229078"/>
        </c:manualLayout>
      </c:layout>
      <c:pieChart>
        <c:varyColors val="1"/>
        <c:ser>
          <c:idx val="0"/>
          <c:order val="0"/>
          <c:tx>
            <c:strRef>
              <c:f>Feuil1!$B$1</c:f>
              <c:strCache>
                <c:ptCount val="1"/>
                <c:pt idx="0">
                  <c:v>destinations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D1-4D31-8456-1F92A478D0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D1-4D31-8456-1F92A478D0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D1-4D31-8456-1F92A478D0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D1-4D31-8456-1F92A478D04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4D1-4D31-8456-1F92A478D0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France</c:v>
                </c:pt>
                <c:pt idx="1">
                  <c:v>Maurice</c:v>
                </c:pt>
                <c:pt idx="2">
                  <c:v>Royaume-Uni</c:v>
                </c:pt>
                <c:pt idx="3">
                  <c:v>Canada</c:v>
                </c:pt>
                <c:pt idx="4">
                  <c:v>autres</c:v>
                </c:pt>
              </c:strCache>
            </c:strRef>
          </c:cat>
          <c:val>
            <c:numRef>
              <c:f>Feuil1!$B$2:$B$6</c:f>
              <c:numCache>
                <c:formatCode>0.00%</c:formatCode>
                <c:ptCount val="5"/>
                <c:pt idx="0">
                  <c:v>0.59199999999999997</c:v>
                </c:pt>
                <c:pt idx="1">
                  <c:v>0.17810000000000001</c:v>
                </c:pt>
                <c:pt idx="2">
                  <c:v>0.1149</c:v>
                </c:pt>
                <c:pt idx="3">
                  <c:v>5.74E-2</c:v>
                </c:pt>
                <c:pt idx="4">
                  <c:v>5.74E-2</c:v>
                </c:pt>
              </c:numCache>
            </c:numRef>
          </c:val>
          <c:extLst>
            <c:ext xmlns:c16="http://schemas.microsoft.com/office/drawing/2014/chart" uri="{C3380CC4-5D6E-409C-BE32-E72D297353CC}">
              <c16:uniqueId val="{0000000A-34D1-4D31-8456-1F92A478D04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4879227053140096E-2"/>
          <c:y val="5.5986403772643939E-2"/>
          <c:w val="0.14755934040853586"/>
          <c:h val="0.8923524882145554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51758625280535586"/>
          <c:y val="6.7182463697802813E-2"/>
          <c:w val="0.39357155083875384"/>
          <c:h val="0.88337235464233332"/>
        </c:manualLayout>
      </c:layout>
      <c:pieChart>
        <c:varyColors val="1"/>
        <c:ser>
          <c:idx val="0"/>
          <c:order val="0"/>
          <c:tx>
            <c:strRef>
              <c:f>Feuil1!$B$1</c:f>
              <c:strCache>
                <c:ptCount val="1"/>
                <c:pt idx="0">
                  <c:v>par type de formation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48-4359-B151-DE8B4D3363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48-4359-B151-DE8B4D3363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48-4359-B151-DE8B4D3363F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48-4359-B151-DE8B4D3363F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48-4359-B151-DE8B4D3363F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A48-4359-B151-DE8B4D3363F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A48-4359-B151-DE8B4D3363F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A48-4359-B151-DE8B4D3363F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A48-4359-B151-DE8B4D3363F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Feuil1!$A$2:$A$10</c:f>
              <c:strCache>
                <c:ptCount val="9"/>
                <c:pt idx="0">
                  <c:v>Licence</c:v>
                </c:pt>
                <c:pt idx="1">
                  <c:v>BTS &amp; DUT </c:v>
                </c:pt>
                <c:pt idx="2">
                  <c:v>Ecoles de commerce</c:v>
                </c:pt>
                <c:pt idx="3">
                  <c:v>CPGE &amp; CPES</c:v>
                </c:pt>
                <c:pt idx="4">
                  <c:v>Ecoles spécialisées</c:v>
                </c:pt>
                <c:pt idx="5">
                  <c:v>Ecoles d'ingé </c:v>
                </c:pt>
                <c:pt idx="6">
                  <c:v>ENSA</c:v>
                </c:pt>
                <c:pt idx="7">
                  <c:v>IEP </c:v>
                </c:pt>
                <c:pt idx="8">
                  <c:v>Prépa Beaux-Arts</c:v>
                </c:pt>
              </c:strCache>
            </c:strRef>
          </c:cat>
          <c:val>
            <c:numRef>
              <c:f>Feuil1!$B$2:$B$10</c:f>
              <c:numCache>
                <c:formatCode>General</c:formatCode>
                <c:ptCount val="9"/>
                <c:pt idx="0">
                  <c:v>41.8</c:v>
                </c:pt>
                <c:pt idx="1">
                  <c:v>14.75</c:v>
                </c:pt>
                <c:pt idx="2">
                  <c:v>12.29</c:v>
                </c:pt>
                <c:pt idx="3">
                  <c:v>9.83</c:v>
                </c:pt>
                <c:pt idx="4">
                  <c:v>9.01</c:v>
                </c:pt>
                <c:pt idx="5">
                  <c:v>4.09</c:v>
                </c:pt>
                <c:pt idx="6">
                  <c:v>4.09</c:v>
                </c:pt>
                <c:pt idx="7">
                  <c:v>3.27</c:v>
                </c:pt>
                <c:pt idx="8">
                  <c:v>0.84</c:v>
                </c:pt>
              </c:numCache>
            </c:numRef>
          </c:val>
          <c:extLst>
            <c:ext xmlns:c16="http://schemas.microsoft.com/office/drawing/2014/chart" uri="{C3380CC4-5D6E-409C-BE32-E72D297353CC}">
              <c16:uniqueId val="{00000000-DE2D-46D7-9617-7027263A2D6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6714975845410627E-2"/>
          <c:y val="4.1846965462673122E-2"/>
          <c:w val="0.3384057971014493"/>
          <c:h val="0.941888523210119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solidFill>
                  <a:schemeClr val="tx1"/>
                </a:solidFill>
              </a:rPr>
              <a:t>Composition</a:t>
            </a:r>
            <a:endParaRPr lang="en-US" sz="2000" b="1" dirty="0">
              <a:solidFill>
                <a:schemeClr val="tx1"/>
              </a:solidFill>
            </a:endParaRPr>
          </a:p>
        </c:rich>
      </c:tx>
      <c:layout>
        <c:manualLayout>
          <c:xMode val="edge"/>
          <c:yMode val="edge"/>
          <c:x val="0.42240211319154941"/>
          <c:y val="2.31546176292546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composition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70-46CC-89D4-D58E1983F223}"/>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F170-46CC-89D4-D58E1983F223}"/>
              </c:ext>
            </c:extLst>
          </c:dPt>
          <c:dPt>
            <c:idx val="2"/>
            <c:bubble3D val="0"/>
            <c:spPr>
              <a:solidFill>
                <a:srgbClr val="FF9900"/>
              </a:solidFill>
              <a:ln w="19050">
                <a:solidFill>
                  <a:schemeClr val="lt1"/>
                </a:solidFill>
              </a:ln>
              <a:effectLst/>
            </c:spPr>
            <c:extLst>
              <c:ext xmlns:c16="http://schemas.microsoft.com/office/drawing/2014/chart" uri="{C3380CC4-5D6E-409C-BE32-E72D297353CC}">
                <c16:uniqueId val="{00000005-F170-46CC-89D4-D58E1983F223}"/>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F170-46CC-89D4-D58E1983F223}"/>
              </c:ext>
            </c:extLst>
          </c:dPt>
          <c:cat>
            <c:strRef>
              <c:f>Feuil1!$A$2:$A$5</c:f>
              <c:strCache>
                <c:ptCount val="4"/>
                <c:pt idx="0">
                  <c:v>Epreuves finales </c:v>
                </c:pt>
                <c:pt idx="1">
                  <c:v>Epreuves anticipées </c:v>
                </c:pt>
                <c:pt idx="2">
                  <c:v>EC</c:v>
                </c:pt>
                <c:pt idx="3">
                  <c:v>Bulletins 1è &amp; T</c:v>
                </c:pt>
              </c:strCache>
            </c:strRef>
          </c:cat>
          <c:val>
            <c:numRef>
              <c:f>Feuil1!$B$2:$B$5</c:f>
              <c:numCache>
                <c:formatCode>General</c:formatCode>
                <c:ptCount val="4"/>
                <c:pt idx="0">
                  <c:v>50</c:v>
                </c:pt>
                <c:pt idx="1">
                  <c:v>10</c:v>
                </c:pt>
                <c:pt idx="2">
                  <c:v>30</c:v>
                </c:pt>
                <c:pt idx="3">
                  <c:v>10</c:v>
                </c:pt>
              </c:numCache>
            </c:numRef>
          </c:val>
          <c:extLst>
            <c:ext xmlns:c16="http://schemas.microsoft.com/office/drawing/2014/chart" uri="{C3380CC4-5D6E-409C-BE32-E72D297353CC}">
              <c16:uniqueId val="{00000008-F170-46CC-89D4-D58E1983F22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3124950884723103"/>
          <c:y val="0.91570882312090229"/>
          <c:w val="0.52206754454401183"/>
          <c:h val="7.07916063142558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0.19052</cdr:x>
      <cdr:y>0.83691</cdr:y>
    </cdr:from>
    <cdr:to>
      <cdr:x>0.5612</cdr:x>
      <cdr:y>0.92418</cdr:y>
    </cdr:to>
    <cdr:sp macro="" textlink="">
      <cdr:nvSpPr>
        <cdr:cNvPr id="2" name="ZoneTexte 1"/>
        <cdr:cNvSpPr txBox="1"/>
      </cdr:nvSpPr>
      <cdr:spPr>
        <a:xfrm xmlns:a="http://schemas.openxmlformats.org/drawingml/2006/main">
          <a:off x="2003472" y="4114800"/>
          <a:ext cx="3897923" cy="4290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100" dirty="0"/>
            <a:t>Australie</a:t>
          </a:r>
          <a:r>
            <a:rPr lang="fr-FR" dirty="0"/>
            <a:t> ; Belgique ;  Pays-Bas ; Roumanie ; Russie ; Suisse</a:t>
          </a:r>
          <a:endParaRPr lang="fr-F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C96C9-E436-40C2-9E90-2CAD72441ED7}" type="datetimeFigureOut">
              <a:rPr lang="fr-FR" smtClean="0"/>
              <a:t>17/09/2020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A894A-E7B6-4857-97BB-67D775436C66}" type="slidenum">
              <a:rPr lang="fr-FR" smtClean="0"/>
              <a:t>‹N°›</a:t>
            </a:fld>
            <a:endParaRPr lang="fr-FR"/>
          </a:p>
        </p:txBody>
      </p:sp>
    </p:spTree>
    <p:extLst>
      <p:ext uri="{BB962C8B-B14F-4D97-AF65-F5344CB8AC3E}">
        <p14:creationId xmlns:p14="http://schemas.microsoft.com/office/powerpoint/2010/main" val="419467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03B3367-89C6-422C-A984-92555915FF53}" type="datetimeFigureOut">
              <a:rPr lang="fr-FR" smtClean="0"/>
              <a:t>17/09/2020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80122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17/09/2020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310515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17/09/2020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08020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05108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17/09/2020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21968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03B3367-89C6-422C-A984-92555915FF53}" type="datetimeFigureOut">
              <a:rPr lang="fr-FR" smtClean="0"/>
              <a:t>17/09/2020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08057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03B3367-89C6-422C-A984-92555915FF53}" type="datetimeFigureOut">
              <a:rPr lang="fr-FR" smtClean="0"/>
              <a:t>17/09/2020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13909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03B3367-89C6-422C-A984-92555915FF53}" type="datetimeFigureOut">
              <a:rPr lang="fr-FR" smtClean="0"/>
              <a:t>17/09/2020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91830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03B3367-89C6-422C-A984-92555915FF53}" type="datetimeFigureOut">
              <a:rPr lang="fr-FR" smtClean="0"/>
              <a:t>17/09/2020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63239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3B3367-89C6-422C-A984-92555915FF53}" type="datetimeFigureOut">
              <a:rPr lang="fr-FR" smtClean="0"/>
              <a:t>17/09/2020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32631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3B3367-89C6-422C-A984-92555915FF53}" type="datetimeFigureOut">
              <a:rPr lang="fr-FR" smtClean="0"/>
              <a:t>17/09/2020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10501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3B3367-89C6-422C-A984-92555915FF53}" type="datetimeFigureOut">
              <a:rPr lang="fr-FR" smtClean="0"/>
              <a:t>17/09/2020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83151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B3367-89C6-422C-A984-92555915FF53}" type="datetimeFigureOut">
              <a:rPr lang="fr-FR" smtClean="0"/>
              <a:t>17/09/2020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AF4B4-E64C-4DAF-A746-3F54A8516E94}" type="slidenum">
              <a:rPr lang="fr-FR" smtClean="0"/>
              <a:t>‹N°›</a:t>
            </a:fld>
            <a:endParaRPr lang="fr-FR"/>
          </a:p>
        </p:txBody>
      </p:sp>
    </p:spTree>
    <p:extLst>
      <p:ext uri="{BB962C8B-B14F-4D97-AF65-F5344CB8AC3E}">
        <p14:creationId xmlns:p14="http://schemas.microsoft.com/office/powerpoint/2010/main" val="113736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youtu.be/zwKkQVJzAEA" TargetMode="External"/><Relationship Id="rId7" Type="http://schemas.openxmlformats.org/officeDocument/2006/relationships/image" Target="../media/image2.png"/><Relationship Id="rId2" Type="http://schemas.openxmlformats.org/officeDocument/2006/relationships/hyperlink" Target="http://lyceedesx.cluster002.ovh.net/gocloud/jg/2020/2019_depliant_1re_G_1191383" TargetMode="External"/><Relationship Id="rId1" Type="http://schemas.openxmlformats.org/officeDocument/2006/relationships/slideLayout" Target="../slideLayouts/slideLayout2.xml"/><Relationship Id="rId6" Type="http://schemas.openxmlformats.org/officeDocument/2006/relationships/hyperlink" Target="http://quandjepasselebac.education.fr/du-nouveau-pour-le-bac-technologique/" TargetMode="External"/><Relationship Id="rId5" Type="http://schemas.openxmlformats.org/officeDocument/2006/relationships/hyperlink" Target="http://quandjepasselebac.education.fr/bac-general-cours-communs-et-specialites/" TargetMode="External"/><Relationship Id="rId4" Type="http://schemas.openxmlformats.org/officeDocument/2006/relationships/hyperlink" Target="http://quandjepasselebac.education.fr/category/bac-202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instagram.com/lyceedesmascareignes/"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facebook.com/lyceedesmascareignes/" TargetMode="External"/><Relationship Id="rId5" Type="http://schemas.openxmlformats.org/officeDocument/2006/relationships/hyperlink" Target="http://www.lyceedesmascareignes.org/"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907122"/>
          </a:xfrm>
          <a:prstGeom prst="rect">
            <a:avLst/>
          </a:prstGeom>
        </p:spPr>
      </p:pic>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142205" y="91440"/>
            <a:ext cx="1896474" cy="1036593"/>
          </a:xfrm>
          <a:prstGeom prst="rect">
            <a:avLst/>
          </a:prstGeom>
        </p:spPr>
      </p:pic>
      <p:pic>
        <p:nvPicPr>
          <p:cNvPr id="11" name="Image 10"/>
          <p:cNvPicPr/>
          <p:nvPr/>
        </p:nvPicPr>
        <p:blipFill>
          <a:blip r:embed="rId4" cstate="print">
            <a:extLst>
              <a:ext uri="{28A0092B-C50C-407E-A947-70E740481C1C}">
                <a14:useLocalDpi xmlns:a14="http://schemas.microsoft.com/office/drawing/2010/main" val="0"/>
              </a:ext>
            </a:extLst>
          </a:blip>
          <a:stretch>
            <a:fillRect/>
          </a:stretch>
        </p:blipFill>
        <p:spPr>
          <a:xfrm>
            <a:off x="10149312" y="126818"/>
            <a:ext cx="1923552" cy="965836"/>
          </a:xfrm>
          <a:prstGeom prst="rect">
            <a:avLst/>
          </a:prstGeom>
        </p:spPr>
      </p:pic>
      <p:sp>
        <p:nvSpPr>
          <p:cNvPr id="13" name="Rectangle 12"/>
          <p:cNvSpPr/>
          <p:nvPr/>
        </p:nvSpPr>
        <p:spPr>
          <a:xfrm>
            <a:off x="663847" y="2003126"/>
            <a:ext cx="11145400" cy="2195473"/>
          </a:xfrm>
          <a:prstGeom prst="rect">
            <a:avLst/>
          </a:prstGeom>
        </p:spPr>
        <p:txBody>
          <a:bodyPr wrap="square" anchor="t">
            <a:spAutoFit/>
          </a:bodyPr>
          <a:lstStyle/>
          <a:p>
            <a:pPr marL="457200" marR="457200" algn="ctr">
              <a:spcBef>
                <a:spcPts val="200"/>
              </a:spcBef>
              <a:spcAft>
                <a:spcPts val="1800"/>
              </a:spcAft>
            </a:pPr>
            <a:r>
              <a:rPr lang="fr-FR" sz="6000" b="1" kern="1000" dirty="0">
                <a:solidFill>
                  <a:schemeClr val="bg1"/>
                </a:solidFill>
                <a:ea typeface="Franklin Gothic Book" panose="020B0503020102020204" pitchFamily="34" charset="0"/>
                <a:cs typeface="Times New Roman"/>
              </a:rPr>
              <a:t>Bienvenue au </a:t>
            </a:r>
          </a:p>
          <a:p>
            <a:pPr marL="457200" marR="457200" algn="ctr">
              <a:spcBef>
                <a:spcPts val="200"/>
              </a:spcBef>
              <a:spcAft>
                <a:spcPts val="1800"/>
              </a:spcAft>
            </a:pPr>
            <a:r>
              <a:rPr lang="fr-FR" sz="6000" b="1" kern="1000" dirty="0">
                <a:solidFill>
                  <a:schemeClr val="bg1"/>
                </a:solidFill>
                <a:ea typeface="Franklin Gothic Book" panose="020B0503020102020204" pitchFamily="34" charset="0"/>
                <a:cs typeface="Times New Roman"/>
              </a:rPr>
              <a:t>Lycée des Mascareignes </a:t>
            </a:r>
          </a:p>
        </p:txBody>
      </p:sp>
      <p:sp>
        <p:nvSpPr>
          <p:cNvPr id="7" name="Rectangle 6"/>
          <p:cNvSpPr/>
          <p:nvPr/>
        </p:nvSpPr>
        <p:spPr>
          <a:xfrm>
            <a:off x="129058" y="4551297"/>
            <a:ext cx="11943806" cy="3067506"/>
          </a:xfrm>
          <a:prstGeom prst="rect">
            <a:avLst/>
          </a:prstGeom>
        </p:spPr>
        <p:txBody>
          <a:bodyPr wrap="square" anchor="t">
            <a:spAutoFit/>
          </a:bodyPr>
          <a:lstStyle/>
          <a:p>
            <a:pPr marL="457200" marR="457200" algn="ctr">
              <a:spcBef>
                <a:spcPts val="200"/>
              </a:spcBef>
              <a:spcAft>
                <a:spcPts val="1800"/>
              </a:spcAft>
            </a:pPr>
            <a:r>
              <a:rPr lang="fr-FR" sz="5000" b="1" kern="1000" dirty="0" smtClean="0">
                <a:solidFill>
                  <a:schemeClr val="bg1"/>
                </a:solidFill>
                <a:ea typeface="Franklin Gothic Book" panose="020B0503020102020204" pitchFamily="34" charset="0"/>
                <a:cs typeface="Times New Roman"/>
              </a:rPr>
              <a:t>Réunion </a:t>
            </a:r>
            <a:r>
              <a:rPr lang="fr-FR" sz="5000" b="1" kern="1000" smtClean="0">
                <a:solidFill>
                  <a:schemeClr val="bg1"/>
                </a:solidFill>
                <a:ea typeface="Franklin Gothic Book" panose="020B0503020102020204" pitchFamily="34" charset="0"/>
                <a:cs typeface="Times New Roman"/>
              </a:rPr>
              <a:t>de rentrée des </a:t>
            </a:r>
            <a:r>
              <a:rPr lang="fr-FR" sz="5000" b="1" kern="1000" dirty="0" smtClean="0">
                <a:solidFill>
                  <a:schemeClr val="bg1"/>
                </a:solidFill>
                <a:ea typeface="Franklin Gothic Book" panose="020B0503020102020204" pitchFamily="34" charset="0"/>
                <a:cs typeface="Times New Roman"/>
              </a:rPr>
              <a:t>Premières</a:t>
            </a:r>
            <a:endParaRPr lang="fr-FR" sz="5000" b="1" kern="1000" dirty="0">
              <a:solidFill>
                <a:schemeClr val="bg1"/>
              </a:solidFill>
              <a:ea typeface="Franklin Gothic Book" panose="020B0503020102020204" pitchFamily="34" charset="0"/>
              <a:cs typeface="Times New Roman"/>
            </a:endParaRPr>
          </a:p>
          <a:p>
            <a:pPr marL="457200" marR="457200" algn="ctr">
              <a:spcBef>
                <a:spcPts val="200"/>
              </a:spcBef>
              <a:spcAft>
                <a:spcPts val="1800"/>
              </a:spcAft>
            </a:pPr>
            <a:r>
              <a:rPr lang="fr-FR" sz="5000" b="1" kern="1000" dirty="0" smtClean="0">
                <a:solidFill>
                  <a:schemeClr val="bg1"/>
                </a:solidFill>
                <a:ea typeface="Franklin Gothic Book" panose="020B0503020102020204" pitchFamily="34" charset="0"/>
                <a:cs typeface="Times New Roman"/>
              </a:rPr>
              <a:t>Mercredi 16 </a:t>
            </a:r>
            <a:r>
              <a:rPr lang="fr-FR" sz="5000" b="1" kern="1000" dirty="0">
                <a:solidFill>
                  <a:schemeClr val="bg1"/>
                </a:solidFill>
                <a:ea typeface="Franklin Gothic Book" panose="020B0503020102020204" pitchFamily="34" charset="0"/>
                <a:cs typeface="Times New Roman"/>
              </a:rPr>
              <a:t>septembre 2020</a:t>
            </a:r>
          </a:p>
          <a:p>
            <a:pPr marL="457200" marR="457200" algn="ctr">
              <a:spcBef>
                <a:spcPts val="200"/>
              </a:spcBef>
              <a:spcAft>
                <a:spcPts val="1800"/>
              </a:spcAft>
            </a:pPr>
            <a:endParaRPr lang="fr-FR" sz="6000" b="1" kern="1000" dirty="0">
              <a:solidFill>
                <a:schemeClr val="accent6">
                  <a:lumMod val="75000"/>
                </a:schemeClr>
              </a:solidFill>
              <a:ea typeface="Franklin Gothic Book" panose="020B0503020102020204" pitchFamily="34" charset="0"/>
              <a:cs typeface="Times New Roman"/>
            </a:endParaRPr>
          </a:p>
        </p:txBody>
      </p:sp>
    </p:spTree>
    <p:extLst>
      <p:ext uri="{BB962C8B-B14F-4D97-AF65-F5344CB8AC3E}">
        <p14:creationId xmlns:p14="http://schemas.microsoft.com/office/powerpoint/2010/main" val="3937725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38372"/>
            <a:ext cx="12192000" cy="1769297"/>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chemeClr val="accent6">
              <a:lumMod val="60000"/>
              <a:lumOff val="40000"/>
            </a:schemeClr>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740779" y="300328"/>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887139" y="300328"/>
            <a:ext cx="1923552" cy="965836"/>
          </a:xfrm>
          <a:prstGeom prst="rect">
            <a:avLst/>
          </a:prstGeom>
        </p:spPr>
      </p:pic>
      <p:sp>
        <p:nvSpPr>
          <p:cNvPr id="9" name="Rectangle 8"/>
          <p:cNvSpPr/>
          <p:nvPr/>
        </p:nvSpPr>
        <p:spPr>
          <a:xfrm>
            <a:off x="740779" y="1834091"/>
            <a:ext cx="11145400" cy="553998"/>
          </a:xfrm>
          <a:prstGeom prst="rect">
            <a:avLst/>
          </a:prstGeom>
        </p:spPr>
        <p:txBody>
          <a:bodyPr wrap="square" anchor="t">
            <a:spAutoFit/>
          </a:bodyPr>
          <a:lstStyle/>
          <a:p>
            <a:pPr marL="457200" marR="457200" algn="ctr">
              <a:spcBef>
                <a:spcPts val="200"/>
              </a:spcBef>
              <a:spcAft>
                <a:spcPts val="1800"/>
              </a:spcAft>
            </a:pPr>
            <a:r>
              <a:rPr lang="fr-FR" sz="3000" b="1" dirty="0">
                <a:solidFill>
                  <a:schemeClr val="accent6">
                    <a:lumMod val="75000"/>
                  </a:schemeClr>
                </a:solidFill>
              </a:rPr>
              <a:t>RESULTATS DES EPREUVES DU BACCALAUREAT 2020</a:t>
            </a:r>
            <a:endParaRPr lang="fr-FR" sz="3000" b="1" i="1" kern="1000" dirty="0">
              <a:solidFill>
                <a:schemeClr val="accent6">
                  <a:lumMod val="75000"/>
                </a:schemeClr>
              </a:solidFill>
              <a:latin typeface="Franklin Gothic Book"/>
              <a:ea typeface="Franklin Gothic Book" panose="020B0503020102020204" pitchFamily="34" charset="0"/>
              <a:cs typeface="Times New Roman"/>
            </a:endParaRPr>
          </a:p>
        </p:txBody>
      </p:sp>
      <p:graphicFrame>
        <p:nvGraphicFramePr>
          <p:cNvPr id="3" name="Tableau 2"/>
          <p:cNvGraphicFramePr>
            <a:graphicFrameLocks noGrp="1"/>
          </p:cNvGraphicFramePr>
          <p:nvPr/>
        </p:nvGraphicFramePr>
        <p:xfrm>
          <a:off x="740779" y="2504902"/>
          <a:ext cx="11069912" cy="2472047"/>
        </p:xfrm>
        <a:graphic>
          <a:graphicData uri="http://schemas.openxmlformats.org/drawingml/2006/table">
            <a:tbl>
              <a:tblPr firstRow="1" firstCol="1" bandRow="1">
                <a:tableStyleId>{93296810-A885-4BE3-A3E7-6D5BEEA58F35}</a:tableStyleId>
              </a:tblPr>
              <a:tblGrid>
                <a:gridCol w="1003137">
                  <a:extLst>
                    <a:ext uri="{9D8B030D-6E8A-4147-A177-3AD203B41FA5}">
                      <a16:colId xmlns:a16="http://schemas.microsoft.com/office/drawing/2014/main" val="968708812"/>
                    </a:ext>
                  </a:extLst>
                </a:gridCol>
                <a:gridCol w="2636272">
                  <a:extLst>
                    <a:ext uri="{9D8B030D-6E8A-4147-A177-3AD203B41FA5}">
                      <a16:colId xmlns:a16="http://schemas.microsoft.com/office/drawing/2014/main" val="3206471291"/>
                    </a:ext>
                  </a:extLst>
                </a:gridCol>
                <a:gridCol w="1819198">
                  <a:extLst>
                    <a:ext uri="{9D8B030D-6E8A-4147-A177-3AD203B41FA5}">
                      <a16:colId xmlns:a16="http://schemas.microsoft.com/office/drawing/2014/main" val="3503295086"/>
                    </a:ext>
                  </a:extLst>
                </a:gridCol>
                <a:gridCol w="422693">
                  <a:extLst>
                    <a:ext uri="{9D8B030D-6E8A-4147-A177-3AD203B41FA5}">
                      <a16:colId xmlns:a16="http://schemas.microsoft.com/office/drawing/2014/main" val="4168819679"/>
                    </a:ext>
                  </a:extLst>
                </a:gridCol>
                <a:gridCol w="635051">
                  <a:extLst>
                    <a:ext uri="{9D8B030D-6E8A-4147-A177-3AD203B41FA5}">
                      <a16:colId xmlns:a16="http://schemas.microsoft.com/office/drawing/2014/main" val="2110756032"/>
                    </a:ext>
                  </a:extLst>
                </a:gridCol>
                <a:gridCol w="1199317">
                  <a:extLst>
                    <a:ext uri="{9D8B030D-6E8A-4147-A177-3AD203B41FA5}">
                      <a16:colId xmlns:a16="http://schemas.microsoft.com/office/drawing/2014/main" val="207542313"/>
                    </a:ext>
                  </a:extLst>
                </a:gridCol>
                <a:gridCol w="1199317">
                  <a:extLst>
                    <a:ext uri="{9D8B030D-6E8A-4147-A177-3AD203B41FA5}">
                      <a16:colId xmlns:a16="http://schemas.microsoft.com/office/drawing/2014/main" val="4095678130"/>
                    </a:ext>
                  </a:extLst>
                </a:gridCol>
                <a:gridCol w="2154927">
                  <a:extLst>
                    <a:ext uri="{9D8B030D-6E8A-4147-A177-3AD203B41FA5}">
                      <a16:colId xmlns:a16="http://schemas.microsoft.com/office/drawing/2014/main" val="676670526"/>
                    </a:ext>
                  </a:extLst>
                </a:gridCol>
              </a:tblGrid>
              <a:tr h="271091">
                <a:tc rowSpan="2">
                  <a:txBody>
                    <a:bodyPr/>
                    <a:lstStyle/>
                    <a:p>
                      <a:pPr algn="ctr">
                        <a:spcAft>
                          <a:spcPts val="0"/>
                        </a:spcAft>
                      </a:pPr>
                      <a:r>
                        <a:rPr lang="fr-FR" sz="2000" dirty="0">
                          <a:effectLst/>
                        </a:rPr>
                        <a:t>séries</a:t>
                      </a:r>
                      <a:endParaRPr lang="fr-FR" sz="2000" dirty="0">
                        <a:effectLst/>
                        <a:latin typeface="Calibri" panose="020F0502020204030204" pitchFamily="34" charset="0"/>
                        <a:ea typeface="Calibri" panose="020F0502020204030204" pitchFamily="34" charset="0"/>
                      </a:endParaRPr>
                    </a:p>
                  </a:txBody>
                  <a:tcPr marL="44450" marR="44450" marT="0" marB="0" anchor="ctr"/>
                </a:tc>
                <a:tc rowSpan="2">
                  <a:txBody>
                    <a:bodyPr/>
                    <a:lstStyle/>
                    <a:p>
                      <a:pPr algn="ctr">
                        <a:spcAft>
                          <a:spcPts val="0"/>
                        </a:spcAft>
                      </a:pPr>
                      <a:r>
                        <a:rPr lang="fr-FR" sz="2000">
                          <a:effectLst/>
                        </a:rPr>
                        <a:t>candidats présentés</a:t>
                      </a:r>
                      <a:endParaRPr lang="fr-FR" sz="2000">
                        <a:effectLst/>
                        <a:latin typeface="Calibri" panose="020F0502020204030204" pitchFamily="34" charset="0"/>
                        <a:ea typeface="Calibri" panose="020F0502020204030204" pitchFamily="34" charset="0"/>
                      </a:endParaRPr>
                    </a:p>
                  </a:txBody>
                  <a:tcPr marL="44450" marR="44450" marT="0" marB="0" anchor="ctr"/>
                </a:tc>
                <a:tc rowSpan="2">
                  <a:txBody>
                    <a:bodyPr/>
                    <a:lstStyle/>
                    <a:p>
                      <a:pPr algn="ctr">
                        <a:spcAft>
                          <a:spcPts val="0"/>
                        </a:spcAft>
                      </a:pPr>
                      <a:r>
                        <a:rPr lang="fr-FR" sz="2000" dirty="0">
                          <a:effectLst/>
                        </a:rPr>
                        <a:t>candidats reçus </a:t>
                      </a:r>
                      <a:endParaRPr lang="fr-FR" sz="2000" dirty="0">
                        <a:effectLst/>
                        <a:latin typeface="Calibri" panose="020F0502020204030204" pitchFamily="34" charset="0"/>
                        <a:ea typeface="Calibri" panose="020F0502020204030204" pitchFamily="34" charset="0"/>
                      </a:endParaRPr>
                    </a:p>
                  </a:txBody>
                  <a:tcPr marL="44450" marR="44450" marT="0" marB="0" anchor="ctr"/>
                </a:tc>
                <a:tc gridSpan="4">
                  <a:txBody>
                    <a:bodyPr/>
                    <a:lstStyle/>
                    <a:p>
                      <a:pPr algn="ctr">
                        <a:spcAft>
                          <a:spcPts val="0"/>
                        </a:spcAft>
                      </a:pPr>
                      <a:r>
                        <a:rPr lang="fr-FR" sz="2000">
                          <a:effectLst/>
                        </a:rPr>
                        <a:t>mentions</a:t>
                      </a:r>
                      <a:endParaRPr lang="fr-FR" sz="2000">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spcAft>
                          <a:spcPts val="0"/>
                        </a:spcAft>
                      </a:pPr>
                      <a:r>
                        <a:rPr lang="fr-FR" sz="2000">
                          <a:effectLst/>
                        </a:rPr>
                        <a:t>taux de réussite</a:t>
                      </a:r>
                      <a:endParaRPr lang="fr-FR" sz="20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467599934"/>
                  </a:ext>
                </a:extLst>
              </a:tr>
              <a:tr h="27109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spcAft>
                          <a:spcPts val="0"/>
                        </a:spcAft>
                      </a:pPr>
                      <a:r>
                        <a:rPr lang="fr-FR" sz="2000">
                          <a:effectLst/>
                        </a:rPr>
                        <a:t>AB</a:t>
                      </a:r>
                      <a:endParaRPr lang="fr-FR" sz="200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2000">
                          <a:effectLst/>
                        </a:rPr>
                        <a:t>B</a:t>
                      </a:r>
                      <a:endParaRPr lang="fr-FR" sz="200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2000">
                          <a:effectLst/>
                        </a:rPr>
                        <a:t>TB *</a:t>
                      </a:r>
                      <a:endParaRPr lang="fr-FR" sz="200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2000">
                          <a:effectLst/>
                        </a:rPr>
                        <a:t>%</a:t>
                      </a:r>
                      <a:endParaRPr lang="fr-FR" sz="200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fr-FR"/>
                    </a:p>
                  </a:txBody>
                  <a:tcPr/>
                </a:tc>
                <a:extLst>
                  <a:ext uri="{0D108BD9-81ED-4DB2-BD59-A6C34878D82A}">
                    <a16:rowId xmlns:a16="http://schemas.microsoft.com/office/drawing/2014/main" val="147611479"/>
                  </a:ext>
                </a:extLst>
              </a:tr>
              <a:tr h="271091">
                <a:tc>
                  <a:txBody>
                    <a:bodyPr/>
                    <a:lstStyle/>
                    <a:p>
                      <a:pPr algn="ctr">
                        <a:spcAft>
                          <a:spcPts val="0"/>
                        </a:spcAft>
                      </a:pPr>
                      <a:r>
                        <a:rPr lang="fr-FR" sz="2000">
                          <a:effectLst/>
                        </a:rPr>
                        <a:t>ES</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66</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66</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22</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17</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latin typeface="+mn-lt"/>
                          <a:ea typeface="+mn-ea"/>
                        </a:rPr>
                        <a:t>21</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90,90%</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100,00%</a:t>
                      </a:r>
                      <a:endParaRPr lang="fr-FR"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068623878"/>
                  </a:ext>
                </a:extLst>
              </a:tr>
              <a:tr h="271091">
                <a:tc>
                  <a:txBody>
                    <a:bodyPr/>
                    <a:lstStyle/>
                    <a:p>
                      <a:pPr algn="ctr">
                        <a:spcAft>
                          <a:spcPts val="0"/>
                        </a:spcAft>
                      </a:pPr>
                      <a:r>
                        <a:rPr lang="fr-FR" sz="2000">
                          <a:effectLst/>
                        </a:rPr>
                        <a:t>L</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26</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26</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9</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7</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7</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88,46%</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100,00%</a:t>
                      </a:r>
                      <a:endParaRPr lang="fr-FR"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607904868"/>
                  </a:ext>
                </a:extLst>
              </a:tr>
              <a:tr h="271091">
                <a:tc>
                  <a:txBody>
                    <a:bodyPr/>
                    <a:lstStyle/>
                    <a:p>
                      <a:pPr algn="ctr">
                        <a:spcAft>
                          <a:spcPts val="0"/>
                        </a:spcAft>
                      </a:pPr>
                      <a:r>
                        <a:rPr lang="fr-FR" sz="2000">
                          <a:effectLst/>
                        </a:rPr>
                        <a:t>S</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88</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88</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23</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34</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26</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94,32%</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100,00%</a:t>
                      </a:r>
                      <a:endParaRPr lang="fr-FR"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630557523"/>
                  </a:ext>
                </a:extLst>
              </a:tr>
              <a:tr h="271091">
                <a:tc>
                  <a:txBody>
                    <a:bodyPr/>
                    <a:lstStyle/>
                    <a:p>
                      <a:pPr algn="ctr">
                        <a:spcAft>
                          <a:spcPts val="0"/>
                        </a:spcAft>
                      </a:pPr>
                      <a:r>
                        <a:rPr lang="fr-FR" sz="2000">
                          <a:effectLst/>
                        </a:rPr>
                        <a:t>STMG</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31</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31</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9</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10</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3</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70,97%</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100,00%</a:t>
                      </a:r>
                      <a:endParaRPr lang="fr-FR"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549710777"/>
                  </a:ext>
                </a:extLst>
              </a:tr>
              <a:tr h="368927">
                <a:tc>
                  <a:txBody>
                    <a:bodyPr/>
                    <a:lstStyle/>
                    <a:p>
                      <a:pPr algn="ctr">
                        <a:spcAft>
                          <a:spcPts val="0"/>
                        </a:spcAft>
                      </a:pPr>
                      <a:r>
                        <a:rPr lang="fr-FR" sz="2000">
                          <a:effectLst/>
                        </a:rPr>
                        <a:t>TOTAL</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211</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211</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63</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68</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57</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89%</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100,00%</a:t>
                      </a:r>
                      <a:endParaRPr lang="fr-FR" sz="20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430853481"/>
                  </a:ext>
                </a:extLst>
              </a:tr>
              <a:tr h="271091">
                <a:tc>
                  <a:txBody>
                    <a:bodyPr/>
                    <a:lstStyle/>
                    <a:p>
                      <a:endParaRPr lang="fr-FR" sz="1800" dirty="0">
                        <a:effectLst/>
                        <a:latin typeface="Times New Roman" panose="02020603050405020304" pitchFamily="18" charset="0"/>
                      </a:endParaRPr>
                    </a:p>
                  </a:txBody>
                  <a:tcPr marL="44450" marR="44450" marT="0" marB="0" anchor="b">
                    <a:solidFill>
                      <a:schemeClr val="accent6">
                        <a:lumMod val="60000"/>
                        <a:lumOff val="40000"/>
                      </a:schemeClr>
                    </a:solidFill>
                  </a:tcPr>
                </a:tc>
                <a:tc>
                  <a:txBody>
                    <a:bodyPr/>
                    <a:lstStyle/>
                    <a:p>
                      <a:endParaRPr lang="fr-FR" sz="1800" dirty="0">
                        <a:effectLst/>
                        <a:latin typeface="Times New Roman" panose="02020603050405020304" pitchFamily="18" charset="0"/>
                      </a:endParaRPr>
                    </a:p>
                  </a:txBody>
                  <a:tcPr marL="44450" marR="44450" marT="0" marB="0" anchor="b">
                    <a:solidFill>
                      <a:schemeClr val="accent6">
                        <a:lumMod val="60000"/>
                        <a:lumOff val="40000"/>
                      </a:schemeClr>
                    </a:solidFill>
                  </a:tcPr>
                </a:tc>
                <a:tc>
                  <a:txBody>
                    <a:bodyPr/>
                    <a:lstStyle/>
                    <a:p>
                      <a:endParaRPr lang="fr-FR" sz="1800" dirty="0">
                        <a:effectLst/>
                        <a:latin typeface="Times New Roman" panose="02020603050405020304" pitchFamily="18" charset="0"/>
                      </a:endParaRPr>
                    </a:p>
                  </a:txBody>
                  <a:tcPr marL="44450" marR="44450" marT="0" marB="0" anchor="b">
                    <a:solidFill>
                      <a:schemeClr val="accent6">
                        <a:lumMod val="60000"/>
                        <a:lumOff val="40000"/>
                      </a:schemeClr>
                    </a:solidFill>
                  </a:tcPr>
                </a:tc>
                <a:tc gridSpan="4">
                  <a:txBody>
                    <a:bodyPr/>
                    <a:lstStyle/>
                    <a:p>
                      <a:pPr algn="ctr">
                        <a:spcAft>
                          <a:spcPts val="0"/>
                        </a:spcAft>
                      </a:pPr>
                      <a:r>
                        <a:rPr lang="fr-FR" sz="1800" b="1" dirty="0">
                          <a:effectLst/>
                        </a:rPr>
                        <a:t>188</a:t>
                      </a:r>
                      <a:endParaRPr lang="fr-FR" sz="1800" b="1" dirty="0">
                        <a:effectLst/>
                        <a:latin typeface="Calibri" panose="020F0502020204030204" pitchFamily="34" charset="0"/>
                        <a:ea typeface="Calibri" panose="020F0502020204030204" pitchFamily="34" charset="0"/>
                      </a:endParaRPr>
                    </a:p>
                  </a:txBody>
                  <a:tcPr marL="44450" marR="44450" marT="0" marB="0" anchor="ctr">
                    <a:solidFill>
                      <a:schemeClr val="accent6">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endParaRPr lang="fr-FR" sz="1800" dirty="0">
                        <a:effectLst/>
                        <a:latin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1085462050"/>
                  </a:ext>
                </a:extLst>
              </a:tr>
            </a:tbl>
          </a:graphicData>
        </a:graphic>
      </p:graphicFrame>
      <p:graphicFrame>
        <p:nvGraphicFramePr>
          <p:cNvPr id="4" name="Tableau 3"/>
          <p:cNvGraphicFramePr>
            <a:graphicFrameLocks noGrp="1"/>
          </p:cNvGraphicFramePr>
          <p:nvPr/>
        </p:nvGraphicFramePr>
        <p:xfrm>
          <a:off x="3091330" y="5293345"/>
          <a:ext cx="6009339" cy="1219200"/>
        </p:xfrm>
        <a:graphic>
          <a:graphicData uri="http://schemas.openxmlformats.org/drawingml/2006/table">
            <a:tbl>
              <a:tblPr firstRow="1" firstCol="1" bandRow="1">
                <a:tableStyleId>{93296810-A885-4BE3-A3E7-6D5BEEA58F35}</a:tableStyleId>
              </a:tblPr>
              <a:tblGrid>
                <a:gridCol w="1104347">
                  <a:extLst>
                    <a:ext uri="{9D8B030D-6E8A-4147-A177-3AD203B41FA5}">
                      <a16:colId xmlns:a16="http://schemas.microsoft.com/office/drawing/2014/main" val="3187099049"/>
                    </a:ext>
                  </a:extLst>
                </a:gridCol>
                <a:gridCol w="2078001">
                  <a:extLst>
                    <a:ext uri="{9D8B030D-6E8A-4147-A177-3AD203B41FA5}">
                      <a16:colId xmlns:a16="http://schemas.microsoft.com/office/drawing/2014/main" val="1327076953"/>
                    </a:ext>
                  </a:extLst>
                </a:gridCol>
                <a:gridCol w="2826991">
                  <a:extLst>
                    <a:ext uri="{9D8B030D-6E8A-4147-A177-3AD203B41FA5}">
                      <a16:colId xmlns:a16="http://schemas.microsoft.com/office/drawing/2014/main" val="3481565621"/>
                    </a:ext>
                  </a:extLst>
                </a:gridCol>
              </a:tblGrid>
              <a:tr h="270584">
                <a:tc gridSpan="2">
                  <a:txBody>
                    <a:bodyPr/>
                    <a:lstStyle/>
                    <a:p>
                      <a:pPr>
                        <a:spcAft>
                          <a:spcPts val="0"/>
                        </a:spcAft>
                      </a:pPr>
                      <a:r>
                        <a:rPr lang="fr-FR" sz="2000" dirty="0">
                          <a:effectLst/>
                        </a:rPr>
                        <a:t>* dont Félicitations du Jury : </a:t>
                      </a:r>
                      <a:endParaRPr lang="fr-FR" sz="2000" dirty="0">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fr-FR"/>
                    </a:p>
                  </a:txBody>
                  <a:tcPr/>
                </a:tc>
                <a:tc>
                  <a:txBody>
                    <a:bodyPr/>
                    <a:lstStyle/>
                    <a:p>
                      <a:pPr>
                        <a:spcAft>
                          <a:spcPts val="0"/>
                        </a:spcAft>
                      </a:pPr>
                      <a:r>
                        <a:rPr lang="fr-FR" sz="2000" b="1" dirty="0">
                          <a:solidFill>
                            <a:schemeClr val="tx1"/>
                          </a:solidFill>
                          <a:effectLst/>
                        </a:rPr>
                        <a:t>ES : 6</a:t>
                      </a:r>
                      <a:endParaRPr lang="fr-FR" sz="2000" b="1" dirty="0">
                        <a:solidFill>
                          <a:schemeClr val="tx1"/>
                        </a:solidFill>
                        <a:effectLst/>
                        <a:latin typeface="Calibri" panose="020F0502020204030204" pitchFamily="34" charset="0"/>
                        <a:ea typeface="Calibri" panose="020F0502020204030204" pitchFamily="34" charset="0"/>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1155160543"/>
                  </a:ext>
                </a:extLst>
              </a:tr>
              <a:tr h="270584">
                <a:tc>
                  <a:txBody>
                    <a:bodyPr/>
                    <a:lstStyle/>
                    <a:p>
                      <a:endParaRPr lang="fr-FR" sz="2000">
                        <a:effectLst/>
                        <a:latin typeface="Times New Roman" panose="02020603050405020304" pitchFamily="18" charset="0"/>
                      </a:endParaRPr>
                    </a:p>
                  </a:txBody>
                  <a:tcPr marL="44450" marR="44450" marT="0" marB="0" anchor="b"/>
                </a:tc>
                <a:tc>
                  <a:txBody>
                    <a:bodyPr/>
                    <a:lstStyle/>
                    <a:p>
                      <a:endParaRPr lang="fr-FR" sz="2000">
                        <a:effectLst/>
                        <a:latin typeface="Times New Roman" panose="02020603050405020304" pitchFamily="18" charset="0"/>
                      </a:endParaRPr>
                    </a:p>
                  </a:txBody>
                  <a:tcPr marL="44450" marR="44450" marT="0" marB="0" anchor="b"/>
                </a:tc>
                <a:tc>
                  <a:txBody>
                    <a:bodyPr/>
                    <a:lstStyle/>
                    <a:p>
                      <a:pPr>
                        <a:spcAft>
                          <a:spcPts val="0"/>
                        </a:spcAft>
                      </a:pPr>
                      <a:r>
                        <a:rPr lang="fr-FR" sz="2000" b="1" dirty="0">
                          <a:effectLst/>
                        </a:rPr>
                        <a:t>L: 1</a:t>
                      </a:r>
                      <a:endParaRPr lang="fr-FR" sz="2000" b="1"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276123029"/>
                  </a:ext>
                </a:extLst>
              </a:tr>
              <a:tr h="270584">
                <a:tc>
                  <a:txBody>
                    <a:bodyPr/>
                    <a:lstStyle/>
                    <a:p>
                      <a:endParaRPr lang="fr-FR" sz="2000">
                        <a:effectLst/>
                        <a:latin typeface="Times New Roman" panose="02020603050405020304" pitchFamily="18" charset="0"/>
                      </a:endParaRPr>
                    </a:p>
                  </a:txBody>
                  <a:tcPr marL="44450" marR="44450" marT="0" marB="0" anchor="b"/>
                </a:tc>
                <a:tc>
                  <a:txBody>
                    <a:bodyPr/>
                    <a:lstStyle/>
                    <a:p>
                      <a:endParaRPr lang="fr-FR" sz="2000">
                        <a:effectLst/>
                        <a:latin typeface="Times New Roman" panose="02020603050405020304" pitchFamily="18" charset="0"/>
                      </a:endParaRPr>
                    </a:p>
                  </a:txBody>
                  <a:tcPr marL="44450" marR="44450" marT="0" marB="0" anchor="b"/>
                </a:tc>
                <a:tc>
                  <a:txBody>
                    <a:bodyPr/>
                    <a:lstStyle/>
                    <a:p>
                      <a:pPr>
                        <a:spcAft>
                          <a:spcPts val="0"/>
                        </a:spcAft>
                      </a:pPr>
                      <a:r>
                        <a:rPr lang="fr-FR" sz="2000" b="1" dirty="0">
                          <a:effectLst/>
                        </a:rPr>
                        <a:t>S : 10</a:t>
                      </a:r>
                      <a:endParaRPr lang="fr-FR" sz="2000" b="1"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738921353"/>
                  </a:ext>
                </a:extLst>
              </a:tr>
              <a:tr h="270584">
                <a:tc>
                  <a:txBody>
                    <a:bodyPr/>
                    <a:lstStyle/>
                    <a:p>
                      <a:endParaRPr lang="fr-FR" sz="2000" dirty="0">
                        <a:effectLst/>
                        <a:latin typeface="Times New Roman" panose="02020603050405020304" pitchFamily="18" charset="0"/>
                      </a:endParaRPr>
                    </a:p>
                  </a:txBody>
                  <a:tcPr marL="44450" marR="44450" marT="0" marB="0" anchor="b"/>
                </a:tc>
                <a:tc>
                  <a:txBody>
                    <a:bodyPr/>
                    <a:lstStyle/>
                    <a:p>
                      <a:endParaRPr lang="fr-FR" sz="2000">
                        <a:effectLst/>
                        <a:latin typeface="Times New Roman" panose="02020603050405020304" pitchFamily="18" charset="0"/>
                      </a:endParaRPr>
                    </a:p>
                  </a:txBody>
                  <a:tcPr marL="44450" marR="44450" marT="0" marB="0" anchor="b"/>
                </a:tc>
                <a:tc>
                  <a:txBody>
                    <a:bodyPr/>
                    <a:lstStyle/>
                    <a:p>
                      <a:pPr>
                        <a:spcAft>
                          <a:spcPts val="0"/>
                        </a:spcAft>
                      </a:pPr>
                      <a:r>
                        <a:rPr lang="fr-FR" sz="2000" b="1" dirty="0">
                          <a:effectLst/>
                        </a:rPr>
                        <a:t>STMG : 1</a:t>
                      </a:r>
                      <a:endParaRPr lang="fr-FR" sz="2000" b="1"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362631993"/>
                  </a:ext>
                </a:extLst>
              </a:tr>
            </a:tbl>
          </a:graphicData>
        </a:graphic>
      </p:graphicFrame>
    </p:spTree>
    <p:extLst>
      <p:ext uri="{BB962C8B-B14F-4D97-AF65-F5344CB8AC3E}">
        <p14:creationId xmlns:p14="http://schemas.microsoft.com/office/powerpoint/2010/main" val="3274699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1272" y="1841862"/>
            <a:ext cx="9144000" cy="2387600"/>
          </a:xfrm>
        </p:spPr>
        <p:txBody>
          <a:bodyPr>
            <a:normAutofit fontScale="90000"/>
          </a:bodyPr>
          <a:lstStyle/>
          <a:p>
            <a:r>
              <a:rPr lang="fr-FR" b="1" dirty="0">
                <a:solidFill>
                  <a:schemeClr val="accent6"/>
                </a:solidFill>
                <a:latin typeface="+mn-lt"/>
              </a:rPr>
              <a:t>Point étape </a:t>
            </a:r>
            <a:r>
              <a:rPr lang="fr-FR" b="1" dirty="0" smtClean="0">
                <a:solidFill>
                  <a:schemeClr val="accent6"/>
                </a:solidFill>
                <a:latin typeface="+mn-lt"/>
              </a:rPr>
              <a:t>2020.09.16</a:t>
            </a:r>
            <a:r>
              <a:rPr lang="fr-FR" b="1" dirty="0">
                <a:solidFill>
                  <a:schemeClr val="accent6"/>
                </a:solidFill>
                <a:latin typeface="+mn-lt"/>
              </a:rPr>
              <a:t/>
            </a:r>
            <a:br>
              <a:rPr lang="fr-FR" b="1" dirty="0">
                <a:solidFill>
                  <a:schemeClr val="accent6"/>
                </a:solidFill>
                <a:latin typeface="+mn-lt"/>
              </a:rPr>
            </a:br>
            <a:r>
              <a:rPr lang="fr-FR" b="1" dirty="0">
                <a:solidFill>
                  <a:schemeClr val="accent6"/>
                </a:solidFill>
                <a:latin typeface="+mn-lt"/>
              </a:rPr>
              <a:t>Orientation de la promo2020</a:t>
            </a:r>
          </a:p>
        </p:txBody>
      </p:sp>
      <p:sp>
        <p:nvSpPr>
          <p:cNvPr id="4" name="Forme libre : Forme 23"/>
          <p:cNvSpPr/>
          <p:nvPr/>
        </p:nvSpPr>
        <p:spPr>
          <a:xfrm>
            <a:off x="0" y="-38372"/>
            <a:ext cx="12192000" cy="1893298"/>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703035" y="530950"/>
            <a:ext cx="1896474" cy="1036593"/>
          </a:xfrm>
          <a:prstGeom prst="rect">
            <a:avLst/>
          </a:prstGeom>
        </p:spPr>
      </p:pic>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Tree>
    <p:extLst>
      <p:ext uri="{BB962C8B-B14F-4D97-AF65-F5344CB8AC3E}">
        <p14:creationId xmlns:p14="http://schemas.microsoft.com/office/powerpoint/2010/main" val="2146897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nvPr>
        </p:nvGraphicFramePr>
        <p:xfrm>
          <a:off x="4100384" y="900672"/>
          <a:ext cx="8091616" cy="5288692"/>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578032" y="3267054"/>
            <a:ext cx="4942702" cy="3046988"/>
          </a:xfrm>
          <a:prstGeom prst="rect">
            <a:avLst/>
          </a:prstGeom>
          <a:noFill/>
        </p:spPr>
        <p:txBody>
          <a:bodyPr wrap="square" rtlCol="0">
            <a:spAutoFit/>
          </a:bodyPr>
          <a:lstStyle/>
          <a:p>
            <a:r>
              <a:rPr lang="fr-FR" sz="2400" b="1" dirty="0"/>
              <a:t>Pas franchement affirmatif </a:t>
            </a:r>
          </a:p>
          <a:p>
            <a:r>
              <a:rPr lang="fr-FR" sz="2400" b="1" dirty="0"/>
              <a:t>(37 élèves soit 17,53%):</a:t>
            </a:r>
          </a:p>
          <a:p>
            <a:pPr marL="285750" indent="-285750">
              <a:buFontTx/>
              <a:buChar char="-"/>
            </a:pPr>
            <a:r>
              <a:rPr lang="fr-FR" sz="2400" dirty="0"/>
              <a:t>Pas de réponse</a:t>
            </a:r>
          </a:p>
          <a:p>
            <a:pPr marL="285750" indent="-285750">
              <a:buFontTx/>
              <a:buChar char="-"/>
            </a:pPr>
            <a:r>
              <a:rPr lang="fr-FR" sz="2400" dirty="0"/>
              <a:t>Ne sait pas encore</a:t>
            </a:r>
          </a:p>
          <a:p>
            <a:pPr marL="285750" indent="-285750">
              <a:buFontTx/>
              <a:buChar char="-"/>
            </a:pPr>
            <a:r>
              <a:rPr lang="fr-FR" sz="2400" dirty="0"/>
              <a:t>Césure</a:t>
            </a:r>
          </a:p>
          <a:p>
            <a:pPr marL="285750" indent="-285750">
              <a:buFontTx/>
              <a:buChar char="-"/>
            </a:pPr>
            <a:r>
              <a:rPr lang="fr-FR" sz="2400" dirty="0"/>
              <a:t>Stage</a:t>
            </a:r>
          </a:p>
          <a:p>
            <a:pPr marL="285750" indent="-285750">
              <a:buFontTx/>
              <a:buChar char="-"/>
            </a:pPr>
            <a:r>
              <a:rPr lang="fr-FR" sz="2400" dirty="0"/>
              <a:t>Travail</a:t>
            </a:r>
          </a:p>
          <a:p>
            <a:pPr marL="285750" indent="-285750">
              <a:buFontTx/>
              <a:buChar char="-"/>
            </a:pPr>
            <a:r>
              <a:rPr lang="fr-FR" sz="2400" dirty="0"/>
              <a:t>Service militaire</a:t>
            </a:r>
          </a:p>
        </p:txBody>
      </p:sp>
      <p:sp>
        <p:nvSpPr>
          <p:cNvPr id="10" name="ZoneTexte 9"/>
          <p:cNvSpPr txBox="1"/>
          <p:nvPr/>
        </p:nvSpPr>
        <p:spPr>
          <a:xfrm>
            <a:off x="578032" y="2300528"/>
            <a:ext cx="3910494" cy="461665"/>
          </a:xfrm>
          <a:prstGeom prst="rect">
            <a:avLst/>
          </a:prstGeom>
          <a:noFill/>
        </p:spPr>
        <p:txBody>
          <a:bodyPr wrap="none" rtlCol="0">
            <a:spAutoFit/>
          </a:bodyPr>
          <a:lstStyle/>
          <a:p>
            <a:r>
              <a:rPr lang="fr-FR" sz="2400" b="1" dirty="0"/>
              <a:t>Oui  (174 élèves soit 82,46%) </a:t>
            </a:r>
          </a:p>
        </p:txBody>
      </p:sp>
      <p:sp>
        <p:nvSpPr>
          <p:cNvPr id="5" name="Forme libre : Forme 23"/>
          <p:cNvSpPr/>
          <p:nvPr/>
        </p:nvSpPr>
        <p:spPr>
          <a:xfrm>
            <a:off x="0" y="-38372"/>
            <a:ext cx="12192000" cy="1514475"/>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605482" y="233411"/>
            <a:ext cx="1896474" cy="1036593"/>
          </a:xfrm>
          <a:prstGeom prst="rect">
            <a:avLst/>
          </a:prstGeom>
        </p:spPr>
      </p:pic>
      <p:pic>
        <p:nvPicPr>
          <p:cNvPr id="8" name="Image 7"/>
          <p:cNvPicPr/>
          <p:nvPr/>
        </p:nvPicPr>
        <p:blipFill>
          <a:blip r:embed="rId4" cstate="print">
            <a:extLst>
              <a:ext uri="{28A0092B-C50C-407E-A947-70E740481C1C}">
                <a14:useLocalDpi xmlns:a14="http://schemas.microsoft.com/office/drawing/2010/main" val="0"/>
              </a:ext>
            </a:extLst>
          </a:blip>
          <a:stretch>
            <a:fillRect/>
          </a:stretch>
        </p:blipFill>
        <p:spPr>
          <a:xfrm>
            <a:off x="9953898" y="235947"/>
            <a:ext cx="1923552" cy="965836"/>
          </a:xfrm>
          <a:prstGeom prst="rect">
            <a:avLst/>
          </a:prstGeom>
        </p:spPr>
      </p:pic>
      <p:graphicFrame>
        <p:nvGraphicFramePr>
          <p:cNvPr id="11" name="Espace réservé du contenu 6"/>
          <p:cNvGraphicFramePr>
            <a:graphicFrameLocks/>
          </p:cNvGraphicFramePr>
          <p:nvPr>
            <p:extLst/>
          </p:nvPr>
        </p:nvGraphicFramePr>
        <p:xfrm>
          <a:off x="3780547" y="1270004"/>
          <a:ext cx="8091616" cy="52886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8485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1251" y="890702"/>
            <a:ext cx="10515600" cy="1325563"/>
          </a:xfrm>
        </p:spPr>
        <p:txBody>
          <a:bodyPr/>
          <a:lstStyle/>
          <a:p>
            <a:r>
              <a:rPr lang="fr-FR" b="1" dirty="0">
                <a:solidFill>
                  <a:schemeClr val="accent6"/>
                </a:solidFill>
                <a:latin typeface="+mn-lt"/>
              </a:rPr>
              <a:t>Orientation par destination géographique</a:t>
            </a:r>
          </a:p>
        </p:txBody>
      </p:sp>
      <p:graphicFrame>
        <p:nvGraphicFramePr>
          <p:cNvPr id="7" name="Espace réservé du contenu 6"/>
          <p:cNvGraphicFramePr>
            <a:graphicFrameLocks noGrp="1"/>
          </p:cNvGraphicFramePr>
          <p:nvPr>
            <p:ph idx="1"/>
          </p:nvPr>
        </p:nvGraphicFramePr>
        <p:xfrm>
          <a:off x="838200" y="1752036"/>
          <a:ext cx="10515600" cy="5352757"/>
        </p:xfrm>
        <a:graphic>
          <a:graphicData uri="http://schemas.openxmlformats.org/drawingml/2006/chart">
            <c:chart xmlns:c="http://schemas.openxmlformats.org/drawingml/2006/chart" xmlns:r="http://schemas.openxmlformats.org/officeDocument/2006/relationships" r:id="rId2"/>
          </a:graphicData>
        </a:graphic>
      </p:graphicFrame>
      <p:sp>
        <p:nvSpPr>
          <p:cNvPr id="4" name="Forme libre : Forme 23"/>
          <p:cNvSpPr/>
          <p:nvPr/>
        </p:nvSpPr>
        <p:spPr>
          <a:xfrm>
            <a:off x="0" y="-38371"/>
            <a:ext cx="12192000" cy="1135652"/>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605482" y="233411"/>
            <a:ext cx="1896474" cy="1036593"/>
          </a:xfrm>
          <a:prstGeom prst="rect">
            <a:avLst/>
          </a:prstGeom>
        </p:spPr>
      </p:pic>
      <p:pic>
        <p:nvPicPr>
          <p:cNvPr id="6" name="Image 5"/>
          <p:cNvPicPr/>
          <p:nvPr/>
        </p:nvPicPr>
        <p:blipFill>
          <a:blip r:embed="rId4" cstate="print">
            <a:extLst>
              <a:ext uri="{28A0092B-C50C-407E-A947-70E740481C1C}">
                <a14:useLocalDpi xmlns:a14="http://schemas.microsoft.com/office/drawing/2010/main" val="0"/>
              </a:ext>
            </a:extLst>
          </a:blip>
          <a:stretch>
            <a:fillRect/>
          </a:stretch>
        </p:blipFill>
        <p:spPr>
          <a:xfrm>
            <a:off x="9953898" y="235947"/>
            <a:ext cx="1923552" cy="965836"/>
          </a:xfrm>
          <a:prstGeom prst="rect">
            <a:avLst/>
          </a:prstGeom>
        </p:spPr>
      </p:pic>
    </p:spTree>
    <p:extLst>
      <p:ext uri="{BB962C8B-B14F-4D97-AF65-F5344CB8AC3E}">
        <p14:creationId xmlns:p14="http://schemas.microsoft.com/office/powerpoint/2010/main" val="2920150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1956" y="880700"/>
            <a:ext cx="10515600" cy="1325563"/>
          </a:xfrm>
        </p:spPr>
        <p:txBody>
          <a:bodyPr/>
          <a:lstStyle/>
          <a:p>
            <a:r>
              <a:rPr lang="fr-FR" b="1" dirty="0">
                <a:solidFill>
                  <a:schemeClr val="accent6"/>
                </a:solidFill>
                <a:latin typeface="+mn-lt"/>
              </a:rPr>
              <a:t>Etudes supérieures françaises</a:t>
            </a:r>
          </a:p>
        </p:txBody>
      </p:sp>
      <p:graphicFrame>
        <p:nvGraphicFramePr>
          <p:cNvPr id="6" name="Espace réservé du contenu 5"/>
          <p:cNvGraphicFramePr>
            <a:graphicFrameLocks noGrp="1"/>
          </p:cNvGraphicFramePr>
          <p:nvPr>
            <p:ph idx="1"/>
          </p:nvPr>
        </p:nvGraphicFramePr>
        <p:xfrm>
          <a:off x="838200" y="2094184"/>
          <a:ext cx="10515600" cy="4685047"/>
        </p:xfrm>
        <a:graphic>
          <a:graphicData uri="http://schemas.openxmlformats.org/drawingml/2006/chart">
            <c:chart xmlns:c="http://schemas.openxmlformats.org/drawingml/2006/chart" xmlns:r="http://schemas.openxmlformats.org/officeDocument/2006/relationships" r:id="rId2"/>
          </a:graphicData>
        </a:graphic>
      </p:graphicFrame>
      <p:sp>
        <p:nvSpPr>
          <p:cNvPr id="4" name="Forme libre : Forme 23"/>
          <p:cNvSpPr/>
          <p:nvPr/>
        </p:nvSpPr>
        <p:spPr>
          <a:xfrm>
            <a:off x="0" y="-38371"/>
            <a:ext cx="12192000" cy="1135652"/>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605482" y="233411"/>
            <a:ext cx="1896474" cy="1036593"/>
          </a:xfrm>
          <a:prstGeom prst="rect">
            <a:avLst/>
          </a:prstGeom>
        </p:spPr>
      </p:pic>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9953898" y="235947"/>
            <a:ext cx="1923552" cy="965836"/>
          </a:xfrm>
          <a:prstGeom prst="rect">
            <a:avLst/>
          </a:prstGeom>
        </p:spPr>
      </p:pic>
    </p:spTree>
    <p:extLst>
      <p:ext uri="{BB962C8B-B14F-4D97-AF65-F5344CB8AC3E}">
        <p14:creationId xmlns:p14="http://schemas.microsoft.com/office/powerpoint/2010/main" val="2421582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0127" y="901795"/>
            <a:ext cx="10515600" cy="1325563"/>
          </a:xfrm>
        </p:spPr>
        <p:txBody>
          <a:bodyPr>
            <a:normAutofit/>
          </a:bodyPr>
          <a:lstStyle/>
          <a:p>
            <a:pPr algn="ctr"/>
            <a:r>
              <a:rPr lang="fr-FR" sz="4000" b="1" dirty="0">
                <a:solidFill>
                  <a:schemeClr val="accent6"/>
                </a:solidFill>
                <a:latin typeface="+mn-lt"/>
              </a:rPr>
              <a:t>Quelques admissions prestigieuses:</a:t>
            </a:r>
          </a:p>
        </p:txBody>
      </p:sp>
      <p:sp>
        <p:nvSpPr>
          <p:cNvPr id="3" name="Espace réservé du contenu 2"/>
          <p:cNvSpPr>
            <a:spLocks noGrp="1"/>
          </p:cNvSpPr>
          <p:nvPr>
            <p:ph idx="1"/>
          </p:nvPr>
        </p:nvSpPr>
        <p:spPr>
          <a:xfrm>
            <a:off x="379828" y="2191385"/>
            <a:ext cx="10973972" cy="3549015"/>
          </a:xfrm>
        </p:spPr>
        <p:txBody>
          <a:bodyPr>
            <a:noAutofit/>
          </a:bodyPr>
          <a:lstStyle/>
          <a:p>
            <a:pPr>
              <a:buFontTx/>
              <a:buChar char="-"/>
            </a:pPr>
            <a:r>
              <a:rPr lang="fr-FR" sz="2500" kern="1000" dirty="0">
                <a:cs typeface="Times New Roman" panose="02020603050405020304" pitchFamily="18" charset="0"/>
              </a:rPr>
              <a:t>En CPGE et CPES : Sainte-Geneviève (Versailles) ; Henri-IV (Paris) ; Saint-Louis (Paris) Janson-de-Sailly (Paris) ; Montaigne (Bordeaux)</a:t>
            </a:r>
          </a:p>
          <a:p>
            <a:pPr>
              <a:buFontTx/>
              <a:buChar char="-"/>
            </a:pPr>
            <a:r>
              <a:rPr lang="fr-FR" sz="2500" kern="1000" dirty="0">
                <a:cs typeface="Times New Roman" panose="02020603050405020304" pitchFamily="18" charset="0"/>
              </a:rPr>
              <a:t>A Dauphine ; l’IEP de Paris (campus Menton, Reims)</a:t>
            </a:r>
          </a:p>
          <a:p>
            <a:pPr>
              <a:buFontTx/>
              <a:buChar char="-"/>
            </a:pPr>
            <a:r>
              <a:rPr lang="fr-FR" sz="2500" kern="1000" dirty="0">
                <a:cs typeface="Times New Roman" panose="02020603050405020304" pitchFamily="18" charset="0"/>
              </a:rPr>
              <a:t>En école de commerce : ESSEC ; ESCP</a:t>
            </a:r>
          </a:p>
          <a:p>
            <a:pPr>
              <a:buFontTx/>
              <a:buChar char="-"/>
            </a:pPr>
            <a:r>
              <a:rPr lang="fr-FR" sz="2500" kern="1000" dirty="0">
                <a:cs typeface="Times New Roman" panose="02020603050405020304" pitchFamily="18" charset="0"/>
              </a:rPr>
              <a:t>En prépa intégrée d’ingénieur : INSA ; ESTACA</a:t>
            </a:r>
          </a:p>
          <a:p>
            <a:pPr>
              <a:buFontTx/>
              <a:buChar char="-"/>
            </a:pPr>
            <a:r>
              <a:rPr lang="fr-FR" sz="2500" kern="1000" dirty="0">
                <a:cs typeface="Times New Roman" panose="02020603050405020304" pitchFamily="18" charset="0"/>
              </a:rPr>
              <a:t>Au Royaume-Uni : Bristol </a:t>
            </a:r>
            <a:r>
              <a:rPr lang="fr-FR" sz="2500" kern="1000" dirty="0" err="1">
                <a:cs typeface="Times New Roman" panose="02020603050405020304" pitchFamily="18" charset="0"/>
              </a:rPr>
              <a:t>University</a:t>
            </a:r>
            <a:r>
              <a:rPr lang="fr-FR" sz="2500" kern="1000" dirty="0">
                <a:cs typeface="Times New Roman" panose="02020603050405020304" pitchFamily="18" charset="0"/>
              </a:rPr>
              <a:t> ; Warwick </a:t>
            </a:r>
            <a:r>
              <a:rPr lang="fr-FR" sz="2500" kern="1000" dirty="0" err="1">
                <a:cs typeface="Times New Roman" panose="02020603050405020304" pitchFamily="18" charset="0"/>
              </a:rPr>
              <a:t>University</a:t>
            </a:r>
            <a:endParaRPr lang="fr-FR" sz="2500" kern="1000" dirty="0">
              <a:cs typeface="Times New Roman" panose="02020603050405020304" pitchFamily="18" charset="0"/>
            </a:endParaRPr>
          </a:p>
          <a:p>
            <a:pPr>
              <a:buFontTx/>
              <a:buChar char="-"/>
            </a:pPr>
            <a:r>
              <a:rPr lang="fr-FR" sz="2500" kern="1000" dirty="0">
                <a:cs typeface="Times New Roman" panose="02020603050405020304" pitchFamily="18" charset="0"/>
              </a:rPr>
              <a:t>Au Canada : McGill</a:t>
            </a:r>
          </a:p>
          <a:p>
            <a:pPr>
              <a:buFontTx/>
              <a:buChar char="-"/>
            </a:pPr>
            <a:r>
              <a:rPr lang="fr-FR" sz="2500" kern="1000" dirty="0">
                <a:cs typeface="Times New Roman" panose="02020603050405020304" pitchFamily="18" charset="0"/>
              </a:rPr>
              <a:t>En Suisse : Ecole Polytechnique Fédérale de Lausanne</a:t>
            </a:r>
          </a:p>
        </p:txBody>
      </p:sp>
      <p:sp>
        <p:nvSpPr>
          <p:cNvPr id="4" name="Forme libre : Forme 23"/>
          <p:cNvSpPr/>
          <p:nvPr/>
        </p:nvSpPr>
        <p:spPr>
          <a:xfrm>
            <a:off x="0" y="-64497"/>
            <a:ext cx="12192000" cy="1135652"/>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605482" y="207285"/>
            <a:ext cx="1896474" cy="1036593"/>
          </a:xfrm>
          <a:prstGeom prst="rect">
            <a:avLst/>
          </a:prstGeom>
        </p:spPr>
      </p:pic>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9953898" y="235947"/>
            <a:ext cx="1923552" cy="965836"/>
          </a:xfrm>
          <a:prstGeom prst="rect">
            <a:avLst/>
          </a:prstGeom>
        </p:spPr>
      </p:pic>
      <p:sp>
        <p:nvSpPr>
          <p:cNvPr id="7" name="Titre 1">
            <a:extLst>
              <a:ext uri="{FF2B5EF4-FFF2-40B4-BE49-F238E27FC236}">
                <a16:creationId xmlns:a16="http://schemas.microsoft.com/office/drawing/2014/main" id="{E7298C2E-DDB9-4B74-BAEC-3F623035D192}"/>
              </a:ext>
            </a:extLst>
          </p:cNvPr>
          <p:cNvSpPr txBox="1">
            <a:spLocks/>
          </p:cNvSpPr>
          <p:nvPr/>
        </p:nvSpPr>
        <p:spPr>
          <a:xfrm>
            <a:off x="838200" y="5532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chemeClr val="accent6"/>
                </a:solidFill>
                <a:latin typeface="+mn-lt"/>
              </a:rPr>
              <a:t>3 Bourses d’Excellence Major </a:t>
            </a:r>
            <a:r>
              <a:rPr lang="fr-FR" sz="4000" b="1" dirty="0" smtClean="0">
                <a:solidFill>
                  <a:schemeClr val="accent6"/>
                </a:solidFill>
                <a:latin typeface="+mn-lt"/>
              </a:rPr>
              <a:t>AEFE</a:t>
            </a:r>
            <a:endParaRPr lang="fr-FR" sz="4000" b="1" dirty="0">
              <a:solidFill>
                <a:schemeClr val="accent6"/>
              </a:solidFill>
              <a:latin typeface="+mn-lt"/>
            </a:endParaRPr>
          </a:p>
        </p:txBody>
      </p:sp>
    </p:spTree>
    <p:extLst>
      <p:ext uri="{BB962C8B-B14F-4D97-AF65-F5344CB8AC3E}">
        <p14:creationId xmlns:p14="http://schemas.microsoft.com/office/powerpoint/2010/main" val="2780654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523" y="0"/>
            <a:ext cx="11746523" cy="67763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27714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243878"/>
            <a:ext cx="11039250" cy="704039"/>
          </a:xfrm>
          <a:prstGeom prst="rect">
            <a:avLst/>
          </a:prstGeom>
        </p:spPr>
        <p:txBody>
          <a:bodyPr vert="horz" wrap="square" lIns="0" tIns="87630" rIns="0" bIns="0" rtlCol="0">
            <a:spAutoFit/>
          </a:bodyPr>
          <a:lstStyle/>
          <a:p>
            <a:pPr marL="1252220" marR="5080" indent="-1235075">
              <a:lnSpc>
                <a:spcPts val="4750"/>
              </a:lnSpc>
              <a:spcBef>
                <a:spcPts val="690"/>
              </a:spcBef>
            </a:pPr>
            <a:r>
              <a:rPr spc="-130" dirty="0">
                <a:solidFill>
                  <a:schemeClr val="accent6"/>
                </a:solidFill>
                <a:latin typeface="+mn-lt"/>
              </a:rPr>
              <a:t>Des </a:t>
            </a:r>
            <a:r>
              <a:rPr spc="-245" dirty="0">
                <a:solidFill>
                  <a:schemeClr val="accent6"/>
                </a:solidFill>
                <a:latin typeface="+mn-lt"/>
              </a:rPr>
              <a:t>éléments </a:t>
            </a:r>
            <a:r>
              <a:rPr spc="-265" dirty="0">
                <a:solidFill>
                  <a:schemeClr val="accent6"/>
                </a:solidFill>
                <a:latin typeface="+mn-lt"/>
              </a:rPr>
              <a:t>d’information</a:t>
            </a:r>
            <a:r>
              <a:rPr spc="-969" dirty="0">
                <a:solidFill>
                  <a:schemeClr val="accent6"/>
                </a:solidFill>
                <a:latin typeface="+mn-lt"/>
              </a:rPr>
              <a:t> </a:t>
            </a:r>
            <a:r>
              <a:rPr lang="fr-FR" spc="-135" dirty="0">
                <a:solidFill>
                  <a:schemeClr val="accent6"/>
                </a:solidFill>
                <a:latin typeface="+mn-lt"/>
              </a:rPr>
              <a:t> sur l</a:t>
            </a:r>
            <a:r>
              <a:rPr spc="-275" dirty="0">
                <a:solidFill>
                  <a:schemeClr val="accent6"/>
                </a:solidFill>
                <a:latin typeface="+mn-lt"/>
              </a:rPr>
              <a:t>e </a:t>
            </a:r>
            <a:r>
              <a:rPr spc="-225" dirty="0">
                <a:solidFill>
                  <a:schemeClr val="accent6"/>
                </a:solidFill>
                <a:latin typeface="+mn-lt"/>
              </a:rPr>
              <a:t>BAC </a:t>
            </a:r>
            <a:r>
              <a:rPr spc="-100" dirty="0" smtClean="0">
                <a:solidFill>
                  <a:schemeClr val="accent6"/>
                </a:solidFill>
                <a:latin typeface="+mn-lt"/>
              </a:rPr>
              <a:t>202</a:t>
            </a:r>
            <a:r>
              <a:rPr lang="fr-FR" spc="-100" dirty="0" smtClean="0">
                <a:solidFill>
                  <a:schemeClr val="accent6"/>
                </a:solidFill>
                <a:latin typeface="+mn-lt"/>
              </a:rPr>
              <a:t>2 </a:t>
            </a:r>
            <a:r>
              <a:rPr spc="-1040" dirty="0" smtClean="0">
                <a:solidFill>
                  <a:schemeClr val="accent6"/>
                </a:solidFill>
                <a:latin typeface="+mn-lt"/>
              </a:rPr>
              <a:t> </a:t>
            </a:r>
            <a:r>
              <a:rPr spc="-190" dirty="0">
                <a:solidFill>
                  <a:schemeClr val="accent6"/>
                </a:solidFill>
                <a:latin typeface="+mn-lt"/>
              </a:rPr>
              <a:t>au </a:t>
            </a:r>
            <a:r>
              <a:rPr spc="35" dirty="0">
                <a:solidFill>
                  <a:schemeClr val="accent6"/>
                </a:solidFill>
                <a:latin typeface="+mn-lt"/>
              </a:rPr>
              <a:t>LDM</a:t>
            </a:r>
          </a:p>
        </p:txBody>
      </p:sp>
      <p:sp>
        <p:nvSpPr>
          <p:cNvPr id="3" name="object 3"/>
          <p:cNvSpPr txBox="1"/>
          <p:nvPr/>
        </p:nvSpPr>
        <p:spPr>
          <a:xfrm>
            <a:off x="869897" y="3254631"/>
            <a:ext cx="6366926" cy="3397084"/>
          </a:xfrm>
          <a:prstGeom prst="rect">
            <a:avLst/>
          </a:prstGeom>
        </p:spPr>
        <p:txBody>
          <a:bodyPr vert="horz" wrap="square" lIns="0" tIns="11430" rIns="0" bIns="0" rtlCol="0">
            <a:spAutoFit/>
          </a:bodyPr>
          <a:lstStyle/>
          <a:p>
            <a:pPr marL="299085" indent="-287020">
              <a:lnSpc>
                <a:spcPct val="100000"/>
              </a:lnSpc>
              <a:spcBef>
                <a:spcPts val="90"/>
              </a:spcBef>
              <a:buFont typeface="Arial"/>
              <a:buChar char="•"/>
              <a:tabLst>
                <a:tab pos="299085" algn="l"/>
                <a:tab pos="299720" algn="l"/>
              </a:tabLst>
            </a:pPr>
            <a:r>
              <a:rPr sz="2000" spc="-45" dirty="0">
                <a:latin typeface="Carlito"/>
                <a:cs typeface="Carlito"/>
              </a:rPr>
              <a:t>CAV</a:t>
            </a:r>
            <a:endParaRPr sz="2000" dirty="0">
              <a:latin typeface="Carlito"/>
              <a:cs typeface="Carlito"/>
            </a:endParaRPr>
          </a:p>
          <a:p>
            <a:pPr marL="299085" marR="516255" indent="-287020">
              <a:lnSpc>
                <a:spcPct val="100000"/>
              </a:lnSpc>
              <a:buFont typeface="Arial"/>
              <a:buChar char="•"/>
              <a:tabLst>
                <a:tab pos="299085" algn="l"/>
                <a:tab pos="299720" algn="l"/>
              </a:tabLst>
            </a:pPr>
            <a:r>
              <a:rPr sz="2000" spc="-20" dirty="0">
                <a:latin typeface="Carlito"/>
                <a:cs typeface="Carlito"/>
              </a:rPr>
              <a:t>Histoire/Géo, </a:t>
            </a:r>
            <a:r>
              <a:rPr sz="2000" spc="-5" dirty="0">
                <a:latin typeface="Carlito"/>
                <a:cs typeface="Carlito"/>
              </a:rPr>
              <a:t>Géopolitique </a:t>
            </a:r>
            <a:r>
              <a:rPr sz="2000" spc="-10" dirty="0">
                <a:latin typeface="Carlito"/>
                <a:cs typeface="Carlito"/>
              </a:rPr>
              <a:t>et Sciences  </a:t>
            </a:r>
            <a:r>
              <a:rPr sz="2000" spc="-5" dirty="0">
                <a:latin typeface="Carlito"/>
                <a:cs typeface="Carlito"/>
              </a:rPr>
              <a:t>politiques</a:t>
            </a:r>
            <a:endParaRPr sz="2000" dirty="0">
              <a:latin typeface="Carlito"/>
              <a:cs typeface="Carlito"/>
            </a:endParaRPr>
          </a:p>
          <a:p>
            <a:pPr marL="299085" indent="-287020">
              <a:lnSpc>
                <a:spcPct val="100000"/>
              </a:lnSpc>
              <a:buFont typeface="Arial"/>
              <a:buChar char="•"/>
              <a:tabLst>
                <a:tab pos="299085" algn="l"/>
                <a:tab pos="299720" algn="l"/>
              </a:tabLst>
            </a:pPr>
            <a:r>
              <a:rPr sz="2000" spc="-10" dirty="0">
                <a:latin typeface="Carlito"/>
                <a:cs typeface="Carlito"/>
              </a:rPr>
              <a:t>Humanités, </a:t>
            </a:r>
            <a:r>
              <a:rPr sz="2000" spc="-20" dirty="0">
                <a:latin typeface="Carlito"/>
                <a:cs typeface="Carlito"/>
              </a:rPr>
              <a:t>Littérature </a:t>
            </a:r>
            <a:r>
              <a:rPr sz="2000" spc="-10" dirty="0">
                <a:latin typeface="Carlito"/>
                <a:cs typeface="Carlito"/>
              </a:rPr>
              <a:t>et</a:t>
            </a:r>
            <a:r>
              <a:rPr sz="2000" spc="125" dirty="0">
                <a:latin typeface="Carlito"/>
                <a:cs typeface="Carlito"/>
              </a:rPr>
              <a:t> </a:t>
            </a:r>
            <a:r>
              <a:rPr sz="2000" spc="-5" dirty="0">
                <a:latin typeface="Carlito"/>
                <a:cs typeface="Carlito"/>
              </a:rPr>
              <a:t>Philosophie</a:t>
            </a:r>
            <a:endParaRPr sz="2000" dirty="0">
              <a:latin typeface="Carlito"/>
              <a:cs typeface="Carlito"/>
            </a:endParaRPr>
          </a:p>
          <a:p>
            <a:pPr marL="299085" marR="5080" indent="-287020">
              <a:lnSpc>
                <a:spcPct val="100000"/>
              </a:lnSpc>
              <a:buFont typeface="Arial"/>
              <a:buChar char="•"/>
              <a:tabLst>
                <a:tab pos="299085" algn="l"/>
                <a:tab pos="299720" algn="l"/>
              </a:tabLst>
            </a:pPr>
            <a:r>
              <a:rPr sz="2000" spc="-10" dirty="0">
                <a:latin typeface="Carlito"/>
                <a:cs typeface="Carlito"/>
              </a:rPr>
              <a:t>Langues, </a:t>
            </a:r>
            <a:r>
              <a:rPr sz="2000" spc="-20" dirty="0">
                <a:latin typeface="Carlito"/>
                <a:cs typeface="Carlito"/>
              </a:rPr>
              <a:t>Littérature </a:t>
            </a:r>
            <a:r>
              <a:rPr sz="2000" spc="-10" dirty="0">
                <a:latin typeface="Carlito"/>
                <a:cs typeface="Carlito"/>
              </a:rPr>
              <a:t>et Culture </a:t>
            </a:r>
            <a:r>
              <a:rPr sz="2000" spc="-20" dirty="0">
                <a:latin typeface="Carlito"/>
                <a:cs typeface="Carlito"/>
              </a:rPr>
              <a:t>étrangères</a:t>
            </a:r>
            <a:r>
              <a:rPr lang="fr-FR" sz="2000" spc="-20" dirty="0">
                <a:latin typeface="Carlito"/>
                <a:cs typeface="Carlito"/>
              </a:rPr>
              <a:t>: </a:t>
            </a:r>
          </a:p>
          <a:p>
            <a:pPr marL="12065" marR="5080">
              <a:lnSpc>
                <a:spcPct val="100000"/>
              </a:lnSpc>
              <a:tabLst>
                <a:tab pos="299085" algn="l"/>
                <a:tab pos="299720" algn="l"/>
              </a:tabLst>
            </a:pPr>
            <a:r>
              <a:rPr lang="fr-FR" sz="2000" spc="-20" dirty="0">
                <a:latin typeface="Carlito"/>
                <a:cs typeface="Carlito"/>
              </a:rPr>
              <a:t>	Anglais Littérature Anglaise / Anglais Monde 	Contemporain</a:t>
            </a:r>
            <a:endParaRPr sz="2000" dirty="0">
              <a:latin typeface="Carlito"/>
              <a:cs typeface="Carlito"/>
            </a:endParaRPr>
          </a:p>
          <a:p>
            <a:pPr marL="299085" indent="-287020">
              <a:lnSpc>
                <a:spcPct val="100000"/>
              </a:lnSpc>
              <a:buFont typeface="Arial"/>
              <a:buChar char="•"/>
              <a:tabLst>
                <a:tab pos="299085" algn="l"/>
                <a:tab pos="299720" algn="l"/>
              </a:tabLst>
            </a:pPr>
            <a:r>
              <a:rPr sz="2000" spc="-10" dirty="0">
                <a:latin typeface="Carlito"/>
                <a:cs typeface="Carlito"/>
              </a:rPr>
              <a:t>Mathématiques</a:t>
            </a:r>
            <a:endParaRPr sz="2000" dirty="0">
              <a:latin typeface="Carlito"/>
              <a:cs typeface="Carlito"/>
            </a:endParaRPr>
          </a:p>
          <a:p>
            <a:pPr marL="299085" indent="-287020">
              <a:lnSpc>
                <a:spcPct val="100000"/>
              </a:lnSpc>
              <a:buFont typeface="Arial"/>
              <a:buChar char="•"/>
              <a:tabLst>
                <a:tab pos="299085" algn="l"/>
                <a:tab pos="299720" algn="l"/>
              </a:tabLst>
            </a:pPr>
            <a:r>
              <a:rPr sz="2000" spc="-5" dirty="0">
                <a:latin typeface="Carlito"/>
                <a:cs typeface="Carlito"/>
              </a:rPr>
              <a:t>Numérique </a:t>
            </a:r>
            <a:r>
              <a:rPr sz="2000" spc="-10" dirty="0">
                <a:latin typeface="Carlito"/>
                <a:cs typeface="Carlito"/>
              </a:rPr>
              <a:t>et Sciences</a:t>
            </a:r>
            <a:r>
              <a:rPr sz="2000" spc="80" dirty="0">
                <a:latin typeface="Carlito"/>
                <a:cs typeface="Carlito"/>
              </a:rPr>
              <a:t> </a:t>
            </a:r>
            <a:r>
              <a:rPr sz="2000" spc="-10" dirty="0">
                <a:latin typeface="Carlito"/>
                <a:cs typeface="Carlito"/>
              </a:rPr>
              <a:t>Informatique</a:t>
            </a:r>
            <a:endParaRPr sz="2000" dirty="0">
              <a:latin typeface="Carlito"/>
              <a:cs typeface="Carlito"/>
            </a:endParaRPr>
          </a:p>
          <a:p>
            <a:pPr marL="299085" indent="-287020">
              <a:lnSpc>
                <a:spcPct val="100000"/>
              </a:lnSpc>
              <a:buFont typeface="Arial"/>
              <a:buChar char="•"/>
              <a:tabLst>
                <a:tab pos="299085" algn="l"/>
                <a:tab pos="299720" algn="l"/>
              </a:tabLst>
            </a:pPr>
            <a:r>
              <a:rPr sz="2000" spc="-15" dirty="0">
                <a:latin typeface="Carlito"/>
                <a:cs typeface="Carlito"/>
              </a:rPr>
              <a:t>Physique-Chimie</a:t>
            </a:r>
            <a:endParaRPr sz="2000" dirty="0">
              <a:latin typeface="Carlito"/>
              <a:cs typeface="Carlito"/>
            </a:endParaRPr>
          </a:p>
          <a:p>
            <a:pPr marL="299085" indent="-287020">
              <a:lnSpc>
                <a:spcPct val="100000"/>
              </a:lnSpc>
              <a:buFont typeface="Arial"/>
              <a:buChar char="•"/>
              <a:tabLst>
                <a:tab pos="299085" algn="l"/>
                <a:tab pos="299720" algn="l"/>
              </a:tabLst>
            </a:pPr>
            <a:r>
              <a:rPr sz="2000" spc="-10" dirty="0">
                <a:latin typeface="Carlito"/>
                <a:cs typeface="Carlito"/>
              </a:rPr>
              <a:t>Sciences </a:t>
            </a:r>
            <a:r>
              <a:rPr sz="2000" spc="-5" dirty="0">
                <a:latin typeface="Carlito"/>
                <a:cs typeface="Carlito"/>
              </a:rPr>
              <a:t>de </a:t>
            </a:r>
            <a:r>
              <a:rPr sz="2000" spc="-10" dirty="0">
                <a:latin typeface="Carlito"/>
                <a:cs typeface="Carlito"/>
              </a:rPr>
              <a:t>la Vie et </a:t>
            </a:r>
            <a:r>
              <a:rPr sz="2000" spc="-5" dirty="0">
                <a:latin typeface="Carlito"/>
                <a:cs typeface="Carlito"/>
              </a:rPr>
              <a:t>de </a:t>
            </a:r>
            <a:r>
              <a:rPr sz="2000" spc="-10" dirty="0">
                <a:latin typeface="Carlito"/>
                <a:cs typeface="Carlito"/>
              </a:rPr>
              <a:t>la</a:t>
            </a:r>
            <a:r>
              <a:rPr sz="2000" spc="160" dirty="0">
                <a:latin typeface="Carlito"/>
                <a:cs typeface="Carlito"/>
              </a:rPr>
              <a:t> </a:t>
            </a:r>
            <a:r>
              <a:rPr sz="2000" spc="-50" dirty="0">
                <a:latin typeface="Carlito"/>
                <a:cs typeface="Carlito"/>
              </a:rPr>
              <a:t>Terre</a:t>
            </a:r>
            <a:endParaRPr sz="2000" dirty="0">
              <a:latin typeface="Carlito"/>
              <a:cs typeface="Carlito"/>
            </a:endParaRPr>
          </a:p>
          <a:p>
            <a:pPr marL="299085" indent="-287020">
              <a:lnSpc>
                <a:spcPct val="100000"/>
              </a:lnSpc>
              <a:buFont typeface="Arial"/>
              <a:buChar char="•"/>
              <a:tabLst>
                <a:tab pos="299085" algn="l"/>
                <a:tab pos="299720" algn="l"/>
              </a:tabLst>
            </a:pPr>
            <a:r>
              <a:rPr sz="2000" spc="-10" dirty="0">
                <a:latin typeface="Carlito"/>
                <a:cs typeface="Carlito"/>
              </a:rPr>
              <a:t>Sciences Economique et</a:t>
            </a:r>
            <a:r>
              <a:rPr sz="2000" spc="100" dirty="0">
                <a:latin typeface="Carlito"/>
                <a:cs typeface="Carlito"/>
              </a:rPr>
              <a:t> </a:t>
            </a:r>
            <a:r>
              <a:rPr sz="2000" spc="-10" dirty="0">
                <a:latin typeface="Carlito"/>
                <a:cs typeface="Carlito"/>
              </a:rPr>
              <a:t>Sociales</a:t>
            </a:r>
            <a:endParaRPr sz="2000" dirty="0">
              <a:latin typeface="Carlito"/>
              <a:cs typeface="Carlito"/>
            </a:endParaRPr>
          </a:p>
        </p:txBody>
      </p:sp>
      <p:sp>
        <p:nvSpPr>
          <p:cNvPr id="4" name="object 4"/>
          <p:cNvSpPr txBox="1"/>
          <p:nvPr/>
        </p:nvSpPr>
        <p:spPr>
          <a:xfrm>
            <a:off x="869897" y="2160902"/>
            <a:ext cx="4370070" cy="880744"/>
          </a:xfrm>
          <a:prstGeom prst="rect">
            <a:avLst/>
          </a:prstGeom>
        </p:spPr>
        <p:txBody>
          <a:bodyPr vert="horz" wrap="square" lIns="0" tIns="13335" rIns="0" bIns="0" rtlCol="0">
            <a:spAutoFit/>
          </a:bodyPr>
          <a:lstStyle/>
          <a:p>
            <a:pPr marL="12700" marR="5080">
              <a:lnSpc>
                <a:spcPct val="100000"/>
              </a:lnSpc>
              <a:spcBef>
                <a:spcPts val="105"/>
              </a:spcBef>
            </a:pPr>
            <a:r>
              <a:rPr sz="2800" b="1" dirty="0">
                <a:solidFill>
                  <a:schemeClr val="accent6"/>
                </a:solidFill>
                <a:latin typeface="Calibri" panose="020F0502020204030204" pitchFamily="34" charset="0"/>
                <a:cs typeface="Calibri" panose="020F0502020204030204" pitchFamily="34" charset="0"/>
              </a:rPr>
              <a:t>Les </a:t>
            </a:r>
            <a:r>
              <a:rPr sz="2800" b="1" spc="-5" dirty="0">
                <a:solidFill>
                  <a:schemeClr val="accent6"/>
                </a:solidFill>
                <a:latin typeface="Calibri" panose="020F0502020204030204" pitchFamily="34" charset="0"/>
                <a:cs typeface="Calibri" panose="020F0502020204030204" pitchFamily="34" charset="0"/>
              </a:rPr>
              <a:t>spécialités </a:t>
            </a:r>
            <a:r>
              <a:rPr sz="2800" b="1" spc="-15" dirty="0">
                <a:solidFill>
                  <a:schemeClr val="accent6"/>
                </a:solidFill>
                <a:latin typeface="Calibri" panose="020F0502020204030204" pitchFamily="34" charset="0"/>
                <a:cs typeface="Calibri" panose="020F0502020204030204" pitchFamily="34" charset="0"/>
              </a:rPr>
              <a:t>préparées </a:t>
            </a:r>
            <a:r>
              <a:rPr sz="2800" b="1" spc="-5" dirty="0">
                <a:solidFill>
                  <a:schemeClr val="accent6"/>
                </a:solidFill>
                <a:latin typeface="Calibri" panose="020F0502020204030204" pitchFamily="34" charset="0"/>
                <a:cs typeface="Calibri" panose="020F0502020204030204" pitchFamily="34" charset="0"/>
              </a:rPr>
              <a:t>pour </a:t>
            </a:r>
            <a:r>
              <a:rPr sz="2800" b="1" dirty="0">
                <a:solidFill>
                  <a:schemeClr val="accent6"/>
                </a:solidFill>
                <a:latin typeface="Calibri" panose="020F0502020204030204" pitchFamily="34" charset="0"/>
                <a:cs typeface="Calibri" panose="020F0502020204030204" pitchFamily="34" charset="0"/>
              </a:rPr>
              <a:t>le Bac </a:t>
            </a:r>
            <a:r>
              <a:rPr sz="2800" b="1" spc="-15" dirty="0">
                <a:solidFill>
                  <a:schemeClr val="accent6"/>
                </a:solidFill>
                <a:latin typeface="Calibri" panose="020F0502020204030204" pitchFamily="34" charset="0"/>
                <a:cs typeface="Calibri" panose="020F0502020204030204" pitchFamily="34" charset="0"/>
              </a:rPr>
              <a:t>général</a:t>
            </a:r>
            <a:r>
              <a:rPr sz="2800" b="1" spc="-75" dirty="0">
                <a:solidFill>
                  <a:schemeClr val="accent6"/>
                </a:solidFill>
                <a:latin typeface="Calibri" panose="020F0502020204030204" pitchFamily="34" charset="0"/>
                <a:cs typeface="Calibri" panose="020F0502020204030204" pitchFamily="34" charset="0"/>
              </a:rPr>
              <a:t> </a:t>
            </a:r>
            <a:r>
              <a:rPr sz="2800" b="1" dirty="0">
                <a:solidFill>
                  <a:schemeClr val="accent6"/>
                </a:solidFill>
                <a:latin typeface="Calibri" panose="020F0502020204030204" pitchFamily="34" charset="0"/>
                <a:cs typeface="Calibri" panose="020F0502020204030204" pitchFamily="34" charset="0"/>
              </a:rPr>
              <a:t>:</a:t>
            </a:r>
          </a:p>
        </p:txBody>
      </p:sp>
      <p:sp>
        <p:nvSpPr>
          <p:cNvPr id="5" name="object 5"/>
          <p:cNvSpPr txBox="1"/>
          <p:nvPr/>
        </p:nvSpPr>
        <p:spPr>
          <a:xfrm>
            <a:off x="7236823" y="2137553"/>
            <a:ext cx="4244975" cy="444352"/>
          </a:xfrm>
          <a:prstGeom prst="rect">
            <a:avLst/>
          </a:prstGeom>
        </p:spPr>
        <p:txBody>
          <a:bodyPr vert="horz" wrap="square" lIns="0" tIns="13335" rIns="0" bIns="0" rtlCol="0">
            <a:spAutoFit/>
          </a:bodyPr>
          <a:lstStyle/>
          <a:p>
            <a:pPr marL="12700">
              <a:lnSpc>
                <a:spcPct val="100000"/>
              </a:lnSpc>
              <a:spcBef>
                <a:spcPts val="105"/>
              </a:spcBef>
            </a:pPr>
            <a:r>
              <a:rPr sz="2800" b="1" dirty="0">
                <a:solidFill>
                  <a:schemeClr val="accent6"/>
                </a:solidFill>
                <a:latin typeface="Calibri" panose="020F0502020204030204" pitchFamily="34" charset="0"/>
                <a:cs typeface="Calibri" panose="020F0502020204030204" pitchFamily="34" charset="0"/>
              </a:rPr>
              <a:t>Le Bac </a:t>
            </a:r>
            <a:r>
              <a:rPr sz="2800" b="1" spc="-25" dirty="0">
                <a:solidFill>
                  <a:schemeClr val="accent6"/>
                </a:solidFill>
                <a:latin typeface="Calibri" panose="020F0502020204030204" pitchFamily="34" charset="0"/>
                <a:cs typeface="Calibri" panose="020F0502020204030204" pitchFamily="34" charset="0"/>
              </a:rPr>
              <a:t>Technologique </a:t>
            </a:r>
            <a:r>
              <a:rPr sz="2800" b="1" spc="-5" dirty="0">
                <a:solidFill>
                  <a:schemeClr val="accent6"/>
                </a:solidFill>
                <a:latin typeface="Calibri" panose="020F0502020204030204" pitchFamily="34" charset="0"/>
                <a:cs typeface="Calibri" panose="020F0502020204030204" pitchFamily="34" charset="0"/>
              </a:rPr>
              <a:t>STMG</a:t>
            </a:r>
            <a:r>
              <a:rPr lang="fr-FR" sz="2800" b="1" spc="-65" dirty="0">
                <a:solidFill>
                  <a:schemeClr val="accent6"/>
                </a:solidFill>
                <a:latin typeface="Calibri" panose="020F0502020204030204" pitchFamily="34" charset="0"/>
                <a:cs typeface="Calibri" panose="020F0502020204030204" pitchFamily="34" charset="0"/>
              </a:rPr>
              <a:t>:</a:t>
            </a:r>
            <a:endParaRPr sz="2800" b="1" dirty="0">
              <a:solidFill>
                <a:schemeClr val="accent6"/>
              </a:solidFill>
              <a:latin typeface="Calibri" panose="020F0502020204030204" pitchFamily="34" charset="0"/>
              <a:cs typeface="Calibri" panose="020F0502020204030204" pitchFamily="34" charset="0"/>
            </a:endParaRPr>
          </a:p>
        </p:txBody>
      </p:sp>
      <p:sp>
        <p:nvSpPr>
          <p:cNvPr id="6" name="object 6"/>
          <p:cNvSpPr txBox="1"/>
          <p:nvPr/>
        </p:nvSpPr>
        <p:spPr>
          <a:xfrm>
            <a:off x="7723143" y="3254631"/>
            <a:ext cx="2680314" cy="934871"/>
          </a:xfrm>
          <a:prstGeom prst="rect">
            <a:avLst/>
          </a:prstGeom>
        </p:spPr>
        <p:txBody>
          <a:bodyPr vert="horz" wrap="square" lIns="0" tIns="11430" rIns="0" bIns="0" rtlCol="0">
            <a:spAutoFit/>
          </a:bodyPr>
          <a:lstStyle/>
          <a:p>
            <a:pPr marL="299085" indent="-287020">
              <a:lnSpc>
                <a:spcPct val="100000"/>
              </a:lnSpc>
              <a:spcBef>
                <a:spcPts val="90"/>
              </a:spcBef>
              <a:buFont typeface="Arial"/>
              <a:buChar char="•"/>
              <a:tabLst>
                <a:tab pos="299085" algn="l"/>
                <a:tab pos="299720" algn="l"/>
              </a:tabLst>
            </a:pPr>
            <a:r>
              <a:rPr sz="2000" spc="-15" dirty="0">
                <a:latin typeface="Carlito"/>
                <a:cs typeface="Carlito"/>
              </a:rPr>
              <a:t>Gestion </a:t>
            </a:r>
            <a:r>
              <a:rPr sz="2000" spc="-10" dirty="0">
                <a:latin typeface="Carlito"/>
                <a:cs typeface="Carlito"/>
              </a:rPr>
              <a:t>et</a:t>
            </a:r>
            <a:r>
              <a:rPr sz="2000" spc="25" dirty="0">
                <a:latin typeface="Carlito"/>
                <a:cs typeface="Carlito"/>
              </a:rPr>
              <a:t> </a:t>
            </a:r>
            <a:r>
              <a:rPr sz="2000" spc="-5" dirty="0">
                <a:latin typeface="Carlito"/>
                <a:cs typeface="Carlito"/>
              </a:rPr>
              <a:t>Finance</a:t>
            </a:r>
            <a:endParaRPr sz="2000" dirty="0">
              <a:latin typeface="Carlito"/>
              <a:cs typeface="Carlito"/>
            </a:endParaRPr>
          </a:p>
          <a:p>
            <a:pPr marL="299085" indent="-287020">
              <a:lnSpc>
                <a:spcPct val="100000"/>
              </a:lnSpc>
              <a:buFont typeface="Arial"/>
              <a:buChar char="•"/>
              <a:tabLst>
                <a:tab pos="299085" algn="l"/>
                <a:tab pos="299720" algn="l"/>
              </a:tabLst>
            </a:pPr>
            <a:r>
              <a:rPr sz="2000" spc="-15" dirty="0" err="1">
                <a:latin typeface="Carlito"/>
                <a:cs typeface="Carlito"/>
              </a:rPr>
              <a:t>Mercatique</a:t>
            </a:r>
            <a:endParaRPr lang="fr-FR" sz="2000" spc="-15" dirty="0">
              <a:latin typeface="Carlito"/>
              <a:cs typeface="Carlito"/>
            </a:endParaRPr>
          </a:p>
          <a:p>
            <a:pPr marL="299085" indent="-287020">
              <a:lnSpc>
                <a:spcPct val="100000"/>
              </a:lnSpc>
              <a:buFont typeface="Arial"/>
              <a:buChar char="•"/>
              <a:tabLst>
                <a:tab pos="299085" algn="l"/>
                <a:tab pos="299720" algn="l"/>
              </a:tabLst>
            </a:pPr>
            <a:r>
              <a:rPr lang="fr-FR" sz="2000" spc="-15" dirty="0">
                <a:latin typeface="Carlito"/>
                <a:cs typeface="Carlito"/>
              </a:rPr>
              <a:t>Ressources humaines</a:t>
            </a:r>
            <a:endParaRPr sz="2000" dirty="0">
              <a:latin typeface="Carlito"/>
              <a:cs typeface="Carlito"/>
            </a:endParaRPr>
          </a:p>
        </p:txBody>
      </p:sp>
      <p:sp>
        <p:nvSpPr>
          <p:cNvPr id="7" name="Forme libre : Forme 23"/>
          <p:cNvSpPr/>
          <p:nvPr/>
        </p:nvSpPr>
        <p:spPr>
          <a:xfrm>
            <a:off x="0" y="0"/>
            <a:ext cx="12192000" cy="1135652"/>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8" name="Image 7"/>
          <p:cNvPicPr/>
          <p:nvPr/>
        </p:nvPicPr>
        <p:blipFill>
          <a:blip r:embed="rId2" cstate="print">
            <a:extLst>
              <a:ext uri="{28A0092B-C50C-407E-A947-70E740481C1C}">
                <a14:useLocalDpi xmlns:a14="http://schemas.microsoft.com/office/drawing/2010/main" val="0"/>
              </a:ext>
            </a:extLst>
          </a:blip>
          <a:stretch>
            <a:fillRect/>
          </a:stretch>
        </p:blipFill>
        <p:spPr>
          <a:xfrm>
            <a:off x="605482" y="181160"/>
            <a:ext cx="1896474" cy="1036593"/>
          </a:xfrm>
          <a:prstGeom prst="rect">
            <a:avLst/>
          </a:prstGeom>
        </p:spPr>
      </p:pic>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a:xfrm>
            <a:off x="9953898" y="235947"/>
            <a:ext cx="1923552" cy="965836"/>
          </a:xfrm>
          <a:prstGeom prst="rect">
            <a:avLst/>
          </a:prstGeom>
        </p:spPr>
      </p:pic>
    </p:spTree>
    <p:extLst>
      <p:ext uri="{BB962C8B-B14F-4D97-AF65-F5344CB8AC3E}">
        <p14:creationId xmlns:p14="http://schemas.microsoft.com/office/powerpoint/2010/main" val="286913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nvPr>
        </p:nvGraphicFramePr>
        <p:xfrm>
          <a:off x="2225106" y="2293619"/>
          <a:ext cx="8586065" cy="4471851"/>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4936647" y="1384663"/>
            <a:ext cx="3110082" cy="1015663"/>
          </a:xfrm>
          <a:prstGeom prst="rect">
            <a:avLst/>
          </a:prstGeom>
          <a:noFill/>
        </p:spPr>
        <p:txBody>
          <a:bodyPr wrap="none" rtlCol="0">
            <a:spAutoFit/>
          </a:bodyPr>
          <a:lstStyle/>
          <a:p>
            <a:r>
              <a:rPr lang="fr-FR" sz="6000" b="1">
                <a:latin typeface="+mj-lt"/>
              </a:rPr>
              <a:t>BAC </a:t>
            </a:r>
            <a:r>
              <a:rPr lang="fr-FR" sz="6000" b="1" smtClean="0">
                <a:latin typeface="+mj-lt"/>
              </a:rPr>
              <a:t>2022</a:t>
            </a:r>
            <a:endParaRPr lang="fr-FR" sz="6000" b="1" dirty="0">
              <a:latin typeface="+mj-lt"/>
            </a:endParaRPr>
          </a:p>
        </p:txBody>
      </p:sp>
      <p:sp>
        <p:nvSpPr>
          <p:cNvPr id="5" name="Forme libre : Forme 23"/>
          <p:cNvSpPr/>
          <p:nvPr/>
        </p:nvSpPr>
        <p:spPr>
          <a:xfrm>
            <a:off x="0" y="-38372"/>
            <a:ext cx="12192000" cy="1605915"/>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703035" y="530950"/>
            <a:ext cx="1896474" cy="1036593"/>
          </a:xfrm>
          <a:prstGeom prst="rect">
            <a:avLst/>
          </a:prstGeom>
        </p:spPr>
      </p:pic>
      <p:pic>
        <p:nvPicPr>
          <p:cNvPr id="8" name="Image 7"/>
          <p:cNvPicPr/>
          <p:nvPr/>
        </p:nvPicPr>
        <p:blipFill>
          <a:blip r:embed="rId4"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Tree>
    <p:extLst>
      <p:ext uri="{BB962C8B-B14F-4D97-AF65-F5344CB8AC3E}">
        <p14:creationId xmlns:p14="http://schemas.microsoft.com/office/powerpoint/2010/main" val="384700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16228" y="2025457"/>
            <a:ext cx="8344930" cy="1785430"/>
          </a:xfrm>
        </p:spPr>
        <p:txBody>
          <a:bodyPr>
            <a:normAutofit fontScale="90000"/>
          </a:bodyPr>
          <a:lstStyle/>
          <a:p>
            <a:r>
              <a:rPr lang="fr-FR" b="1" dirty="0"/>
              <a:t>Contrôle Continu part 1</a:t>
            </a:r>
            <a:br>
              <a:rPr lang="fr-FR" b="1" dirty="0"/>
            </a:br>
            <a:r>
              <a:rPr lang="fr-FR" b="1" dirty="0"/>
              <a:t>Bulletins de 1</a:t>
            </a:r>
            <a:r>
              <a:rPr lang="fr-FR" b="1" baseline="30000" dirty="0"/>
              <a:t>ère</a:t>
            </a:r>
            <a:r>
              <a:rPr lang="fr-FR" b="1" dirty="0"/>
              <a:t> &amp; T</a:t>
            </a:r>
            <a:r>
              <a:rPr lang="fr-FR" b="1" baseline="30000" dirty="0"/>
              <a:t>ale </a:t>
            </a:r>
            <a:r>
              <a:rPr lang="fr-FR" b="1" dirty="0"/>
              <a:t>= 10%</a:t>
            </a:r>
            <a:r>
              <a:rPr lang="fr-FR" dirty="0"/>
              <a:t/>
            </a:r>
            <a:br>
              <a:rPr lang="fr-FR" dirty="0"/>
            </a:br>
            <a:endParaRPr lang="fr-FR" dirty="0"/>
          </a:p>
        </p:txBody>
      </p:sp>
      <p:sp>
        <p:nvSpPr>
          <p:cNvPr id="4" name="Secteurs 3"/>
          <p:cNvSpPr/>
          <p:nvPr/>
        </p:nvSpPr>
        <p:spPr>
          <a:xfrm>
            <a:off x="652486" y="1847526"/>
            <a:ext cx="3072714" cy="2807086"/>
          </a:xfrm>
          <a:prstGeom prst="pie">
            <a:avLst>
              <a:gd name="adj1" fmla="val 14095347"/>
              <a:gd name="adj2" fmla="val 1620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p:cNvSpPr txBox="1"/>
          <p:nvPr/>
        </p:nvSpPr>
        <p:spPr>
          <a:xfrm>
            <a:off x="1110678" y="3543928"/>
            <a:ext cx="9877865" cy="2677656"/>
          </a:xfrm>
          <a:prstGeom prst="rect">
            <a:avLst/>
          </a:prstGeom>
          <a:noFill/>
        </p:spPr>
        <p:txBody>
          <a:bodyPr wrap="square" rtlCol="0">
            <a:spAutoFit/>
          </a:bodyPr>
          <a:lstStyle/>
          <a:p>
            <a:r>
              <a:rPr lang="fr-FR" sz="2400" b="1" dirty="0">
                <a:solidFill>
                  <a:srgbClr val="FF0000"/>
                </a:solidFill>
                <a:latin typeface="+mj-lt"/>
              </a:rPr>
              <a:t>A NOTER </a:t>
            </a:r>
            <a:endParaRPr lang="fr-FR" sz="2400" dirty="0">
              <a:latin typeface="+mj-lt"/>
            </a:endParaRPr>
          </a:p>
          <a:p>
            <a:r>
              <a:rPr lang="fr-FR" sz="2400" dirty="0">
                <a:latin typeface="+mj-lt"/>
              </a:rPr>
              <a:t>Malgré leur faible apport en points sur la note finale au Bac, les options facultatives gardent tout leur intérêt pour </a:t>
            </a:r>
            <a:r>
              <a:rPr lang="fr-FR" sz="2400" b="1" dirty="0">
                <a:latin typeface="+mj-lt"/>
              </a:rPr>
              <a:t>faire valoir son dossier lors des admissions aux établissements d’enseignement supérieur en France ou à l’étranger (capacité de travail, culture générale)</a:t>
            </a:r>
            <a:endParaRPr lang="fr-FR" sz="2400" dirty="0">
              <a:latin typeface="+mj-lt"/>
            </a:endParaRPr>
          </a:p>
          <a:p>
            <a:r>
              <a:rPr lang="fr-FR" sz="2400" dirty="0">
                <a:latin typeface="+mj-lt"/>
              </a:rPr>
              <a:t>Ils témoignent d’une certaine maturité, de capacité d’organisation ou d’ouverture d’esprit et elles permettent de « personnaliser » son parcours.</a:t>
            </a:r>
          </a:p>
        </p:txBody>
      </p:sp>
      <p:sp>
        <p:nvSpPr>
          <p:cNvPr id="7" name="Forme libre : Forme 23"/>
          <p:cNvSpPr/>
          <p:nvPr/>
        </p:nvSpPr>
        <p:spPr>
          <a:xfrm>
            <a:off x="0" y="-38372"/>
            <a:ext cx="12192000" cy="1605915"/>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8" name="Image 7"/>
          <p:cNvPicPr/>
          <p:nvPr/>
        </p:nvPicPr>
        <p:blipFill>
          <a:blip r:embed="rId2" cstate="print">
            <a:extLst>
              <a:ext uri="{28A0092B-C50C-407E-A947-70E740481C1C}">
                <a14:useLocalDpi xmlns:a14="http://schemas.microsoft.com/office/drawing/2010/main" val="0"/>
              </a:ext>
            </a:extLst>
          </a:blip>
          <a:stretch>
            <a:fillRect/>
          </a:stretch>
        </p:blipFill>
        <p:spPr>
          <a:xfrm>
            <a:off x="652486" y="241611"/>
            <a:ext cx="1896474" cy="1036593"/>
          </a:xfrm>
          <a:prstGeom prst="rect">
            <a:avLst/>
          </a:prstGeom>
        </p:spPr>
      </p:pic>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Tree>
    <p:extLst>
      <p:ext uri="{BB962C8B-B14F-4D97-AF65-F5344CB8AC3E}">
        <p14:creationId xmlns:p14="http://schemas.microsoft.com/office/powerpoint/2010/main" val="213775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7FAAFFE2-227A-41F6-B73D-77BBDD4EEDD9}"/>
              </a:ext>
            </a:extLst>
          </p:cNvPr>
          <p:cNvSpPr txBox="1"/>
          <p:nvPr/>
        </p:nvSpPr>
        <p:spPr>
          <a:xfrm>
            <a:off x="193022" y="4487676"/>
            <a:ext cx="11998978" cy="1704118"/>
          </a:xfrm>
          <a:prstGeom prst="rect">
            <a:avLst/>
          </a:prstGeom>
        </p:spPr>
        <p:txBody>
          <a:bodyPr vert="horz" lIns="91440" tIns="45720" rIns="91440" bIns="45720" rtlCol="0" anchor="b">
            <a:noAutofit/>
          </a:bodyPr>
          <a:lstStyle/>
          <a:p>
            <a:pPr algn="just">
              <a:lnSpc>
                <a:spcPct val="90000"/>
              </a:lnSpc>
              <a:spcBef>
                <a:spcPct val="0"/>
              </a:spcBef>
              <a:spcAft>
                <a:spcPts val="600"/>
              </a:spcAft>
              <a:defRPr/>
            </a:pPr>
            <a:r>
              <a:rPr lang="fr-FR" sz="3500" dirty="0"/>
              <a:t>Situé à Helvétia, Le Lycée des Mascareignes est un établissement secondaire à programme français, fondé en 2000. L'établissement a accueilli ses premiers élèves dans son campus actuel en 2001 et célèbre cette année ses 20 ans. </a:t>
            </a:r>
          </a:p>
          <a:p>
            <a:pPr algn="just">
              <a:lnSpc>
                <a:spcPct val="90000"/>
              </a:lnSpc>
              <a:spcBef>
                <a:spcPct val="0"/>
              </a:spcBef>
              <a:spcAft>
                <a:spcPts val="600"/>
              </a:spcAft>
              <a:defRPr/>
            </a:pPr>
            <a:endParaRPr lang="fr-FR" sz="2400" dirty="0"/>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15923" b="8951"/>
          <a:stretch/>
        </p:blipFill>
        <p:spPr>
          <a:xfrm>
            <a:off x="0" y="0"/>
            <a:ext cx="12192000" cy="2951747"/>
          </a:xfrm>
          <a:prstGeom prst="rect">
            <a:avLst/>
          </a:prstGeom>
        </p:spPr>
      </p:pic>
    </p:spTree>
    <p:extLst>
      <p:ext uri="{BB962C8B-B14F-4D97-AF65-F5344CB8AC3E}">
        <p14:creationId xmlns:p14="http://schemas.microsoft.com/office/powerpoint/2010/main" val="295485441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23070" y="2191499"/>
            <a:ext cx="8344930" cy="2633711"/>
          </a:xfrm>
        </p:spPr>
        <p:txBody>
          <a:bodyPr>
            <a:normAutofit fontScale="90000"/>
          </a:bodyPr>
          <a:lstStyle/>
          <a:p>
            <a:r>
              <a:rPr lang="fr-FR" b="1" dirty="0">
                <a:latin typeface="+mn-lt"/>
              </a:rPr>
              <a:t>Evaluations communes (EC)</a:t>
            </a:r>
            <a:r>
              <a:rPr lang="fr-FR" dirty="0"/>
              <a:t/>
            </a:r>
            <a:br>
              <a:rPr lang="fr-FR" dirty="0"/>
            </a:br>
            <a:r>
              <a:rPr lang="fr-FR" dirty="0"/>
              <a:t> = 30%</a:t>
            </a:r>
            <a:br>
              <a:rPr lang="fr-FR" dirty="0"/>
            </a:br>
            <a:r>
              <a:rPr lang="fr-FR" dirty="0"/>
              <a:t> </a:t>
            </a:r>
          </a:p>
        </p:txBody>
      </p:sp>
      <p:sp>
        <p:nvSpPr>
          <p:cNvPr id="3" name="Sous-titre 2"/>
          <p:cNvSpPr>
            <a:spLocks noGrp="1"/>
          </p:cNvSpPr>
          <p:nvPr>
            <p:ph type="subTitle" idx="1"/>
          </p:nvPr>
        </p:nvSpPr>
        <p:spPr>
          <a:xfrm>
            <a:off x="1524000" y="4060716"/>
            <a:ext cx="9144000" cy="2576340"/>
          </a:xfrm>
        </p:spPr>
        <p:txBody>
          <a:bodyPr>
            <a:normAutofit lnSpcReduction="10000"/>
          </a:bodyPr>
          <a:lstStyle/>
          <a:p>
            <a:r>
              <a:rPr lang="fr-FR" dirty="0"/>
              <a:t>LV A = 5</a:t>
            </a:r>
          </a:p>
          <a:p>
            <a:r>
              <a:rPr lang="fr-FR" dirty="0"/>
              <a:t>LV B = 5</a:t>
            </a:r>
          </a:p>
          <a:p>
            <a:r>
              <a:rPr lang="fr-FR" dirty="0"/>
              <a:t>Enseignements Scientifiques / Mathématiques = 5</a:t>
            </a:r>
          </a:p>
          <a:p>
            <a:r>
              <a:rPr lang="fr-FR" dirty="0"/>
              <a:t>Histoire-Géo = 5</a:t>
            </a:r>
          </a:p>
          <a:p>
            <a:r>
              <a:rPr lang="fr-FR" dirty="0"/>
              <a:t>EPS  (CCF contrôle en cours de formation) = 5</a:t>
            </a:r>
          </a:p>
          <a:p>
            <a:r>
              <a:rPr lang="fr-FR" dirty="0"/>
              <a:t>Spécialité 3 (arrêt de fin de 1</a:t>
            </a:r>
            <a:r>
              <a:rPr lang="fr-FR" baseline="30000" dirty="0"/>
              <a:t>ère</a:t>
            </a:r>
            <a:r>
              <a:rPr lang="fr-FR" dirty="0"/>
              <a:t>) = 5</a:t>
            </a:r>
          </a:p>
        </p:txBody>
      </p:sp>
      <p:sp>
        <p:nvSpPr>
          <p:cNvPr id="4" name="Secteurs 3"/>
          <p:cNvSpPr/>
          <p:nvPr/>
        </p:nvSpPr>
        <p:spPr>
          <a:xfrm rot="19331249">
            <a:off x="959367" y="1341742"/>
            <a:ext cx="3072714" cy="2807086"/>
          </a:xfrm>
          <a:prstGeom prst="pie">
            <a:avLst>
              <a:gd name="adj1" fmla="val 9647966"/>
              <a:gd name="adj2" fmla="val 162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a:extLst>
              <a:ext uri="{FF2B5EF4-FFF2-40B4-BE49-F238E27FC236}">
                <a16:creationId xmlns:a16="http://schemas.microsoft.com/office/drawing/2014/main" id="{B1B16A0B-662B-4025-8D41-12909B112DF2}"/>
              </a:ext>
            </a:extLst>
          </p:cNvPr>
          <p:cNvSpPr txBox="1"/>
          <p:nvPr/>
        </p:nvSpPr>
        <p:spPr>
          <a:xfrm>
            <a:off x="2678384" y="1423852"/>
            <a:ext cx="8077200" cy="923330"/>
          </a:xfrm>
          <a:prstGeom prst="rect">
            <a:avLst/>
          </a:prstGeom>
          <a:noFill/>
        </p:spPr>
        <p:txBody>
          <a:bodyPr wrap="square" rtlCol="0">
            <a:spAutoFit/>
          </a:bodyPr>
          <a:lstStyle/>
          <a:p>
            <a:r>
              <a:rPr lang="fr-FR" sz="5400" b="1" dirty="0">
                <a:ea typeface="+mj-ea"/>
                <a:cs typeface="+mj-cs"/>
              </a:rPr>
              <a:t>Contrôle Continu part 2</a:t>
            </a:r>
            <a:endParaRPr lang="LID4096" sz="5400" b="1" dirty="0">
              <a:ea typeface="+mj-ea"/>
              <a:cs typeface="+mj-cs"/>
            </a:endParaRPr>
          </a:p>
        </p:txBody>
      </p:sp>
      <p:sp>
        <p:nvSpPr>
          <p:cNvPr id="7" name="Forme libre : Forme 23"/>
          <p:cNvSpPr/>
          <p:nvPr/>
        </p:nvSpPr>
        <p:spPr>
          <a:xfrm>
            <a:off x="0" y="-38372"/>
            <a:ext cx="12192000" cy="1605915"/>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8" name="Image 7"/>
          <p:cNvPicPr/>
          <p:nvPr/>
        </p:nvPicPr>
        <p:blipFill>
          <a:blip r:embed="rId2" cstate="print">
            <a:extLst>
              <a:ext uri="{28A0092B-C50C-407E-A947-70E740481C1C}">
                <a14:useLocalDpi xmlns:a14="http://schemas.microsoft.com/office/drawing/2010/main" val="0"/>
              </a:ext>
            </a:extLst>
          </a:blip>
          <a:stretch>
            <a:fillRect/>
          </a:stretch>
        </p:blipFill>
        <p:spPr>
          <a:xfrm>
            <a:off x="652486" y="241611"/>
            <a:ext cx="1896474" cy="1036593"/>
          </a:xfrm>
          <a:prstGeom prst="rect">
            <a:avLst/>
          </a:prstGeom>
        </p:spPr>
      </p:pic>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Tree>
    <p:extLst>
      <p:ext uri="{BB962C8B-B14F-4D97-AF65-F5344CB8AC3E}">
        <p14:creationId xmlns:p14="http://schemas.microsoft.com/office/powerpoint/2010/main" val="552976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97855" y="2411134"/>
            <a:ext cx="8816683" cy="1830902"/>
          </a:xfrm>
        </p:spPr>
        <p:txBody>
          <a:bodyPr>
            <a:normAutofit fontScale="90000"/>
          </a:bodyPr>
          <a:lstStyle/>
          <a:p>
            <a:r>
              <a:rPr lang="fr-FR" dirty="0"/>
              <a:t>Epreuves anticipées (1</a:t>
            </a:r>
            <a:r>
              <a:rPr lang="fr-FR" baseline="30000" dirty="0"/>
              <a:t>ère)</a:t>
            </a:r>
            <a:r>
              <a:rPr lang="fr-FR" dirty="0"/>
              <a:t>= 10%</a:t>
            </a:r>
            <a:br>
              <a:rPr lang="fr-FR" dirty="0"/>
            </a:br>
            <a:endParaRPr lang="fr-FR" dirty="0"/>
          </a:p>
        </p:txBody>
      </p:sp>
      <p:sp>
        <p:nvSpPr>
          <p:cNvPr id="3" name="Sous-titre 2"/>
          <p:cNvSpPr>
            <a:spLocks noGrp="1"/>
          </p:cNvSpPr>
          <p:nvPr>
            <p:ph type="subTitle" idx="1"/>
          </p:nvPr>
        </p:nvSpPr>
        <p:spPr>
          <a:xfrm>
            <a:off x="1465237" y="4398873"/>
            <a:ext cx="9144000" cy="2576340"/>
          </a:xfrm>
        </p:spPr>
        <p:txBody>
          <a:bodyPr>
            <a:normAutofit/>
          </a:bodyPr>
          <a:lstStyle/>
          <a:p>
            <a:r>
              <a:rPr lang="fr-FR" dirty="0"/>
              <a:t>Français (écrit) = 5% en juin de l’année de Première</a:t>
            </a:r>
          </a:p>
          <a:p>
            <a:r>
              <a:rPr lang="fr-FR" dirty="0"/>
              <a:t>Français (oral) = 5% en juin de l’année de Première</a:t>
            </a:r>
          </a:p>
        </p:txBody>
      </p:sp>
      <p:sp>
        <p:nvSpPr>
          <p:cNvPr id="4" name="Secteurs 3"/>
          <p:cNvSpPr/>
          <p:nvPr/>
        </p:nvSpPr>
        <p:spPr>
          <a:xfrm rot="13301252">
            <a:off x="387665" y="590958"/>
            <a:ext cx="3072714" cy="2807086"/>
          </a:xfrm>
          <a:prstGeom prst="pie">
            <a:avLst>
              <a:gd name="adj1" fmla="val 13754707"/>
              <a:gd name="adj2" fmla="val 162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a:extLst>
              <a:ext uri="{FF2B5EF4-FFF2-40B4-BE49-F238E27FC236}">
                <a16:creationId xmlns:a16="http://schemas.microsoft.com/office/drawing/2014/main" id="{86869D90-6DB2-4B2C-AC70-D10339ED0FC7}"/>
              </a:ext>
            </a:extLst>
          </p:cNvPr>
          <p:cNvSpPr txBox="1"/>
          <p:nvPr/>
        </p:nvSpPr>
        <p:spPr>
          <a:xfrm>
            <a:off x="2197855" y="1711131"/>
            <a:ext cx="8006080" cy="830997"/>
          </a:xfrm>
          <a:prstGeom prst="rect">
            <a:avLst/>
          </a:prstGeom>
          <a:noFill/>
        </p:spPr>
        <p:txBody>
          <a:bodyPr wrap="square" rtlCol="0">
            <a:spAutoFit/>
          </a:bodyPr>
          <a:lstStyle/>
          <a:p>
            <a:r>
              <a:rPr lang="fr-FR" sz="4800" b="1" dirty="0">
                <a:ea typeface="+mj-ea"/>
                <a:cs typeface="+mj-cs"/>
              </a:rPr>
              <a:t>Epreuves terminales Part 1</a:t>
            </a:r>
            <a:endParaRPr lang="LID4096" sz="4800" b="1" dirty="0">
              <a:ea typeface="+mj-ea"/>
              <a:cs typeface="+mj-cs"/>
            </a:endParaRPr>
          </a:p>
        </p:txBody>
      </p:sp>
      <p:sp>
        <p:nvSpPr>
          <p:cNvPr id="7" name="Forme libre : Forme 23"/>
          <p:cNvSpPr/>
          <p:nvPr/>
        </p:nvSpPr>
        <p:spPr>
          <a:xfrm>
            <a:off x="0" y="-38372"/>
            <a:ext cx="12192000" cy="1605915"/>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8" name="Image 7"/>
          <p:cNvPicPr/>
          <p:nvPr/>
        </p:nvPicPr>
        <p:blipFill>
          <a:blip r:embed="rId2" cstate="print">
            <a:extLst>
              <a:ext uri="{28A0092B-C50C-407E-A947-70E740481C1C}">
                <a14:useLocalDpi xmlns:a14="http://schemas.microsoft.com/office/drawing/2010/main" val="0"/>
              </a:ext>
            </a:extLst>
          </a:blip>
          <a:stretch>
            <a:fillRect/>
          </a:stretch>
        </p:blipFill>
        <p:spPr>
          <a:xfrm>
            <a:off x="652486" y="241611"/>
            <a:ext cx="1896474" cy="1036593"/>
          </a:xfrm>
          <a:prstGeom prst="rect">
            <a:avLst/>
          </a:prstGeom>
        </p:spPr>
      </p:pic>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Tree>
    <p:extLst>
      <p:ext uri="{BB962C8B-B14F-4D97-AF65-F5344CB8AC3E}">
        <p14:creationId xmlns:p14="http://schemas.microsoft.com/office/powerpoint/2010/main" val="2359128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06264" y="2636966"/>
            <a:ext cx="8344930" cy="1830902"/>
          </a:xfrm>
        </p:spPr>
        <p:txBody>
          <a:bodyPr>
            <a:normAutofit fontScale="90000"/>
          </a:bodyPr>
          <a:lstStyle/>
          <a:p>
            <a:r>
              <a:rPr lang="fr-FR" dirty="0"/>
              <a:t>Epreuves finales (T</a:t>
            </a:r>
            <a:r>
              <a:rPr lang="fr-FR" baseline="30000" dirty="0"/>
              <a:t>ale</a:t>
            </a:r>
            <a:r>
              <a:rPr lang="fr-FR" dirty="0"/>
              <a:t>)= 50%</a:t>
            </a:r>
            <a:br>
              <a:rPr lang="fr-FR" dirty="0"/>
            </a:br>
            <a:endParaRPr lang="fr-FR" dirty="0"/>
          </a:p>
        </p:txBody>
      </p:sp>
      <p:sp>
        <p:nvSpPr>
          <p:cNvPr id="3" name="Sous-titre 2"/>
          <p:cNvSpPr>
            <a:spLocks noGrp="1"/>
          </p:cNvSpPr>
          <p:nvPr>
            <p:ph type="subTitle" idx="1"/>
          </p:nvPr>
        </p:nvSpPr>
        <p:spPr>
          <a:xfrm>
            <a:off x="1667692" y="4281660"/>
            <a:ext cx="9144000" cy="2576340"/>
          </a:xfrm>
        </p:spPr>
        <p:txBody>
          <a:bodyPr>
            <a:normAutofit/>
          </a:bodyPr>
          <a:lstStyle/>
          <a:p>
            <a:r>
              <a:rPr lang="fr-FR" dirty="0" smtClean="0"/>
              <a:t>Philosophie </a:t>
            </a:r>
            <a:r>
              <a:rPr lang="fr-FR" dirty="0"/>
              <a:t>= 8% / 4% (selon si Général / STMG) en juin</a:t>
            </a:r>
          </a:p>
          <a:p>
            <a:r>
              <a:rPr lang="fr-FR" dirty="0"/>
              <a:t>Grand Oral = 10% / 14% (selon si Général / STMG) en juin</a:t>
            </a:r>
          </a:p>
          <a:p>
            <a:r>
              <a:rPr lang="fr-FR" dirty="0"/>
              <a:t>Spécialité 1 = 16% en avril </a:t>
            </a:r>
          </a:p>
          <a:p>
            <a:r>
              <a:rPr lang="fr-FR" dirty="0"/>
              <a:t>Spécialité 2 = 16% en avril </a:t>
            </a:r>
          </a:p>
          <a:p>
            <a:endParaRPr lang="fr-FR" dirty="0"/>
          </a:p>
          <a:p>
            <a:endParaRPr lang="fr-FR" dirty="0"/>
          </a:p>
        </p:txBody>
      </p:sp>
      <p:sp>
        <p:nvSpPr>
          <p:cNvPr id="4" name="Secteurs 3"/>
          <p:cNvSpPr/>
          <p:nvPr/>
        </p:nvSpPr>
        <p:spPr>
          <a:xfrm rot="10800000">
            <a:off x="-326949" y="1798304"/>
            <a:ext cx="3072714" cy="2807086"/>
          </a:xfrm>
          <a:prstGeom prst="pie">
            <a:avLst>
              <a:gd name="adj1" fmla="val 542693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a:extLst>
              <a:ext uri="{FF2B5EF4-FFF2-40B4-BE49-F238E27FC236}">
                <a16:creationId xmlns:a16="http://schemas.microsoft.com/office/drawing/2014/main" id="{27CF7422-8A91-4822-8295-CB7750AB0B3B}"/>
              </a:ext>
            </a:extLst>
          </p:cNvPr>
          <p:cNvSpPr txBox="1"/>
          <p:nvPr/>
        </p:nvSpPr>
        <p:spPr>
          <a:xfrm>
            <a:off x="2816329" y="1798304"/>
            <a:ext cx="7924800" cy="923330"/>
          </a:xfrm>
          <a:prstGeom prst="rect">
            <a:avLst/>
          </a:prstGeom>
          <a:noFill/>
        </p:spPr>
        <p:txBody>
          <a:bodyPr wrap="square" rtlCol="0">
            <a:spAutoFit/>
          </a:bodyPr>
          <a:lstStyle/>
          <a:p>
            <a:r>
              <a:rPr lang="fr-FR" sz="5400" b="1" dirty="0">
                <a:ea typeface="+mj-ea"/>
                <a:cs typeface="+mj-cs"/>
              </a:rPr>
              <a:t>Epreuves terminales Part 2</a:t>
            </a:r>
            <a:endParaRPr lang="LID4096" sz="5400" b="1" dirty="0">
              <a:ea typeface="+mj-ea"/>
              <a:cs typeface="+mj-cs"/>
            </a:endParaRPr>
          </a:p>
        </p:txBody>
      </p:sp>
      <p:sp>
        <p:nvSpPr>
          <p:cNvPr id="7" name="Forme libre : Forme 23"/>
          <p:cNvSpPr/>
          <p:nvPr/>
        </p:nvSpPr>
        <p:spPr>
          <a:xfrm>
            <a:off x="0" y="-38372"/>
            <a:ext cx="12192000" cy="1605915"/>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8" name="Image 7"/>
          <p:cNvPicPr/>
          <p:nvPr/>
        </p:nvPicPr>
        <p:blipFill>
          <a:blip r:embed="rId2" cstate="print">
            <a:extLst>
              <a:ext uri="{28A0092B-C50C-407E-A947-70E740481C1C}">
                <a14:useLocalDpi xmlns:a14="http://schemas.microsoft.com/office/drawing/2010/main" val="0"/>
              </a:ext>
            </a:extLst>
          </a:blip>
          <a:stretch>
            <a:fillRect/>
          </a:stretch>
        </p:blipFill>
        <p:spPr>
          <a:xfrm>
            <a:off x="652486" y="241611"/>
            <a:ext cx="1896474" cy="1036593"/>
          </a:xfrm>
          <a:prstGeom prst="rect">
            <a:avLst/>
          </a:prstGeom>
        </p:spPr>
      </p:pic>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Tree>
    <p:extLst>
      <p:ext uri="{BB962C8B-B14F-4D97-AF65-F5344CB8AC3E}">
        <p14:creationId xmlns:p14="http://schemas.microsoft.com/office/powerpoint/2010/main" val="281479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87581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25120"/>
            <a:ext cx="12192000" cy="683287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69166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4475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16601"/>
            <a:ext cx="12192000" cy="813770"/>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526848" y="136092"/>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948269" y="136092"/>
            <a:ext cx="1923552" cy="965836"/>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848" y="1772917"/>
            <a:ext cx="11344973" cy="4920960"/>
          </a:xfrm>
          <a:prstGeom prst="rect">
            <a:avLst/>
          </a:prstGeom>
        </p:spPr>
      </p:pic>
      <p:sp>
        <p:nvSpPr>
          <p:cNvPr id="9" name="Titre 1">
            <a:extLst>
              <a:ext uri="{FF2B5EF4-FFF2-40B4-BE49-F238E27FC236}">
                <a16:creationId xmlns:a16="http://schemas.microsoft.com/office/drawing/2014/main" id="{B36955C6-A683-4E22-A2BE-B5B324CC35D7}"/>
              </a:ext>
            </a:extLst>
          </p:cNvPr>
          <p:cNvSpPr>
            <a:spLocks noGrp="1"/>
          </p:cNvSpPr>
          <p:nvPr>
            <p:ph type="title"/>
          </p:nvPr>
        </p:nvSpPr>
        <p:spPr>
          <a:xfrm>
            <a:off x="776434" y="634881"/>
            <a:ext cx="10845800" cy="1325563"/>
          </a:xfrm>
        </p:spPr>
        <p:txBody>
          <a:bodyPr>
            <a:normAutofit/>
          </a:bodyPr>
          <a:lstStyle/>
          <a:p>
            <a:r>
              <a:rPr lang="fr-FR" sz="3200" b="1" dirty="0">
                <a:solidFill>
                  <a:schemeClr val="accent6"/>
                </a:solidFill>
                <a:latin typeface="+mn-lt"/>
              </a:rPr>
              <a:t>Organisation des évaluations communes en </a:t>
            </a:r>
            <a:r>
              <a:rPr lang="fr-FR" sz="3200" b="1" dirty="0" smtClean="0">
                <a:solidFill>
                  <a:schemeClr val="accent6"/>
                </a:solidFill>
                <a:latin typeface="+mn-lt"/>
              </a:rPr>
              <a:t>1ère </a:t>
            </a:r>
            <a:r>
              <a:rPr lang="fr-FR" sz="3200" b="1" dirty="0">
                <a:solidFill>
                  <a:schemeClr val="accent6"/>
                </a:solidFill>
                <a:latin typeface="+mn-lt"/>
              </a:rPr>
              <a:t>et T</a:t>
            </a:r>
            <a:r>
              <a:rPr lang="fr-FR" sz="3200" b="1" dirty="0" smtClean="0">
                <a:solidFill>
                  <a:schemeClr val="accent6"/>
                </a:solidFill>
                <a:latin typeface="+mn-lt"/>
              </a:rPr>
              <a:t>erminale</a:t>
            </a:r>
            <a:endParaRPr lang="LID4096" sz="3200" b="1" dirty="0">
              <a:solidFill>
                <a:schemeClr val="accent6"/>
              </a:solidFill>
              <a:latin typeface="+mn-lt"/>
            </a:endParaRPr>
          </a:p>
        </p:txBody>
      </p:sp>
    </p:spTree>
    <p:extLst>
      <p:ext uri="{BB962C8B-B14F-4D97-AF65-F5344CB8AC3E}">
        <p14:creationId xmlns:p14="http://schemas.microsoft.com/office/powerpoint/2010/main" val="2296161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08347-5813-48A4-AA4C-028AD5A5A893}"/>
              </a:ext>
            </a:extLst>
          </p:cNvPr>
          <p:cNvSpPr>
            <a:spLocks noGrp="1"/>
          </p:cNvSpPr>
          <p:nvPr>
            <p:ph type="title"/>
          </p:nvPr>
        </p:nvSpPr>
        <p:spPr>
          <a:xfrm>
            <a:off x="0" y="900125"/>
            <a:ext cx="8610600" cy="1325563"/>
          </a:xfrm>
        </p:spPr>
        <p:txBody>
          <a:bodyPr>
            <a:normAutofit/>
          </a:bodyPr>
          <a:lstStyle/>
          <a:p>
            <a:r>
              <a:rPr lang="fr-FR" b="1" dirty="0">
                <a:solidFill>
                  <a:schemeClr val="accent6"/>
                </a:solidFill>
                <a:latin typeface="+mn-lt"/>
              </a:rPr>
              <a:t>Enseignements de Spécialité, Focus</a:t>
            </a:r>
            <a:endParaRPr lang="LID4096" b="1" dirty="0">
              <a:solidFill>
                <a:schemeClr val="accent6"/>
              </a:solidFill>
              <a:latin typeface="+mn-lt"/>
            </a:endParaRPr>
          </a:p>
        </p:txBody>
      </p:sp>
      <p:sp>
        <p:nvSpPr>
          <p:cNvPr id="3" name="Espace réservé du contenu 2">
            <a:extLst>
              <a:ext uri="{FF2B5EF4-FFF2-40B4-BE49-F238E27FC236}">
                <a16:creationId xmlns:a16="http://schemas.microsoft.com/office/drawing/2014/main" id="{59556E3D-2EE7-400D-8F9B-676DA926FF20}"/>
              </a:ext>
            </a:extLst>
          </p:cNvPr>
          <p:cNvSpPr>
            <a:spLocks noGrp="1"/>
          </p:cNvSpPr>
          <p:nvPr>
            <p:ph idx="1"/>
          </p:nvPr>
        </p:nvSpPr>
        <p:spPr>
          <a:xfrm>
            <a:off x="0" y="1953127"/>
            <a:ext cx="8576358" cy="4904873"/>
          </a:xfrm>
        </p:spPr>
        <p:txBody>
          <a:bodyPr anchor="ctr">
            <a:normAutofit/>
          </a:bodyPr>
          <a:lstStyle/>
          <a:p>
            <a:r>
              <a:rPr lang="fr-FR" sz="1400" dirty="0"/>
              <a:t>En fin d’année de première, parmi les trois enseignements de spécialité qu’il a suivies en classe de première, chaque élève </a:t>
            </a:r>
            <a:r>
              <a:rPr lang="fr-FR" sz="1400" u="sng" dirty="0"/>
              <a:t>doit choisir les deux enseignements de spécialité qu’il souhaite poursuivre en terminale</a:t>
            </a:r>
            <a:r>
              <a:rPr lang="fr-FR" sz="1400" dirty="0"/>
              <a:t>. </a:t>
            </a:r>
          </a:p>
          <a:p>
            <a:r>
              <a:rPr lang="fr-FR" sz="1400" dirty="0"/>
              <a:t>C’est un moyen pour lui d’</a:t>
            </a:r>
            <a:r>
              <a:rPr lang="fr-FR" sz="1400" u="sng" dirty="0"/>
              <a:t>affiner son projet de poursuite d’études</a:t>
            </a:r>
            <a:r>
              <a:rPr lang="fr-FR" sz="1400" dirty="0"/>
              <a:t> en approfondissant les disciplines qu’il étudiera dans le supérieur.  Cette nouvelle organisation permet de garantir aux élèves un niveau de compétences adapté aux attendus de l’enseignement supérieur. Un changement de spécialité entre la 1</a:t>
            </a:r>
            <a:r>
              <a:rPr lang="fr-FR" sz="1400" baseline="30000" dirty="0"/>
              <a:t>ère</a:t>
            </a:r>
            <a:r>
              <a:rPr lang="fr-FR" sz="1400" dirty="0"/>
              <a:t> et la T</a:t>
            </a:r>
            <a:r>
              <a:rPr lang="fr-FR" sz="1400" baseline="30000" dirty="0"/>
              <a:t>ale</a:t>
            </a:r>
            <a:r>
              <a:rPr lang="fr-FR" sz="1400" dirty="0"/>
              <a:t> est possible, mais ne pourra se faire que de façon </a:t>
            </a:r>
            <a:r>
              <a:rPr lang="fr-FR" sz="1400" u="sng" dirty="0"/>
              <a:t>très exceptionnelle avec l’avis du conseil de classe </a:t>
            </a:r>
            <a:r>
              <a:rPr lang="fr-FR" sz="1400" dirty="0"/>
              <a:t>et des responsables légaux.</a:t>
            </a:r>
          </a:p>
          <a:p>
            <a:r>
              <a:rPr lang="fr-FR" sz="1400" dirty="0"/>
              <a:t>Les attendus de l’enseignement supérieur sont connus depuis mai 2018. Ils ne portent pas directement sur les enseignements de spécialité mais sur les </a:t>
            </a:r>
            <a:r>
              <a:rPr lang="fr-FR" sz="1400" u="sng" dirty="0"/>
              <a:t>compétences nécessaires pour réussir dans la voie envisagée</a:t>
            </a:r>
            <a:r>
              <a:rPr lang="fr-FR" sz="1400" dirty="0"/>
              <a:t>. Ils permettent, dans le cas d’un projet post bac déjà arrêté, de repérer les enseignements qui répondront le mieux aux compétences nécessaires. </a:t>
            </a:r>
          </a:p>
          <a:p>
            <a:r>
              <a:rPr lang="fr-FR" sz="1400" u="sng" dirty="0"/>
              <a:t>une formation de l’enseignement supérieur ne peut pas exiger un enseignement de spécialité en particulier </a:t>
            </a:r>
            <a:r>
              <a:rPr lang="fr-FR" sz="1400" dirty="0"/>
              <a:t>ou exclure l’examen du dossier d’un lycéen qui aurait choisi tel ou tel enseignement de spécialité. Les attendus de  l’enseignement supérieur qui sont affichés sur la plateforme </a:t>
            </a:r>
            <a:r>
              <a:rPr lang="fr-FR" sz="1400" dirty="0" err="1"/>
              <a:t>Parcoursup</a:t>
            </a:r>
            <a:r>
              <a:rPr lang="fr-FR" sz="1400" dirty="0"/>
              <a:t> donnent des indications sur les compétences et connaissances nécessaires pour réussir ses études supérieures dans telle ou telle formation. Ils sont des éléments utiles pour éclairer les élèves et les familles.</a:t>
            </a:r>
          </a:p>
          <a:p>
            <a:r>
              <a:rPr lang="fr-FR" sz="1400" u="sng" dirty="0"/>
              <a:t>Des dispositifs de personnalisation </a:t>
            </a:r>
            <a:r>
              <a:rPr lang="fr-FR" sz="1400" dirty="0"/>
              <a:t>de type </a:t>
            </a:r>
            <a:r>
              <a:rPr lang="fr-FR" sz="1400" u="sng" dirty="0"/>
              <a:t>« OUI-SI » </a:t>
            </a:r>
            <a:r>
              <a:rPr lang="fr-FR" sz="1400" dirty="0"/>
              <a:t>ont été mis en place par les universités pour accompagner la réussite de lycéens motivés pour s’engager dans une voie de formation, même lorsque les études secondaires n’y conduisaient pas spécialement, et </a:t>
            </a:r>
            <a:r>
              <a:rPr lang="fr-FR" sz="1400" u="sng" dirty="0"/>
              <a:t>pour laquelle leur réussite ne pourra y être garantie que moyennant un soutien disciplinaire ou méthodologique.</a:t>
            </a:r>
            <a:endParaRPr lang="LID4096" sz="1400" u="sng"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C6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B9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rme libre : Forme 23"/>
          <p:cNvSpPr/>
          <p:nvPr/>
        </p:nvSpPr>
        <p:spPr>
          <a:xfrm>
            <a:off x="0" y="-16602"/>
            <a:ext cx="12192000" cy="1061631"/>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8" name="Image 7"/>
          <p:cNvPicPr/>
          <p:nvPr/>
        </p:nvPicPr>
        <p:blipFill>
          <a:blip r:embed="rId2" cstate="print">
            <a:extLst>
              <a:ext uri="{28A0092B-C50C-407E-A947-70E740481C1C}">
                <a14:useLocalDpi xmlns:a14="http://schemas.microsoft.com/office/drawing/2010/main" val="0"/>
              </a:ext>
            </a:extLst>
          </a:blip>
          <a:stretch>
            <a:fillRect/>
          </a:stretch>
        </p:blipFill>
        <p:spPr>
          <a:xfrm>
            <a:off x="9070338" y="2886471"/>
            <a:ext cx="1896474" cy="1036593"/>
          </a:xfrm>
          <a:prstGeom prst="rect">
            <a:avLst/>
          </a:prstGeom>
        </p:spPr>
      </p:pic>
    </p:spTree>
    <p:extLst>
      <p:ext uri="{BB962C8B-B14F-4D97-AF65-F5344CB8AC3E}">
        <p14:creationId xmlns:p14="http://schemas.microsoft.com/office/powerpoint/2010/main" val="4290544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3296" y="1411336"/>
            <a:ext cx="6405595" cy="688650"/>
          </a:xfrm>
          <a:prstGeom prst="rect">
            <a:avLst/>
          </a:prstGeom>
        </p:spPr>
        <p:txBody>
          <a:bodyPr vert="horz" wrap="square" lIns="0" tIns="11430" rIns="0" bIns="0" rtlCol="0">
            <a:spAutoFit/>
          </a:bodyPr>
          <a:lstStyle/>
          <a:p>
            <a:pPr marL="12700">
              <a:lnSpc>
                <a:spcPct val="100000"/>
              </a:lnSpc>
              <a:spcBef>
                <a:spcPts val="90"/>
              </a:spcBef>
            </a:pPr>
            <a:r>
              <a:rPr lang="fr-FR" b="1" spc="-235" dirty="0">
                <a:solidFill>
                  <a:schemeClr val="accent6"/>
                </a:solidFill>
                <a:latin typeface="+mn-lt"/>
              </a:rPr>
              <a:t>Quelques ressources</a:t>
            </a:r>
            <a:r>
              <a:rPr b="1" spc="-235" dirty="0">
                <a:solidFill>
                  <a:schemeClr val="accent6"/>
                </a:solidFill>
                <a:latin typeface="+mn-lt"/>
              </a:rPr>
              <a:t>:</a:t>
            </a:r>
          </a:p>
        </p:txBody>
      </p:sp>
      <p:sp>
        <p:nvSpPr>
          <p:cNvPr id="3" name="object 3"/>
          <p:cNvSpPr txBox="1"/>
          <p:nvPr/>
        </p:nvSpPr>
        <p:spPr>
          <a:xfrm>
            <a:off x="800634" y="2270100"/>
            <a:ext cx="9649460" cy="4387098"/>
          </a:xfrm>
          <a:prstGeom prst="rect">
            <a:avLst/>
          </a:prstGeom>
        </p:spPr>
        <p:txBody>
          <a:bodyPr vert="horz" wrap="square" lIns="0" tIns="36830" rIns="0" bIns="0" rtlCol="0">
            <a:spAutoFit/>
          </a:bodyPr>
          <a:lstStyle/>
          <a:p>
            <a:pPr marL="241300" indent="-228600">
              <a:spcBef>
                <a:spcPts val="290"/>
              </a:spcBef>
              <a:buClr>
                <a:srgbClr val="000000"/>
              </a:buClr>
              <a:buFont typeface="Arial"/>
              <a:buChar char="•"/>
              <a:tabLst>
                <a:tab pos="240665" algn="l"/>
                <a:tab pos="241300" algn="l"/>
              </a:tabLst>
            </a:pPr>
            <a:r>
              <a:rPr lang="fr-FR" sz="2800" u="heavy" spc="-10" dirty="0">
                <a:solidFill>
                  <a:srgbClr val="0562C1"/>
                </a:solidFill>
                <a:uFill>
                  <a:solidFill>
                    <a:srgbClr val="0562C1"/>
                  </a:solidFill>
                </a:uFill>
                <a:latin typeface="Carlito"/>
                <a:cs typeface="Carlito"/>
                <a:hlinkClick r:id="rId2"/>
              </a:rPr>
              <a:t>Réussir son BAC</a:t>
            </a:r>
            <a:endParaRPr lang="fr-FR" sz="2800" u="heavy" spc="-10" dirty="0">
              <a:solidFill>
                <a:srgbClr val="0562C1"/>
              </a:solidFill>
              <a:uFill>
                <a:solidFill>
                  <a:srgbClr val="0562C1"/>
                </a:solidFill>
              </a:uFill>
              <a:latin typeface="Carlito"/>
              <a:cs typeface="Carlito"/>
            </a:endParaRPr>
          </a:p>
          <a:p>
            <a:pPr marL="241300" indent="-228600">
              <a:spcBef>
                <a:spcPts val="290"/>
              </a:spcBef>
              <a:buClr>
                <a:srgbClr val="000000"/>
              </a:buClr>
              <a:buFont typeface="Arial"/>
              <a:buChar char="•"/>
              <a:tabLst>
                <a:tab pos="240665" algn="l"/>
                <a:tab pos="241300" algn="l"/>
              </a:tabLst>
            </a:pPr>
            <a:r>
              <a:rPr lang="fr-FR" sz="2800" u="heavy" spc="-10" dirty="0">
                <a:solidFill>
                  <a:srgbClr val="0562C1"/>
                </a:solidFill>
                <a:uFill>
                  <a:solidFill>
                    <a:srgbClr val="0562C1"/>
                  </a:solidFill>
                </a:uFill>
                <a:latin typeface="Carlito"/>
                <a:cs typeface="Carlito"/>
                <a:hlinkClick r:id="rId3"/>
              </a:rPr>
              <a:t>https://youtu.be/zwKkQVJzAEA</a:t>
            </a:r>
            <a:endParaRPr lang="fr-FR" sz="2800" u="heavy" spc="-10" dirty="0">
              <a:solidFill>
                <a:srgbClr val="0562C1"/>
              </a:solidFill>
              <a:uFill>
                <a:solidFill>
                  <a:srgbClr val="0562C1"/>
                </a:solidFill>
              </a:uFill>
              <a:latin typeface="Carlito"/>
              <a:cs typeface="Carlito"/>
            </a:endParaRPr>
          </a:p>
          <a:p>
            <a:pPr marL="241300" indent="-228600">
              <a:spcBef>
                <a:spcPts val="290"/>
              </a:spcBef>
              <a:buClr>
                <a:srgbClr val="000000"/>
              </a:buClr>
              <a:buFont typeface="Arial"/>
              <a:buChar char="•"/>
              <a:tabLst>
                <a:tab pos="240665" algn="l"/>
                <a:tab pos="241300" algn="l"/>
              </a:tabLst>
            </a:pPr>
            <a:r>
              <a:rPr sz="2800" u="heavy" spc="-10" dirty="0">
                <a:solidFill>
                  <a:srgbClr val="0562C1"/>
                </a:solidFill>
                <a:uFill>
                  <a:solidFill>
                    <a:srgbClr val="0562C1"/>
                  </a:solidFill>
                </a:uFill>
                <a:latin typeface="Carlito"/>
                <a:cs typeface="Carlito"/>
                <a:hlinkClick r:id="rId4"/>
              </a:rPr>
              <a:t>http://quandjepasselebac.education.fr/category/bac-2021/</a:t>
            </a:r>
            <a:endParaRPr sz="2800" dirty="0">
              <a:latin typeface="Carlito"/>
              <a:cs typeface="Carlito"/>
            </a:endParaRPr>
          </a:p>
          <a:p>
            <a:pPr marL="241300" indent="-228600">
              <a:lnSpc>
                <a:spcPct val="100000"/>
              </a:lnSpc>
              <a:spcBef>
                <a:spcPts val="190"/>
              </a:spcBef>
              <a:buClr>
                <a:srgbClr val="000000"/>
              </a:buClr>
              <a:buFont typeface="Arial"/>
              <a:buChar char="•"/>
              <a:tabLst>
                <a:tab pos="240665" algn="l"/>
                <a:tab pos="241300" algn="l"/>
              </a:tabLst>
            </a:pPr>
            <a:r>
              <a:rPr sz="2800" u="heavy" spc="-10" dirty="0">
                <a:solidFill>
                  <a:srgbClr val="0562C1"/>
                </a:solidFill>
                <a:uFill>
                  <a:solidFill>
                    <a:srgbClr val="0562C1"/>
                  </a:solidFill>
                </a:uFill>
                <a:latin typeface="Carlito"/>
                <a:cs typeface="Carlito"/>
                <a:hlinkClick r:id="rId5"/>
              </a:rPr>
              <a:t>http://quandjepasselebac.education.fr/bac-general-cours-communs-et-specialites/</a:t>
            </a:r>
            <a:endParaRPr sz="2800" dirty="0">
              <a:latin typeface="Carlito"/>
              <a:cs typeface="Carlito"/>
            </a:endParaRPr>
          </a:p>
          <a:p>
            <a:pPr marL="241300" indent="-228600">
              <a:lnSpc>
                <a:spcPct val="100000"/>
              </a:lnSpc>
              <a:spcBef>
                <a:spcPts val="215"/>
              </a:spcBef>
              <a:buClr>
                <a:srgbClr val="000000"/>
              </a:buClr>
              <a:buFont typeface="Arial"/>
              <a:buChar char="•"/>
              <a:tabLst>
                <a:tab pos="240665" algn="l"/>
                <a:tab pos="241300" algn="l"/>
              </a:tabLst>
            </a:pPr>
            <a:r>
              <a:rPr sz="2800" u="heavy" spc="-10" dirty="0">
                <a:solidFill>
                  <a:srgbClr val="0562C1"/>
                </a:solidFill>
                <a:uFill>
                  <a:solidFill>
                    <a:srgbClr val="0562C1"/>
                  </a:solidFill>
                </a:uFill>
                <a:latin typeface="Carlito"/>
                <a:cs typeface="Carlito"/>
                <a:hlinkClick r:id="rId6"/>
              </a:rPr>
              <a:t>http://quandjepasselebac.education.fr/du-nouveau-pour-le-bac-technologique/</a:t>
            </a:r>
            <a:endParaRPr sz="2800" dirty="0">
              <a:latin typeface="Carlito"/>
              <a:cs typeface="Carlito"/>
            </a:endParaRPr>
          </a:p>
          <a:p>
            <a:pPr marL="241300" indent="-228600">
              <a:lnSpc>
                <a:spcPct val="100000"/>
              </a:lnSpc>
              <a:spcBef>
                <a:spcPts val="219"/>
              </a:spcBef>
              <a:buFont typeface="Arial"/>
              <a:buChar char="•"/>
              <a:tabLst>
                <a:tab pos="240665" algn="l"/>
                <a:tab pos="241300" algn="l"/>
              </a:tabLst>
            </a:pPr>
            <a:r>
              <a:rPr sz="2800" spc="5" dirty="0">
                <a:latin typeface="Carlito"/>
                <a:cs typeface="Carlito"/>
              </a:rPr>
              <a:t>Le </a:t>
            </a:r>
            <a:r>
              <a:rPr sz="2800" spc="-5" dirty="0">
                <a:latin typeface="Carlito"/>
                <a:cs typeface="Carlito"/>
              </a:rPr>
              <a:t>site de</a:t>
            </a:r>
            <a:r>
              <a:rPr sz="2800" spc="-25" dirty="0">
                <a:latin typeface="Carlito"/>
                <a:cs typeface="Carlito"/>
              </a:rPr>
              <a:t> </a:t>
            </a:r>
            <a:r>
              <a:rPr sz="2800" spc="-10" dirty="0">
                <a:latin typeface="Carlito"/>
                <a:cs typeface="Carlito"/>
              </a:rPr>
              <a:t>l’ONISEP</a:t>
            </a:r>
            <a:endParaRPr sz="2800" dirty="0">
              <a:latin typeface="Carlito"/>
              <a:cs typeface="Carlito"/>
            </a:endParaRPr>
          </a:p>
          <a:p>
            <a:pPr marL="241300" indent="-228600">
              <a:lnSpc>
                <a:spcPct val="100000"/>
              </a:lnSpc>
              <a:spcBef>
                <a:spcPts val="190"/>
              </a:spcBef>
              <a:buFont typeface="Arial"/>
              <a:buChar char="•"/>
              <a:tabLst>
                <a:tab pos="240665" algn="l"/>
                <a:tab pos="241300" algn="l"/>
              </a:tabLst>
            </a:pPr>
            <a:r>
              <a:rPr sz="2800" spc="5" dirty="0">
                <a:latin typeface="Carlito"/>
                <a:cs typeface="Carlito"/>
              </a:rPr>
              <a:t>Le </a:t>
            </a:r>
            <a:r>
              <a:rPr sz="2800" spc="-10" dirty="0">
                <a:latin typeface="Carlito"/>
                <a:cs typeface="Carlito"/>
              </a:rPr>
              <a:t>magazine</a:t>
            </a:r>
            <a:r>
              <a:rPr sz="2800" spc="-15" dirty="0">
                <a:latin typeface="Carlito"/>
                <a:cs typeface="Carlito"/>
              </a:rPr>
              <a:t> </a:t>
            </a:r>
            <a:r>
              <a:rPr sz="2800" spc="-10" dirty="0">
                <a:latin typeface="Carlito"/>
                <a:cs typeface="Carlito"/>
              </a:rPr>
              <a:t>l’Etudiant</a:t>
            </a:r>
            <a:endParaRPr sz="2800" dirty="0">
              <a:latin typeface="Carlito"/>
              <a:cs typeface="Carlito"/>
            </a:endParaRPr>
          </a:p>
          <a:p>
            <a:pPr>
              <a:lnSpc>
                <a:spcPct val="100000"/>
              </a:lnSpc>
              <a:spcBef>
                <a:spcPts val="30"/>
              </a:spcBef>
            </a:pPr>
            <a:endParaRPr sz="1900" dirty="0">
              <a:latin typeface="Carlito"/>
              <a:cs typeface="Carlito"/>
            </a:endParaRPr>
          </a:p>
        </p:txBody>
      </p:sp>
      <p:sp>
        <p:nvSpPr>
          <p:cNvPr id="6" name="Forme libre : Forme 23"/>
          <p:cNvSpPr/>
          <p:nvPr/>
        </p:nvSpPr>
        <p:spPr>
          <a:xfrm>
            <a:off x="0" y="-16602"/>
            <a:ext cx="12192000" cy="1061631"/>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7" cstate="print">
            <a:extLst>
              <a:ext uri="{28A0092B-C50C-407E-A947-70E740481C1C}">
                <a14:useLocalDpi xmlns:a14="http://schemas.microsoft.com/office/drawing/2010/main" val="0"/>
              </a:ext>
            </a:extLst>
          </a:blip>
          <a:stretch>
            <a:fillRect/>
          </a:stretch>
        </p:blipFill>
        <p:spPr>
          <a:xfrm>
            <a:off x="526848" y="136092"/>
            <a:ext cx="1896474" cy="1036593"/>
          </a:xfrm>
          <a:prstGeom prst="rect">
            <a:avLst/>
          </a:prstGeom>
        </p:spPr>
      </p:pic>
      <p:pic>
        <p:nvPicPr>
          <p:cNvPr id="8" name="Image 7"/>
          <p:cNvPicPr/>
          <p:nvPr/>
        </p:nvPicPr>
        <p:blipFill>
          <a:blip r:embed="rId8" cstate="print">
            <a:extLst>
              <a:ext uri="{28A0092B-C50C-407E-A947-70E740481C1C}">
                <a14:useLocalDpi xmlns:a14="http://schemas.microsoft.com/office/drawing/2010/main" val="0"/>
              </a:ext>
            </a:extLst>
          </a:blip>
          <a:stretch>
            <a:fillRect/>
          </a:stretch>
        </p:blipFill>
        <p:spPr>
          <a:xfrm>
            <a:off x="9948269" y="136092"/>
            <a:ext cx="1923552" cy="965836"/>
          </a:xfrm>
          <a:prstGeom prst="rect">
            <a:avLst/>
          </a:prstGeom>
        </p:spPr>
      </p:pic>
    </p:spTree>
    <p:extLst>
      <p:ext uri="{BB962C8B-B14F-4D97-AF65-F5344CB8AC3E}">
        <p14:creationId xmlns:p14="http://schemas.microsoft.com/office/powerpoint/2010/main" val="2434544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a:xfrm>
            <a:off x="2808990" y="901745"/>
            <a:ext cx="6858000" cy="1143000"/>
          </a:xfrm>
        </p:spPr>
        <p:txBody>
          <a:bodyPr>
            <a:noAutofit/>
          </a:bodyPr>
          <a:lstStyle/>
          <a:p>
            <a:pPr marL="457200" marR="457200" algn="ctr">
              <a:spcBef>
                <a:spcPts val="200"/>
              </a:spcBef>
              <a:spcAft>
                <a:spcPts val="1800"/>
              </a:spcAft>
            </a:pPr>
            <a:r>
              <a:rPr lang="fr-FR" altLang="fr-FR" sz="2500" dirty="0">
                <a:solidFill>
                  <a:schemeClr val="accent6"/>
                </a:solidFill>
                <a:latin typeface="+mn-lt"/>
                <a:ea typeface="ＭＳ Ｐゴシック" panose="020B0600070205080204" pitchFamily="34" charset="-128"/>
              </a:rPr>
              <a:t/>
            </a:r>
            <a:br>
              <a:rPr lang="fr-FR" altLang="fr-FR" sz="2500" dirty="0">
                <a:solidFill>
                  <a:schemeClr val="accent6"/>
                </a:solidFill>
                <a:latin typeface="+mn-lt"/>
                <a:ea typeface="ＭＳ Ｐゴシック" panose="020B0600070205080204" pitchFamily="34" charset="-128"/>
              </a:rPr>
            </a:br>
            <a:r>
              <a:rPr lang="fr-FR" altLang="fr-FR" sz="2500" dirty="0">
                <a:solidFill>
                  <a:schemeClr val="accent6"/>
                </a:solidFill>
                <a:latin typeface="+mn-lt"/>
                <a:ea typeface="ＭＳ Ｐゴシック" panose="020B0600070205080204" pitchFamily="34" charset="-128"/>
              </a:rPr>
              <a:t/>
            </a:r>
            <a:br>
              <a:rPr lang="fr-FR" altLang="fr-FR" sz="2500" dirty="0">
                <a:solidFill>
                  <a:schemeClr val="accent6"/>
                </a:solidFill>
                <a:latin typeface="+mn-lt"/>
                <a:ea typeface="ＭＳ Ｐゴシック" panose="020B0600070205080204" pitchFamily="34" charset="-128"/>
              </a:rPr>
            </a:br>
            <a:r>
              <a:rPr lang="fr-FR" altLang="fr-FR" sz="2500" dirty="0">
                <a:solidFill>
                  <a:schemeClr val="accent6"/>
                </a:solidFill>
                <a:latin typeface="+mn-lt"/>
                <a:ea typeface="ＭＳ Ｐゴシック" panose="020B0600070205080204" pitchFamily="34" charset="-128"/>
              </a:rPr>
              <a:t/>
            </a:r>
            <a:br>
              <a:rPr lang="fr-FR" altLang="fr-FR" sz="2500" dirty="0">
                <a:solidFill>
                  <a:schemeClr val="accent6"/>
                </a:solidFill>
                <a:latin typeface="+mn-lt"/>
                <a:ea typeface="ＭＳ Ｐゴシック" panose="020B0600070205080204" pitchFamily="34" charset="-128"/>
              </a:rPr>
            </a:br>
            <a:r>
              <a:rPr lang="fr-FR" sz="28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t>Election au Conseil d’Etablissement</a:t>
            </a:r>
            <a:br>
              <a:rPr lang="fr-FR" sz="28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br>
            <a:r>
              <a:rPr lang="fr-FR" sz="28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t>2020-2021</a:t>
            </a:r>
            <a:r>
              <a:rPr lang="fr-FR" sz="25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t/>
            </a:r>
            <a:br>
              <a:rPr lang="fr-FR" sz="25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br>
            <a:r>
              <a:rPr lang="fr-FR" altLang="fr-FR" sz="2500" dirty="0">
                <a:solidFill>
                  <a:schemeClr val="accent6"/>
                </a:solidFill>
                <a:latin typeface="+mn-lt"/>
                <a:ea typeface="ＭＳ Ｐゴシック" panose="020B0600070205080204" pitchFamily="34" charset="-128"/>
              </a:rPr>
              <a:t/>
            </a:r>
            <a:br>
              <a:rPr lang="fr-FR" altLang="fr-FR" sz="2500" dirty="0">
                <a:solidFill>
                  <a:schemeClr val="accent6"/>
                </a:solidFill>
                <a:latin typeface="+mn-lt"/>
                <a:ea typeface="ＭＳ Ｐゴシック" panose="020B0600070205080204" pitchFamily="34" charset="-128"/>
              </a:rPr>
            </a:br>
            <a:r>
              <a:rPr lang="fr-FR" altLang="fr-FR" sz="2500" b="1" dirty="0">
                <a:solidFill>
                  <a:schemeClr val="accent6"/>
                </a:solidFill>
                <a:latin typeface="+mn-lt"/>
                <a:ea typeface="ＭＳ Ｐゴシック" panose="020B0600070205080204" pitchFamily="34" charset="-128"/>
              </a:rPr>
              <a:t>POURQUOI S’INVESTIR ?</a:t>
            </a:r>
          </a:p>
        </p:txBody>
      </p:sp>
      <p:sp>
        <p:nvSpPr>
          <p:cNvPr id="3" name="Espace réservé du contenu 2"/>
          <p:cNvSpPr>
            <a:spLocks noGrp="1"/>
          </p:cNvSpPr>
          <p:nvPr>
            <p:ph idx="1"/>
          </p:nvPr>
        </p:nvSpPr>
        <p:spPr>
          <a:xfrm>
            <a:off x="703035" y="2558770"/>
            <a:ext cx="11069911" cy="3819525"/>
          </a:xfrm>
        </p:spPr>
        <p:txBody>
          <a:bodyPr>
            <a:normAutofit fontScale="25000" lnSpcReduction="20000"/>
          </a:bodyPr>
          <a:lstStyle/>
          <a:p>
            <a:pPr>
              <a:defRPr/>
            </a:pPr>
            <a:endParaRPr lang="fr-FR" dirty="0" smtClean="0"/>
          </a:p>
          <a:p>
            <a:pPr algn="just">
              <a:buFont typeface="Wingdings" panose="05000000000000000000" pitchFamily="2" charset="2"/>
              <a:buChar char=""/>
              <a:defRPr/>
            </a:pPr>
            <a:r>
              <a:rPr lang="fr-FR" sz="8000" b="1" dirty="0">
                <a:latin typeface="Calibri" panose="020F0502020204030204" pitchFamily="34" charset="0"/>
                <a:cs typeface="Calibri" panose="020F0502020204030204" pitchFamily="34" charset="0"/>
              </a:rPr>
              <a:t>Les parents ont une place importante au sein de la communauté éducative dans l’école de la République.</a:t>
            </a:r>
          </a:p>
          <a:p>
            <a:pPr marL="0" indent="0" algn="just">
              <a:defRPr/>
            </a:pPr>
            <a:endParaRPr lang="fr-FR" sz="8000" b="1" dirty="0">
              <a:latin typeface="Calibri" panose="020F0502020204030204" pitchFamily="34" charset="0"/>
              <a:cs typeface="Calibri" panose="020F0502020204030204" pitchFamily="34" charset="0"/>
            </a:endParaRPr>
          </a:p>
          <a:p>
            <a:pPr algn="just">
              <a:buFont typeface="Wingdings" panose="05000000000000000000" pitchFamily="2" charset="2"/>
              <a:buChar char=""/>
              <a:defRPr/>
            </a:pPr>
            <a:r>
              <a:rPr lang="fr-FR" sz="8000" b="1" dirty="0">
                <a:latin typeface="Calibri" panose="020F0502020204030204" pitchFamily="34" charset="0"/>
                <a:cs typeface="Calibri" panose="020F0502020204030204" pitchFamily="34" charset="0"/>
              </a:rPr>
              <a:t>La présence des parents participe pleinement à la vie de l’établissement</a:t>
            </a:r>
          </a:p>
          <a:p>
            <a:pPr marL="0" indent="0" algn="just">
              <a:defRPr/>
            </a:pPr>
            <a:endParaRPr lang="fr-FR" sz="8000" b="1" dirty="0">
              <a:latin typeface="Calibri" panose="020F0502020204030204" pitchFamily="34" charset="0"/>
              <a:cs typeface="Calibri" panose="020F0502020204030204" pitchFamily="34" charset="0"/>
            </a:endParaRPr>
          </a:p>
          <a:p>
            <a:pPr algn="just">
              <a:buFont typeface="Wingdings" panose="05000000000000000000" pitchFamily="2" charset="2"/>
              <a:buChar char=""/>
              <a:defRPr/>
            </a:pPr>
            <a:r>
              <a:rPr lang="fr-FR" sz="8000" b="1" dirty="0">
                <a:latin typeface="Calibri" panose="020F0502020204030204" pitchFamily="34" charset="0"/>
                <a:cs typeface="Calibri" panose="020F0502020204030204" pitchFamily="34" charset="0"/>
              </a:rPr>
              <a:t>Les parents sont des partenaires incontournables de la communauté éducative et de l’institution scolaire où étudient leurs enfants</a:t>
            </a:r>
          </a:p>
          <a:p>
            <a:pPr algn="just">
              <a:buFont typeface="Wingdings" panose="05000000000000000000" pitchFamily="2" charset="2"/>
              <a:buChar char=""/>
              <a:defRPr/>
            </a:pPr>
            <a:endParaRPr lang="fr-FR" sz="8000" b="1" dirty="0">
              <a:latin typeface="Calibri" panose="020F0502020204030204" pitchFamily="34" charset="0"/>
              <a:cs typeface="Calibri" panose="020F0502020204030204" pitchFamily="34" charset="0"/>
            </a:endParaRPr>
          </a:p>
          <a:p>
            <a:pPr algn="just">
              <a:buFont typeface="Wingdings" panose="05000000000000000000" pitchFamily="2" charset="2"/>
              <a:buChar char=""/>
              <a:defRPr/>
            </a:pPr>
            <a:r>
              <a:rPr lang="fr-FR" sz="8000" b="1" dirty="0">
                <a:latin typeface="Calibri" panose="020F0502020204030204" pitchFamily="34" charset="0"/>
                <a:cs typeface="Calibri" panose="020F0502020204030204" pitchFamily="34" charset="0"/>
              </a:rPr>
              <a:t>Pour améliorer la vie et le quotidien des  élèves</a:t>
            </a:r>
          </a:p>
          <a:p>
            <a:pPr algn="just">
              <a:buFont typeface="Wingdings" panose="05000000000000000000" pitchFamily="2" charset="2"/>
              <a:buChar char=""/>
              <a:defRPr/>
            </a:pPr>
            <a:endParaRPr lang="fr-FR" sz="8000" b="1" dirty="0">
              <a:latin typeface="Calibri" panose="020F0502020204030204" pitchFamily="34" charset="0"/>
              <a:cs typeface="Calibri" panose="020F0502020204030204" pitchFamily="34" charset="0"/>
            </a:endParaRPr>
          </a:p>
          <a:p>
            <a:pPr algn="just">
              <a:buFont typeface="Wingdings" panose="05000000000000000000" pitchFamily="2" charset="2"/>
              <a:buChar char=""/>
              <a:defRPr/>
            </a:pPr>
            <a:r>
              <a:rPr lang="fr-FR" sz="8000" b="1" dirty="0">
                <a:latin typeface="Calibri" panose="020F0502020204030204" pitchFamily="34" charset="0"/>
                <a:cs typeface="Calibri" panose="020F0502020204030204" pitchFamily="34" charset="0"/>
              </a:rPr>
              <a:t>Quelles qualités requises pour les parents élus : disponibilité, esprit constructif, prêts à s’investir dans les commission, être un relai efficace entre tous les parents, la direction du Lycée et le comité de gestion, s’engager pour la communauté et non pour des intérêts personnels.</a:t>
            </a:r>
          </a:p>
        </p:txBody>
      </p:sp>
      <p:sp>
        <p:nvSpPr>
          <p:cNvPr id="4" name="Forme libre : Forme 23"/>
          <p:cNvSpPr/>
          <p:nvPr/>
        </p:nvSpPr>
        <p:spPr>
          <a:xfrm>
            <a:off x="0" y="-38372"/>
            <a:ext cx="12192000" cy="1268861"/>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703035" y="530950"/>
            <a:ext cx="1896474" cy="1036593"/>
          </a:xfrm>
          <a:prstGeom prst="rect">
            <a:avLst/>
          </a:prstGeom>
        </p:spPr>
      </p:pic>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Tree>
    <p:extLst>
      <p:ext uri="{BB962C8B-B14F-4D97-AF65-F5344CB8AC3E}">
        <p14:creationId xmlns:p14="http://schemas.microsoft.com/office/powerpoint/2010/main" val="360138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38372"/>
            <a:ext cx="12192000" cy="1814921"/>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703035" y="338160"/>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745148" y="386170"/>
            <a:ext cx="1923552" cy="965836"/>
          </a:xfrm>
          <a:prstGeom prst="rect">
            <a:avLst/>
          </a:prstGeom>
        </p:spPr>
      </p:pic>
      <p:sp>
        <p:nvSpPr>
          <p:cNvPr id="9" name="Rectangle 8"/>
          <p:cNvSpPr/>
          <p:nvPr/>
        </p:nvSpPr>
        <p:spPr>
          <a:xfrm>
            <a:off x="523300" y="1651725"/>
            <a:ext cx="11145400" cy="3508653"/>
          </a:xfrm>
          <a:prstGeom prst="rect">
            <a:avLst/>
          </a:prstGeom>
        </p:spPr>
        <p:txBody>
          <a:bodyPr wrap="square" anchor="t">
            <a:spAutoFit/>
          </a:bodyPr>
          <a:lstStyle/>
          <a:p>
            <a:pPr marL="457200" marR="457200" algn="ctr">
              <a:spcBef>
                <a:spcPts val="200"/>
              </a:spcBef>
              <a:spcAft>
                <a:spcPts val="1800"/>
              </a:spcAft>
            </a:pPr>
            <a:r>
              <a:rPr lang="fr-FR" sz="4800" b="1" dirty="0">
                <a:solidFill>
                  <a:schemeClr val="accent6">
                    <a:lumMod val="75000"/>
                  </a:schemeClr>
                </a:solidFill>
              </a:rPr>
              <a:t>Rentrée scolaire 2020-2021 </a:t>
            </a:r>
          </a:p>
          <a:p>
            <a:pPr marL="457200" marR="457200" algn="ctr">
              <a:spcBef>
                <a:spcPts val="200"/>
              </a:spcBef>
              <a:spcAft>
                <a:spcPts val="1800"/>
              </a:spcAft>
            </a:pPr>
            <a:r>
              <a:rPr lang="fr-FR" sz="3000" b="1" dirty="0"/>
              <a:t>EFFECTIFS RENTREE (septembre 2020): </a:t>
            </a:r>
            <a:r>
              <a:rPr lang="fr-FR" sz="3000" b="1" dirty="0" smtClean="0"/>
              <a:t>602 </a:t>
            </a:r>
            <a:r>
              <a:rPr lang="fr-FR" sz="3000" b="1" dirty="0"/>
              <a:t>ELEVES </a:t>
            </a:r>
            <a:r>
              <a:rPr lang="fr-FR" sz="3200" b="1" dirty="0"/>
              <a:t>dont </a:t>
            </a:r>
            <a:r>
              <a:rPr lang="fr-FR" sz="3200" b="1" dirty="0" smtClean="0"/>
              <a:t>28 </a:t>
            </a:r>
            <a:r>
              <a:rPr lang="fr-FR" sz="3200" b="1" dirty="0"/>
              <a:t>en d</a:t>
            </a:r>
            <a:r>
              <a:rPr lang="fr-FR" sz="3200" b="1" dirty="0" smtClean="0"/>
              <a:t>ispositif d’accueil à distance </a:t>
            </a:r>
            <a:r>
              <a:rPr lang="fr-FR" sz="3200" b="1" dirty="0"/>
              <a:t>(2</a:t>
            </a:r>
            <a:r>
              <a:rPr lang="fr-FR" sz="3200" b="1" baseline="30000" dirty="0"/>
              <a:t>nde</a:t>
            </a:r>
            <a:r>
              <a:rPr lang="fr-FR" sz="3200" b="1" dirty="0"/>
              <a:t>, 1</a:t>
            </a:r>
            <a:r>
              <a:rPr lang="fr-FR" sz="3200" b="1" baseline="30000" dirty="0"/>
              <a:t>ère</a:t>
            </a:r>
            <a:r>
              <a:rPr lang="fr-FR" sz="3200" b="1" dirty="0"/>
              <a:t> et Tale)</a:t>
            </a:r>
            <a:endParaRPr lang="fr-FR" sz="1400" b="1" i="1" kern="1000" dirty="0">
              <a:latin typeface="Franklin Gothic Book"/>
              <a:ea typeface="Franklin Gothic Book" panose="020B0503020102020204" pitchFamily="34" charset="0"/>
              <a:cs typeface="Times New Roman"/>
            </a:endParaRPr>
          </a:p>
          <a:p>
            <a:pPr marL="457200" marR="457200" algn="ctr">
              <a:spcBef>
                <a:spcPts val="200"/>
              </a:spcBef>
              <a:spcAft>
                <a:spcPts val="1800"/>
              </a:spcAft>
            </a:pPr>
            <a:endParaRPr lang="fr-FR" sz="3000" b="1" dirty="0">
              <a:solidFill>
                <a:schemeClr val="accent6">
                  <a:lumMod val="75000"/>
                </a:schemeClr>
              </a:solidFill>
            </a:endParaRPr>
          </a:p>
          <a:p>
            <a:pPr marL="457200" marR="457200" algn="ctr">
              <a:spcBef>
                <a:spcPts val="200"/>
              </a:spcBef>
              <a:spcAft>
                <a:spcPts val="1800"/>
              </a:spcAft>
            </a:pPr>
            <a:r>
              <a:rPr lang="fr-FR" sz="3000" b="1" dirty="0">
                <a:solidFill>
                  <a:schemeClr val="accent6">
                    <a:lumMod val="75000"/>
                  </a:schemeClr>
                </a:solidFill>
              </a:rPr>
              <a:t> </a:t>
            </a:r>
            <a:endParaRPr lang="fr-FR" sz="3000" b="1" dirty="0">
              <a:solidFill>
                <a:schemeClr val="accent6">
                  <a:lumMod val="50000"/>
                </a:schemeClr>
              </a:solidFill>
            </a:endParaRPr>
          </a:p>
        </p:txBody>
      </p:sp>
      <p:graphicFrame>
        <p:nvGraphicFramePr>
          <p:cNvPr id="5" name="Tableau 4"/>
          <p:cNvGraphicFramePr>
            <a:graphicFrameLocks noGrp="1"/>
          </p:cNvGraphicFramePr>
          <p:nvPr>
            <p:extLst/>
          </p:nvPr>
        </p:nvGraphicFramePr>
        <p:xfrm>
          <a:off x="857793" y="4007468"/>
          <a:ext cx="10476411" cy="518160"/>
        </p:xfrm>
        <a:graphic>
          <a:graphicData uri="http://schemas.openxmlformats.org/drawingml/2006/table">
            <a:tbl>
              <a:tblPr firstRow="1" bandRow="1">
                <a:tableStyleId>{93296810-A885-4BE3-A3E7-6D5BEEA58F35}</a:tableStyleId>
              </a:tblPr>
              <a:tblGrid>
                <a:gridCol w="10476411">
                  <a:extLst>
                    <a:ext uri="{9D8B030D-6E8A-4147-A177-3AD203B41FA5}">
                      <a16:colId xmlns:a16="http://schemas.microsoft.com/office/drawing/2014/main" val="4111936006"/>
                    </a:ext>
                  </a:extLst>
                </a:gridCol>
              </a:tblGrid>
              <a:tr h="370840">
                <a:tc>
                  <a:txBody>
                    <a:bodyPr/>
                    <a:lstStyle/>
                    <a:p>
                      <a:pPr algn="ctr"/>
                      <a:r>
                        <a:rPr lang="fr-FR" sz="2800" dirty="0"/>
                        <a:t>Tableau récapitulatif EFFECTIFS RENTREE</a:t>
                      </a:r>
                      <a:r>
                        <a:rPr lang="fr-FR" sz="2800" baseline="0" dirty="0"/>
                        <a:t> 2018, 2019 &amp; 2020</a:t>
                      </a:r>
                      <a:endParaRPr lang="fr-FR" sz="2800" dirty="0"/>
                    </a:p>
                  </a:txBody>
                  <a:tcPr/>
                </a:tc>
                <a:extLst>
                  <a:ext uri="{0D108BD9-81ED-4DB2-BD59-A6C34878D82A}">
                    <a16:rowId xmlns:a16="http://schemas.microsoft.com/office/drawing/2014/main" val="3792509082"/>
                  </a:ext>
                </a:extLst>
              </a:tr>
            </a:tbl>
          </a:graphicData>
        </a:graphic>
      </p:graphicFrame>
      <p:graphicFrame>
        <p:nvGraphicFramePr>
          <p:cNvPr id="10" name="Tableau 9"/>
          <p:cNvGraphicFramePr>
            <a:graphicFrameLocks noGrp="1"/>
          </p:cNvGraphicFramePr>
          <p:nvPr>
            <p:extLst/>
          </p:nvPr>
        </p:nvGraphicFramePr>
        <p:xfrm>
          <a:off x="857794" y="4525628"/>
          <a:ext cx="10476411" cy="1803908"/>
        </p:xfrm>
        <a:graphic>
          <a:graphicData uri="http://schemas.openxmlformats.org/drawingml/2006/table">
            <a:tbl>
              <a:tblPr>
                <a:tableStyleId>{16D9F66E-5EB9-4882-86FB-DCBF35E3C3E4}</a:tableStyleId>
              </a:tblPr>
              <a:tblGrid>
                <a:gridCol w="1057128">
                  <a:extLst>
                    <a:ext uri="{9D8B030D-6E8A-4147-A177-3AD203B41FA5}">
                      <a16:colId xmlns:a16="http://schemas.microsoft.com/office/drawing/2014/main" val="2746489660"/>
                    </a:ext>
                  </a:extLst>
                </a:gridCol>
                <a:gridCol w="1138446">
                  <a:extLst>
                    <a:ext uri="{9D8B030D-6E8A-4147-A177-3AD203B41FA5}">
                      <a16:colId xmlns:a16="http://schemas.microsoft.com/office/drawing/2014/main" val="3780980138"/>
                    </a:ext>
                  </a:extLst>
                </a:gridCol>
                <a:gridCol w="1246869">
                  <a:extLst>
                    <a:ext uri="{9D8B030D-6E8A-4147-A177-3AD203B41FA5}">
                      <a16:colId xmlns:a16="http://schemas.microsoft.com/office/drawing/2014/main" val="2253326863"/>
                    </a:ext>
                  </a:extLst>
                </a:gridCol>
                <a:gridCol w="1124893">
                  <a:extLst>
                    <a:ext uri="{9D8B030D-6E8A-4147-A177-3AD203B41FA5}">
                      <a16:colId xmlns:a16="http://schemas.microsoft.com/office/drawing/2014/main" val="461626995"/>
                    </a:ext>
                  </a:extLst>
                </a:gridCol>
                <a:gridCol w="1206210">
                  <a:extLst>
                    <a:ext uri="{9D8B030D-6E8A-4147-A177-3AD203B41FA5}">
                      <a16:colId xmlns:a16="http://schemas.microsoft.com/office/drawing/2014/main" val="4070573608"/>
                    </a:ext>
                  </a:extLst>
                </a:gridCol>
                <a:gridCol w="1219763">
                  <a:extLst>
                    <a:ext uri="{9D8B030D-6E8A-4147-A177-3AD203B41FA5}">
                      <a16:colId xmlns:a16="http://schemas.microsoft.com/office/drawing/2014/main" val="2534256270"/>
                    </a:ext>
                  </a:extLst>
                </a:gridCol>
                <a:gridCol w="1027286">
                  <a:extLst>
                    <a:ext uri="{9D8B030D-6E8A-4147-A177-3AD203B41FA5}">
                      <a16:colId xmlns:a16="http://schemas.microsoft.com/office/drawing/2014/main" val="2727889238"/>
                    </a:ext>
                  </a:extLst>
                </a:gridCol>
                <a:gridCol w="1214846">
                  <a:extLst>
                    <a:ext uri="{9D8B030D-6E8A-4147-A177-3AD203B41FA5}">
                      <a16:colId xmlns:a16="http://schemas.microsoft.com/office/drawing/2014/main" val="1513000755"/>
                    </a:ext>
                  </a:extLst>
                </a:gridCol>
                <a:gridCol w="1240970">
                  <a:extLst>
                    <a:ext uri="{9D8B030D-6E8A-4147-A177-3AD203B41FA5}">
                      <a16:colId xmlns:a16="http://schemas.microsoft.com/office/drawing/2014/main" val="3009341403"/>
                    </a:ext>
                  </a:extLst>
                </a:gridCol>
              </a:tblGrid>
              <a:tr h="901954">
                <a:tc gridSpan="3">
                  <a:txBody>
                    <a:bodyPr/>
                    <a:lstStyle/>
                    <a:p>
                      <a:pPr algn="ctr" fontAlgn="b"/>
                      <a:r>
                        <a:rPr lang="fr-FR" sz="2400" b="1" u="none" strike="noStrike" dirty="0">
                          <a:effectLst/>
                        </a:rPr>
                        <a:t>Effectifs 2018-2019</a:t>
                      </a:r>
                    </a:p>
                    <a:p>
                      <a:pPr algn="ctr" fontAlgn="b"/>
                      <a:r>
                        <a:rPr lang="fr-FR" sz="2400" b="1" i="0" u="none" strike="noStrike" dirty="0">
                          <a:solidFill>
                            <a:srgbClr val="000000"/>
                          </a:solidFill>
                          <a:effectLst/>
                          <a:latin typeface="Calibri" panose="020F0502020204030204" pitchFamily="34" charset="0"/>
                        </a:rPr>
                        <a:t>599</a:t>
                      </a:r>
                    </a:p>
                  </a:txBody>
                  <a:tcPr marL="9525" marR="9525" marT="9525" marB="0" anchor="b"/>
                </a:tc>
                <a:tc hMerge="1">
                  <a:txBody>
                    <a:bodyPr/>
                    <a:lstStyle/>
                    <a:p>
                      <a:endParaRPr lang="fr-FR"/>
                    </a:p>
                  </a:txBody>
                  <a:tcPr/>
                </a:tc>
                <a:tc hMerge="1">
                  <a:txBody>
                    <a:bodyPr/>
                    <a:lstStyle/>
                    <a:p>
                      <a:endParaRPr lang="fr-FR"/>
                    </a:p>
                  </a:txBody>
                  <a:tcPr/>
                </a:tc>
                <a:tc gridSpan="3">
                  <a:txBody>
                    <a:bodyPr/>
                    <a:lstStyle/>
                    <a:p>
                      <a:pPr algn="ctr" fontAlgn="b"/>
                      <a:r>
                        <a:rPr lang="fr-FR" sz="2400" b="1" u="none" strike="noStrike" dirty="0">
                          <a:effectLst/>
                        </a:rPr>
                        <a:t>Effectifs 2019-2020</a:t>
                      </a:r>
                    </a:p>
                    <a:p>
                      <a:pPr algn="ctr" fontAlgn="b"/>
                      <a:r>
                        <a:rPr lang="fr-FR" sz="2400" b="1" i="0" u="none" strike="noStrike" dirty="0">
                          <a:solidFill>
                            <a:srgbClr val="000000"/>
                          </a:solidFill>
                          <a:effectLst/>
                          <a:latin typeface="Calibri" panose="020F0502020204030204" pitchFamily="34" charset="0"/>
                        </a:rPr>
                        <a:t>610</a:t>
                      </a:r>
                    </a:p>
                  </a:txBody>
                  <a:tcPr marL="9525" marR="9525" marT="9525" marB="0" anchor="b"/>
                </a:tc>
                <a:tc hMerge="1">
                  <a:txBody>
                    <a:bodyPr/>
                    <a:lstStyle/>
                    <a:p>
                      <a:endParaRPr lang="fr-FR"/>
                    </a:p>
                  </a:txBody>
                  <a:tcPr/>
                </a:tc>
                <a:tc hMerge="1">
                  <a:txBody>
                    <a:bodyPr/>
                    <a:lstStyle/>
                    <a:p>
                      <a:endParaRPr lang="fr-FR"/>
                    </a:p>
                  </a:txBody>
                  <a:tcPr/>
                </a:tc>
                <a:tc gridSpan="3">
                  <a:txBody>
                    <a:bodyPr/>
                    <a:lstStyle/>
                    <a:p>
                      <a:pPr algn="ctr" fontAlgn="b"/>
                      <a:r>
                        <a:rPr lang="fr-FR" sz="2400" b="1" u="none" strike="noStrike" dirty="0">
                          <a:effectLst/>
                        </a:rPr>
                        <a:t>Effectifs 2020-2021</a:t>
                      </a:r>
                    </a:p>
                    <a:p>
                      <a:pPr algn="ctr" fontAlgn="b"/>
                      <a:r>
                        <a:rPr lang="fr-FR" sz="2400" b="1" i="0" u="none" strike="noStrike" dirty="0" smtClean="0">
                          <a:solidFill>
                            <a:srgbClr val="000000"/>
                          </a:solidFill>
                          <a:effectLst/>
                          <a:latin typeface="Calibri" panose="020F0502020204030204" pitchFamily="34" charset="0"/>
                        </a:rPr>
                        <a:t>602</a:t>
                      </a:r>
                      <a:endParaRPr lang="fr-FR" sz="2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15539291"/>
                  </a:ext>
                </a:extLst>
              </a:tr>
              <a:tr h="450977">
                <a:tc>
                  <a:txBody>
                    <a:bodyPr/>
                    <a:lstStyle/>
                    <a:p>
                      <a:pPr algn="just" fontAlgn="b"/>
                      <a:r>
                        <a:rPr lang="fr-FR" sz="2400" b="1" i="0" u="none" strike="noStrike" dirty="0">
                          <a:solidFill>
                            <a:schemeClr val="accent6">
                              <a:lumMod val="75000"/>
                            </a:schemeClr>
                          </a:solidFill>
                          <a:effectLst/>
                          <a:latin typeface="Calibri" panose="020F0502020204030204" pitchFamily="34" charset="0"/>
                        </a:rPr>
                        <a:t>2</a:t>
                      </a:r>
                      <a:r>
                        <a:rPr lang="fr-FR" sz="2400" b="1" i="0" u="none" strike="noStrike" baseline="30000" dirty="0">
                          <a:solidFill>
                            <a:schemeClr val="accent6">
                              <a:lumMod val="75000"/>
                            </a:schemeClr>
                          </a:solidFill>
                          <a:effectLst/>
                          <a:latin typeface="Calibri" panose="020F0502020204030204" pitchFamily="34" charset="0"/>
                        </a:rPr>
                        <a:t>nde</a:t>
                      </a:r>
                      <a:r>
                        <a:rPr lang="fr-FR" sz="2400" b="1" i="0" u="none" strike="noStrike" baseline="0" dirty="0">
                          <a:solidFill>
                            <a:schemeClr val="accent6">
                              <a:lumMod val="75000"/>
                            </a:schemeClr>
                          </a:solidFill>
                          <a:effectLst/>
                          <a:latin typeface="Calibri" panose="020F0502020204030204" pitchFamily="34" charset="0"/>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just" fontAlgn="b"/>
                      <a:r>
                        <a:rPr lang="fr-FR" sz="2400" b="1" i="0" u="none" strike="noStrike" dirty="0">
                          <a:solidFill>
                            <a:schemeClr val="accent6">
                              <a:lumMod val="75000"/>
                            </a:schemeClr>
                          </a:solidFill>
                          <a:effectLst/>
                          <a:latin typeface="Calibri" panose="020F0502020204030204" pitchFamily="34" charset="0"/>
                        </a:rPr>
                        <a:t>1</a:t>
                      </a:r>
                      <a:r>
                        <a:rPr lang="fr-FR" sz="2400" b="1" i="0" u="none" strike="noStrike" baseline="30000" dirty="0">
                          <a:solidFill>
                            <a:schemeClr val="accent6">
                              <a:lumMod val="75000"/>
                            </a:schemeClr>
                          </a:solidFill>
                          <a:effectLst/>
                          <a:latin typeface="Calibri" panose="020F0502020204030204" pitchFamily="34" charset="0"/>
                        </a:rPr>
                        <a:t>ère</a:t>
                      </a:r>
                      <a:r>
                        <a:rPr lang="fr-FR" sz="2400" b="1" i="0" u="none" strike="noStrike" baseline="0" dirty="0">
                          <a:solidFill>
                            <a:schemeClr val="accent6">
                              <a:lumMod val="75000"/>
                            </a:schemeClr>
                          </a:solidFill>
                          <a:effectLst/>
                          <a:latin typeface="Calibri" panose="020F0502020204030204" pitchFamily="34" charset="0"/>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2400" b="1" u="none" strike="noStrike" dirty="0">
                          <a:solidFill>
                            <a:schemeClr val="accent6">
                              <a:lumMod val="75000"/>
                            </a:schemeClr>
                          </a:solidFill>
                          <a:effectLst/>
                        </a:rPr>
                        <a:t>T</a:t>
                      </a:r>
                      <a:r>
                        <a:rPr lang="fr-FR" sz="2400" b="1" i="0" u="none" strike="noStrike" baseline="30000" dirty="0">
                          <a:solidFill>
                            <a:schemeClr val="accent6">
                              <a:lumMod val="75000"/>
                            </a:schemeClr>
                          </a:solidFill>
                          <a:effectLst/>
                          <a:latin typeface="Calibri" panose="020F0502020204030204" pitchFamily="34" charset="0"/>
                        </a:rPr>
                        <a:t>ale</a:t>
                      </a:r>
                      <a:r>
                        <a:rPr lang="fr-FR" sz="2400" b="1" u="none" strike="noStrike" dirty="0">
                          <a:solidFill>
                            <a:schemeClr val="accent6">
                              <a:lumMod val="75000"/>
                            </a:schemeClr>
                          </a:solidFill>
                          <a:effectLst/>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just" fontAlgn="b"/>
                      <a:r>
                        <a:rPr lang="fr-FR" sz="2400" b="1" i="0" u="none" strike="noStrike" dirty="0">
                          <a:solidFill>
                            <a:schemeClr val="accent6">
                              <a:lumMod val="75000"/>
                            </a:schemeClr>
                          </a:solidFill>
                          <a:effectLst/>
                          <a:latin typeface="Calibri" panose="020F0502020204030204" pitchFamily="34" charset="0"/>
                        </a:rPr>
                        <a:t>2</a:t>
                      </a:r>
                      <a:r>
                        <a:rPr lang="fr-FR" sz="2400" b="1" i="0" u="none" strike="noStrike" baseline="30000" dirty="0">
                          <a:solidFill>
                            <a:schemeClr val="accent6">
                              <a:lumMod val="75000"/>
                            </a:schemeClr>
                          </a:solidFill>
                          <a:effectLst/>
                          <a:latin typeface="Calibri" panose="020F0502020204030204" pitchFamily="34" charset="0"/>
                        </a:rPr>
                        <a:t>nde</a:t>
                      </a:r>
                      <a:r>
                        <a:rPr lang="fr-FR" sz="2400" b="1" i="0" u="none" strike="noStrike" baseline="0" dirty="0">
                          <a:solidFill>
                            <a:schemeClr val="accent6">
                              <a:lumMod val="75000"/>
                            </a:schemeClr>
                          </a:solidFill>
                          <a:effectLst/>
                          <a:latin typeface="Calibri" panose="020F0502020204030204" pitchFamily="34" charset="0"/>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just" fontAlgn="b"/>
                      <a:r>
                        <a:rPr lang="fr-FR" sz="2400" b="1" i="0" u="none" strike="noStrike" dirty="0">
                          <a:solidFill>
                            <a:schemeClr val="accent6">
                              <a:lumMod val="75000"/>
                            </a:schemeClr>
                          </a:solidFill>
                          <a:effectLst/>
                          <a:latin typeface="Calibri" panose="020F0502020204030204" pitchFamily="34" charset="0"/>
                        </a:rPr>
                        <a:t>1</a:t>
                      </a:r>
                      <a:r>
                        <a:rPr lang="fr-FR" sz="2400" b="1" i="0" u="none" strike="noStrike" baseline="30000" dirty="0">
                          <a:solidFill>
                            <a:schemeClr val="accent6">
                              <a:lumMod val="75000"/>
                            </a:schemeClr>
                          </a:solidFill>
                          <a:effectLst/>
                          <a:latin typeface="Calibri" panose="020F0502020204030204" pitchFamily="34" charset="0"/>
                        </a:rPr>
                        <a:t>ère</a:t>
                      </a:r>
                      <a:r>
                        <a:rPr lang="fr-FR" sz="2400" b="1" i="0" u="none" strike="noStrike" baseline="0" dirty="0">
                          <a:solidFill>
                            <a:schemeClr val="accent6">
                              <a:lumMod val="75000"/>
                            </a:schemeClr>
                          </a:solidFill>
                          <a:effectLst/>
                          <a:latin typeface="Calibri" panose="020F0502020204030204" pitchFamily="34" charset="0"/>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2400" b="1" u="none" strike="noStrike" dirty="0">
                          <a:solidFill>
                            <a:schemeClr val="accent6">
                              <a:lumMod val="75000"/>
                            </a:schemeClr>
                          </a:solidFill>
                          <a:effectLst/>
                        </a:rPr>
                        <a:t>T</a:t>
                      </a:r>
                      <a:r>
                        <a:rPr lang="fr-FR" sz="2400" b="1" i="0" u="none" strike="noStrike" baseline="30000" dirty="0">
                          <a:solidFill>
                            <a:schemeClr val="accent6">
                              <a:lumMod val="75000"/>
                            </a:schemeClr>
                          </a:solidFill>
                          <a:effectLst/>
                          <a:latin typeface="Calibri" panose="020F0502020204030204" pitchFamily="34" charset="0"/>
                        </a:rPr>
                        <a:t>ale</a:t>
                      </a:r>
                      <a:r>
                        <a:rPr lang="fr-FR" sz="2400" b="1" u="none" strike="noStrike" dirty="0">
                          <a:solidFill>
                            <a:schemeClr val="accent6">
                              <a:lumMod val="75000"/>
                            </a:schemeClr>
                          </a:solidFill>
                          <a:effectLst/>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just" fontAlgn="b"/>
                      <a:r>
                        <a:rPr lang="fr-FR" sz="2400" b="1" i="0" u="none" strike="noStrike" dirty="0">
                          <a:solidFill>
                            <a:schemeClr val="accent6">
                              <a:lumMod val="75000"/>
                            </a:schemeClr>
                          </a:solidFill>
                          <a:effectLst/>
                          <a:latin typeface="+mn-lt"/>
                        </a:rPr>
                        <a:t>2</a:t>
                      </a:r>
                      <a:r>
                        <a:rPr lang="fr-FR" sz="2400" b="1" i="0" u="none" strike="noStrike" baseline="30000" dirty="0">
                          <a:solidFill>
                            <a:schemeClr val="accent6">
                              <a:lumMod val="75000"/>
                            </a:schemeClr>
                          </a:solidFill>
                          <a:effectLst/>
                          <a:latin typeface="+mn-lt"/>
                        </a:rPr>
                        <a:t>nde</a:t>
                      </a:r>
                      <a:r>
                        <a:rPr lang="fr-FR" sz="2400" b="1" i="0" u="none" strike="noStrike" baseline="0" dirty="0">
                          <a:solidFill>
                            <a:schemeClr val="accent6">
                              <a:lumMod val="75000"/>
                            </a:schemeClr>
                          </a:solidFill>
                          <a:effectLst/>
                          <a:latin typeface="+mn-lt"/>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just" fontAlgn="b"/>
                      <a:r>
                        <a:rPr lang="fr-FR" sz="2400" b="1" i="0" u="none" strike="noStrike" dirty="0">
                          <a:solidFill>
                            <a:schemeClr val="accent6">
                              <a:lumMod val="75000"/>
                            </a:schemeClr>
                          </a:solidFill>
                          <a:effectLst/>
                          <a:latin typeface="Calibri" panose="020F0502020204030204" pitchFamily="34" charset="0"/>
                        </a:rPr>
                        <a:t>1</a:t>
                      </a:r>
                      <a:r>
                        <a:rPr lang="fr-FR" sz="2400" b="1" i="0" u="none" strike="noStrike" baseline="30000" dirty="0">
                          <a:solidFill>
                            <a:schemeClr val="accent6">
                              <a:lumMod val="75000"/>
                            </a:schemeClr>
                          </a:solidFill>
                          <a:effectLst/>
                          <a:latin typeface="Calibri" panose="020F0502020204030204" pitchFamily="34" charset="0"/>
                        </a:rPr>
                        <a:t>ère</a:t>
                      </a:r>
                      <a:r>
                        <a:rPr lang="fr-FR" sz="2400" b="1" i="0" u="none" strike="noStrike" baseline="0" dirty="0">
                          <a:solidFill>
                            <a:schemeClr val="accent6">
                              <a:lumMod val="75000"/>
                            </a:schemeClr>
                          </a:solidFill>
                          <a:effectLst/>
                          <a:latin typeface="Calibri" panose="020F0502020204030204" pitchFamily="34" charset="0"/>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2400" b="1" u="none" strike="noStrike" dirty="0">
                          <a:solidFill>
                            <a:schemeClr val="accent6">
                              <a:lumMod val="75000"/>
                            </a:schemeClr>
                          </a:solidFill>
                          <a:effectLst/>
                        </a:rPr>
                        <a:t>T</a:t>
                      </a:r>
                      <a:r>
                        <a:rPr lang="fr-FR" sz="2400" b="1" i="0" u="none" strike="noStrike" baseline="30000" dirty="0">
                          <a:solidFill>
                            <a:schemeClr val="accent6">
                              <a:lumMod val="75000"/>
                            </a:schemeClr>
                          </a:solidFill>
                          <a:effectLst/>
                          <a:latin typeface="Calibri" panose="020F0502020204030204" pitchFamily="34" charset="0"/>
                        </a:rPr>
                        <a:t>ale</a:t>
                      </a:r>
                      <a:r>
                        <a:rPr lang="fr-FR" sz="2400" b="1" u="none" strike="noStrike" dirty="0">
                          <a:solidFill>
                            <a:schemeClr val="accent6">
                              <a:lumMod val="75000"/>
                            </a:schemeClr>
                          </a:solidFill>
                          <a:effectLst/>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588094"/>
                  </a:ext>
                </a:extLst>
              </a:tr>
              <a:tr h="450977">
                <a:tc>
                  <a:txBody>
                    <a:bodyPr/>
                    <a:lstStyle/>
                    <a:p>
                      <a:pPr algn="just" fontAlgn="b"/>
                      <a:r>
                        <a:rPr lang="fr-FR" sz="2400" b="1" u="none" strike="noStrike" dirty="0">
                          <a:effectLst/>
                        </a:rPr>
                        <a:t>190</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207</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202</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212</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185</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213</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214</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207</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smtClean="0">
                          <a:effectLst/>
                        </a:rPr>
                        <a:t>181</a:t>
                      </a:r>
                      <a:endParaRPr lang="fr-FR"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8995239"/>
                  </a:ext>
                </a:extLst>
              </a:tr>
            </a:tbl>
          </a:graphicData>
        </a:graphic>
      </p:graphicFrame>
    </p:spTree>
    <p:extLst>
      <p:ext uri="{BB962C8B-B14F-4D97-AF65-F5344CB8AC3E}">
        <p14:creationId xmlns:p14="http://schemas.microsoft.com/office/powerpoint/2010/main" val="1296389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38372"/>
            <a:ext cx="12192000" cy="1605915"/>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703035" y="530950"/>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
        <p:nvSpPr>
          <p:cNvPr id="9" name="Rectangle 8"/>
          <p:cNvSpPr/>
          <p:nvPr/>
        </p:nvSpPr>
        <p:spPr>
          <a:xfrm>
            <a:off x="627547" y="1720007"/>
            <a:ext cx="11145400" cy="4196020"/>
          </a:xfrm>
          <a:prstGeom prst="rect">
            <a:avLst/>
          </a:prstGeom>
        </p:spPr>
        <p:txBody>
          <a:bodyPr wrap="square" anchor="t">
            <a:spAutoFit/>
          </a:bodyPr>
          <a:lstStyle/>
          <a:p>
            <a:pPr marL="457200" marR="457200" algn="ctr">
              <a:spcBef>
                <a:spcPts val="200"/>
              </a:spcBef>
              <a:spcAft>
                <a:spcPts val="1800"/>
              </a:spcAft>
            </a:pPr>
            <a:r>
              <a:rPr lang="fr-FR" sz="4000" b="1" kern="1000" dirty="0" smtClean="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t>Election au Conseil d’Etablissement</a:t>
            </a:r>
          </a:p>
          <a:p>
            <a:pPr marL="457200" marR="457200" algn="ctr">
              <a:spcBef>
                <a:spcPts val="200"/>
              </a:spcBef>
              <a:spcAft>
                <a:spcPts val="1800"/>
              </a:spcAft>
            </a:pPr>
            <a:r>
              <a:rPr lang="fr-FR" sz="4000" b="1" kern="1000" dirty="0" smtClean="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t>2020-2021</a:t>
            </a:r>
          </a:p>
          <a:p>
            <a:pPr marL="457200" marR="457200" algn="ctr">
              <a:spcBef>
                <a:spcPts val="200"/>
              </a:spcBef>
              <a:spcAft>
                <a:spcPts val="1800"/>
              </a:spcAft>
            </a:pPr>
            <a:r>
              <a:rPr lang="fr-FR" sz="4000" b="1" kern="1000" dirty="0" smtClean="0">
                <a:latin typeface="Calibri" panose="020F0502020204030204" pitchFamily="34" charset="0"/>
                <a:ea typeface="Franklin Gothic Book" panose="020B0503020102020204" pitchFamily="34" charset="0"/>
                <a:cs typeface="Calibri" panose="020F0502020204030204" pitchFamily="34" charset="0"/>
              </a:rPr>
              <a:t>Calendrier des opérations</a:t>
            </a:r>
          </a:p>
          <a:p>
            <a:pPr marL="457200" marR="457200" algn="ctr">
              <a:spcBef>
                <a:spcPts val="200"/>
              </a:spcBef>
              <a:spcAft>
                <a:spcPts val="1800"/>
              </a:spcAft>
            </a:pPr>
            <a:endParaRPr lang="fr-FR" sz="40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endParaRPr>
          </a:p>
          <a:p>
            <a:pPr marL="457200" marR="457200" algn="ctr">
              <a:spcBef>
                <a:spcPts val="200"/>
              </a:spcBef>
              <a:spcAft>
                <a:spcPts val="1800"/>
              </a:spcAft>
            </a:pPr>
            <a:endParaRPr lang="fr-FR" sz="4000" b="1" kern="1000" dirty="0" smtClean="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endParaRPr>
          </a:p>
        </p:txBody>
      </p:sp>
      <p:graphicFrame>
        <p:nvGraphicFramePr>
          <p:cNvPr id="2" name="Tableau 1"/>
          <p:cNvGraphicFramePr>
            <a:graphicFrameLocks noGrp="1"/>
          </p:cNvGraphicFramePr>
          <p:nvPr>
            <p:extLst/>
          </p:nvPr>
        </p:nvGraphicFramePr>
        <p:xfrm>
          <a:off x="627546" y="4080188"/>
          <a:ext cx="11003411" cy="2552623"/>
        </p:xfrm>
        <a:graphic>
          <a:graphicData uri="http://schemas.openxmlformats.org/drawingml/2006/table">
            <a:tbl>
              <a:tblPr firstRow="1" firstCol="1" bandRow="1">
                <a:tableStyleId>{5C22544A-7EE6-4342-B048-85BDC9FD1C3A}</a:tableStyleId>
              </a:tblPr>
              <a:tblGrid>
                <a:gridCol w="1829904">
                  <a:extLst>
                    <a:ext uri="{9D8B030D-6E8A-4147-A177-3AD203B41FA5}">
                      <a16:colId xmlns:a16="http://schemas.microsoft.com/office/drawing/2014/main" val="651775309"/>
                    </a:ext>
                  </a:extLst>
                </a:gridCol>
                <a:gridCol w="1313483">
                  <a:extLst>
                    <a:ext uri="{9D8B030D-6E8A-4147-A177-3AD203B41FA5}">
                      <a16:colId xmlns:a16="http://schemas.microsoft.com/office/drawing/2014/main" val="1125992308"/>
                    </a:ext>
                  </a:extLst>
                </a:gridCol>
                <a:gridCol w="1571694">
                  <a:extLst>
                    <a:ext uri="{9D8B030D-6E8A-4147-A177-3AD203B41FA5}">
                      <a16:colId xmlns:a16="http://schemas.microsoft.com/office/drawing/2014/main" val="3842279125"/>
                    </a:ext>
                  </a:extLst>
                </a:gridCol>
                <a:gridCol w="1571694">
                  <a:extLst>
                    <a:ext uri="{9D8B030D-6E8A-4147-A177-3AD203B41FA5}">
                      <a16:colId xmlns:a16="http://schemas.microsoft.com/office/drawing/2014/main" val="1269715155"/>
                    </a:ext>
                  </a:extLst>
                </a:gridCol>
                <a:gridCol w="1571694">
                  <a:extLst>
                    <a:ext uri="{9D8B030D-6E8A-4147-A177-3AD203B41FA5}">
                      <a16:colId xmlns:a16="http://schemas.microsoft.com/office/drawing/2014/main" val="2462411362"/>
                    </a:ext>
                  </a:extLst>
                </a:gridCol>
                <a:gridCol w="1572471">
                  <a:extLst>
                    <a:ext uri="{9D8B030D-6E8A-4147-A177-3AD203B41FA5}">
                      <a16:colId xmlns:a16="http://schemas.microsoft.com/office/drawing/2014/main" val="30813442"/>
                    </a:ext>
                  </a:extLst>
                </a:gridCol>
                <a:gridCol w="1572471">
                  <a:extLst>
                    <a:ext uri="{9D8B030D-6E8A-4147-A177-3AD203B41FA5}">
                      <a16:colId xmlns:a16="http://schemas.microsoft.com/office/drawing/2014/main" val="3977628251"/>
                    </a:ext>
                  </a:extLst>
                </a:gridCol>
              </a:tblGrid>
              <a:tr h="1062363">
                <a:tc>
                  <a:txBody>
                    <a:bodyPr/>
                    <a:lstStyle/>
                    <a:p>
                      <a:pPr algn="ctr">
                        <a:spcAft>
                          <a:spcPts val="0"/>
                        </a:spcAft>
                      </a:pPr>
                      <a:r>
                        <a:rPr lang="fr-FR" sz="10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mise à disposition des listes</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date limite du dépôt des candidatures</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affichage des candidatures</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envoi du matériel de vote</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date limite de réception du vote </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date des élections</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extLst>
                  <a:ext uri="{0D108BD9-81ED-4DB2-BD59-A6C34878D82A}">
                    <a16:rowId xmlns:a16="http://schemas.microsoft.com/office/drawing/2014/main" val="1817528807"/>
                  </a:ext>
                </a:extLst>
              </a:tr>
              <a:tr h="1490260">
                <a:tc>
                  <a:txBody>
                    <a:bodyPr/>
                    <a:lstStyle/>
                    <a:p>
                      <a:pPr>
                        <a:spcAft>
                          <a:spcPts val="0"/>
                        </a:spcAft>
                      </a:pPr>
                      <a:r>
                        <a:rPr lang="fr-FR" sz="2000" dirty="0">
                          <a:solidFill>
                            <a:schemeClr val="tx1"/>
                          </a:solidFill>
                          <a:effectLst/>
                        </a:rPr>
                        <a:t>élections des parents au conseil d’établissement</a:t>
                      </a:r>
                      <a:endParaRPr lang="fr-FR" sz="20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18/09/20</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29/09/20 (12h00)</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30/09/20</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09/10/20 (12h00)</a:t>
                      </a:r>
                    </a:p>
                    <a:p>
                      <a:pPr algn="ctr">
                        <a:spcAft>
                          <a:spcPts val="0"/>
                        </a:spcAft>
                      </a:pPr>
                      <a:r>
                        <a:rPr lang="fr-FR" sz="2000" b="1" dirty="0">
                          <a:effectLst/>
                        </a:rPr>
                        <a:t>par voie</a:t>
                      </a:r>
                    </a:p>
                    <a:p>
                      <a:pPr algn="ctr">
                        <a:spcAft>
                          <a:spcPts val="0"/>
                        </a:spcAft>
                      </a:pPr>
                      <a:r>
                        <a:rPr lang="fr-FR" sz="2000" b="1" dirty="0">
                          <a:effectLst/>
                        </a:rPr>
                        <a:t>électronique </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09/10/20</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410323847"/>
                  </a:ext>
                </a:extLst>
              </a:tr>
            </a:tbl>
          </a:graphicData>
        </a:graphic>
      </p:graphicFrame>
    </p:spTree>
    <p:extLst>
      <p:ext uri="{BB962C8B-B14F-4D97-AF65-F5344CB8AC3E}">
        <p14:creationId xmlns:p14="http://schemas.microsoft.com/office/powerpoint/2010/main" val="126061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907122"/>
          </a:xfrm>
          <a:prstGeom prst="rect">
            <a:avLst/>
          </a:prstGeom>
        </p:spPr>
      </p:pic>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142205" y="91440"/>
            <a:ext cx="1896474" cy="1036593"/>
          </a:xfrm>
          <a:prstGeom prst="rect">
            <a:avLst/>
          </a:prstGeom>
        </p:spPr>
      </p:pic>
      <p:pic>
        <p:nvPicPr>
          <p:cNvPr id="11" name="Image 10"/>
          <p:cNvPicPr/>
          <p:nvPr/>
        </p:nvPicPr>
        <p:blipFill>
          <a:blip r:embed="rId4" cstate="print">
            <a:extLst>
              <a:ext uri="{28A0092B-C50C-407E-A947-70E740481C1C}">
                <a14:useLocalDpi xmlns:a14="http://schemas.microsoft.com/office/drawing/2010/main" val="0"/>
              </a:ext>
            </a:extLst>
          </a:blip>
          <a:stretch>
            <a:fillRect/>
          </a:stretch>
        </p:blipFill>
        <p:spPr>
          <a:xfrm>
            <a:off x="10149312" y="126818"/>
            <a:ext cx="1923552" cy="965836"/>
          </a:xfrm>
          <a:prstGeom prst="rect">
            <a:avLst/>
          </a:prstGeom>
        </p:spPr>
      </p:pic>
      <p:sp>
        <p:nvSpPr>
          <p:cNvPr id="13" name="Rectangle 12"/>
          <p:cNvSpPr/>
          <p:nvPr/>
        </p:nvSpPr>
        <p:spPr>
          <a:xfrm>
            <a:off x="676910" y="3335995"/>
            <a:ext cx="11145400" cy="5180905"/>
          </a:xfrm>
          <a:prstGeom prst="rect">
            <a:avLst/>
          </a:prstGeom>
        </p:spPr>
        <p:txBody>
          <a:bodyPr wrap="square" anchor="t">
            <a:spAutoFit/>
          </a:bodyPr>
          <a:lstStyle/>
          <a:p>
            <a:pPr marL="457200" marR="457200" algn="ctr">
              <a:spcBef>
                <a:spcPts val="200"/>
              </a:spcBef>
              <a:spcAft>
                <a:spcPts val="1800"/>
              </a:spcAft>
            </a:pPr>
            <a:r>
              <a:rPr lang="fr-FR" sz="5000" b="1" kern="1000" dirty="0">
                <a:solidFill>
                  <a:schemeClr val="bg1"/>
                </a:solidFill>
                <a:ea typeface="Franklin Gothic Book" panose="020B0503020102020204" pitchFamily="34" charset="0"/>
                <a:cs typeface="Times New Roman"/>
              </a:rPr>
              <a:t>Lycée des Mascareignes</a:t>
            </a:r>
          </a:p>
          <a:p>
            <a:pPr algn="ctr"/>
            <a:r>
              <a:rPr lang="fr-FR" sz="2000" b="1" dirty="0">
                <a:solidFill>
                  <a:schemeClr val="bg1"/>
                </a:solidFill>
              </a:rPr>
              <a:t>Helvétia, Saint Pierre</a:t>
            </a:r>
          </a:p>
          <a:p>
            <a:pPr algn="ctr"/>
            <a:r>
              <a:rPr lang="fr-FR" sz="2000" b="1" dirty="0">
                <a:solidFill>
                  <a:schemeClr val="bg1"/>
                </a:solidFill>
              </a:rPr>
              <a:t>ILE MAURICE</a:t>
            </a:r>
          </a:p>
          <a:p>
            <a:pPr algn="ctr"/>
            <a:r>
              <a:rPr lang="fr-FR" sz="2000" b="1" dirty="0">
                <a:solidFill>
                  <a:schemeClr val="bg1"/>
                </a:solidFill>
              </a:rPr>
              <a:t>Tél : (230) 433 8992</a:t>
            </a:r>
          </a:p>
          <a:p>
            <a:pPr algn="ctr"/>
            <a:r>
              <a:rPr lang="fr-FR" sz="2000" b="1" dirty="0">
                <a:solidFill>
                  <a:schemeClr val="bg1"/>
                </a:solidFill>
              </a:rPr>
              <a:t>Fax : (230) 433 5526</a:t>
            </a:r>
          </a:p>
          <a:p>
            <a:pPr algn="ctr"/>
            <a:r>
              <a:rPr lang="fr-FR" sz="2000" b="1" u="sng" dirty="0">
                <a:hlinkClick r:id="rId5"/>
              </a:rPr>
              <a:t>www.lyceedesmascareignes.org</a:t>
            </a:r>
            <a:endParaRPr lang="fr-FR" sz="2000" b="1" u="sng" dirty="0"/>
          </a:p>
          <a:p>
            <a:pPr algn="ctr"/>
            <a:r>
              <a:rPr lang="fr-FR" sz="2000" b="1" dirty="0">
                <a:hlinkClick r:id="rId6"/>
              </a:rPr>
              <a:t>https://www.facebook.com/lyceedesmascareignes/</a:t>
            </a:r>
            <a:endParaRPr lang="fr-FR" sz="2000" b="1" dirty="0"/>
          </a:p>
          <a:p>
            <a:pPr algn="ctr"/>
            <a:r>
              <a:rPr lang="fr-FR" sz="2000" b="1" dirty="0">
                <a:hlinkClick r:id="rId7"/>
              </a:rPr>
              <a:t>https://www.instagram.com/lyceedesmascareignes/</a:t>
            </a:r>
            <a:endParaRPr lang="fr-FR" sz="2000" b="1" dirty="0"/>
          </a:p>
          <a:p>
            <a:endParaRPr lang="fr-FR" u="sng" dirty="0"/>
          </a:p>
          <a:p>
            <a:endParaRPr lang="fr-FR" dirty="0"/>
          </a:p>
          <a:p>
            <a:endParaRPr lang="fr-FR" dirty="0"/>
          </a:p>
          <a:p>
            <a:pPr marL="457200" marR="457200" algn="ctr">
              <a:spcBef>
                <a:spcPts val="200"/>
              </a:spcBef>
              <a:spcAft>
                <a:spcPts val="1800"/>
              </a:spcAft>
            </a:pPr>
            <a:endParaRPr lang="fr-FR" sz="6000" b="1" kern="1000" dirty="0">
              <a:solidFill>
                <a:schemeClr val="bg1"/>
              </a:solidFill>
              <a:ea typeface="Franklin Gothic Book" panose="020B0503020102020204" pitchFamily="34" charset="0"/>
              <a:cs typeface="Times New Roman"/>
            </a:endParaRPr>
          </a:p>
        </p:txBody>
      </p:sp>
      <p:sp>
        <p:nvSpPr>
          <p:cNvPr id="6" name="Rectangle 5"/>
          <p:cNvSpPr/>
          <p:nvPr/>
        </p:nvSpPr>
        <p:spPr>
          <a:xfrm>
            <a:off x="676910" y="1901733"/>
            <a:ext cx="11145400" cy="1015663"/>
          </a:xfrm>
          <a:prstGeom prst="rect">
            <a:avLst/>
          </a:prstGeom>
        </p:spPr>
        <p:txBody>
          <a:bodyPr wrap="square" anchor="t">
            <a:spAutoFit/>
          </a:bodyPr>
          <a:lstStyle/>
          <a:p>
            <a:pPr marL="457200" marR="457200" algn="ctr">
              <a:spcBef>
                <a:spcPts val="200"/>
              </a:spcBef>
              <a:spcAft>
                <a:spcPts val="1800"/>
              </a:spcAft>
            </a:pPr>
            <a:r>
              <a:rPr lang="fr-FR" sz="6000" b="1" kern="1000" dirty="0">
                <a:solidFill>
                  <a:schemeClr val="bg1"/>
                </a:solidFill>
                <a:ea typeface="Franklin Gothic Book" panose="020B0503020102020204" pitchFamily="34" charset="0"/>
                <a:cs typeface="Times New Roman"/>
              </a:rPr>
              <a:t>Merci de votre attention. </a:t>
            </a:r>
          </a:p>
        </p:txBody>
      </p:sp>
    </p:spTree>
    <p:extLst>
      <p:ext uri="{BB962C8B-B14F-4D97-AF65-F5344CB8AC3E}">
        <p14:creationId xmlns:p14="http://schemas.microsoft.com/office/powerpoint/2010/main" val="2526448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38372"/>
            <a:ext cx="12192000" cy="1357721"/>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689972" y="138136"/>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745147" y="208893"/>
            <a:ext cx="1923552" cy="965836"/>
          </a:xfrm>
          <a:prstGeom prst="rect">
            <a:avLst/>
          </a:prstGeom>
        </p:spPr>
      </p:pic>
      <p:sp>
        <p:nvSpPr>
          <p:cNvPr id="9" name="Rectangle 8"/>
          <p:cNvSpPr/>
          <p:nvPr/>
        </p:nvSpPr>
        <p:spPr>
          <a:xfrm>
            <a:off x="523298" y="1121549"/>
            <a:ext cx="11145400" cy="1302921"/>
          </a:xfrm>
          <a:prstGeom prst="rect">
            <a:avLst/>
          </a:prstGeom>
        </p:spPr>
        <p:txBody>
          <a:bodyPr wrap="square" anchor="t">
            <a:spAutoFit/>
          </a:bodyPr>
          <a:lstStyle/>
          <a:p>
            <a:pPr marL="457200" marR="457200" algn="ctr">
              <a:spcBef>
                <a:spcPts val="200"/>
              </a:spcBef>
              <a:spcAft>
                <a:spcPts val="1800"/>
              </a:spcAft>
            </a:pPr>
            <a:r>
              <a:rPr lang="fr-FR" sz="3200" b="1" dirty="0">
                <a:solidFill>
                  <a:schemeClr val="accent6">
                    <a:lumMod val="75000"/>
                  </a:schemeClr>
                </a:solidFill>
              </a:rPr>
              <a:t>Rentrée scolaire 2020-2021 </a:t>
            </a:r>
          </a:p>
          <a:p>
            <a:pPr marL="457200" marR="457200" algn="ctr">
              <a:spcBef>
                <a:spcPts val="200"/>
              </a:spcBef>
              <a:spcAft>
                <a:spcPts val="1800"/>
              </a:spcAft>
            </a:pPr>
            <a:r>
              <a:rPr lang="fr-FR" sz="3000" b="1" dirty="0">
                <a:solidFill>
                  <a:schemeClr val="accent6">
                    <a:lumMod val="75000"/>
                  </a:schemeClr>
                </a:solidFill>
              </a:rPr>
              <a:t>EFFECTIFS PERSONNELS:</a:t>
            </a:r>
          </a:p>
        </p:txBody>
      </p:sp>
      <p:sp>
        <p:nvSpPr>
          <p:cNvPr id="10" name="Rectangle 9"/>
          <p:cNvSpPr/>
          <p:nvPr/>
        </p:nvSpPr>
        <p:spPr>
          <a:xfrm>
            <a:off x="93784" y="2562555"/>
            <a:ext cx="12098215" cy="1549142"/>
          </a:xfrm>
          <a:prstGeom prst="rect">
            <a:avLst/>
          </a:prstGeom>
        </p:spPr>
        <p:txBody>
          <a:bodyPr wrap="square" anchor="t">
            <a:spAutoFit/>
          </a:bodyPr>
          <a:lstStyle/>
          <a:p>
            <a:pPr marL="914400" marR="457200" indent="-457200">
              <a:spcBef>
                <a:spcPts val="200"/>
              </a:spcBef>
              <a:spcAft>
                <a:spcPts val="1800"/>
              </a:spcAft>
              <a:buFont typeface="Wingdings" panose="05000000000000000000" pitchFamily="2" charset="2"/>
              <a:buChar char="Ø"/>
            </a:pPr>
            <a:r>
              <a:rPr lang="fr-FR" sz="2600" b="1" dirty="0"/>
              <a:t>Personnels Enseignants: 58 </a:t>
            </a:r>
            <a:r>
              <a:rPr lang="fr-FR" sz="2600" b="1" dirty="0" smtClean="0"/>
              <a:t>(+ 3 </a:t>
            </a:r>
            <a:r>
              <a:rPr lang="fr-FR" sz="2600" b="1" dirty="0" smtClean="0"/>
              <a:t>enseignements </a:t>
            </a:r>
            <a:r>
              <a:rPr lang="fr-FR" sz="2600" b="1" dirty="0" smtClean="0"/>
              <a:t>en partage de service EDN/EDC)</a:t>
            </a:r>
            <a:endParaRPr lang="fr-FR" sz="2600" b="1" dirty="0"/>
          </a:p>
          <a:p>
            <a:pPr marL="914400" marR="457200" indent="-457200">
              <a:spcBef>
                <a:spcPts val="200"/>
              </a:spcBef>
              <a:spcAft>
                <a:spcPts val="1800"/>
              </a:spcAft>
              <a:buFont typeface="Wingdings" panose="05000000000000000000" pitchFamily="2" charset="2"/>
              <a:buChar char="Ø"/>
            </a:pPr>
            <a:r>
              <a:rPr lang="fr-FR" sz="2600" b="1" dirty="0"/>
              <a:t>Personnels non-enseignants: 23 </a:t>
            </a:r>
          </a:p>
        </p:txBody>
      </p:sp>
      <p:sp>
        <p:nvSpPr>
          <p:cNvPr id="11" name="Rectangle 10"/>
          <p:cNvSpPr/>
          <p:nvPr/>
        </p:nvSpPr>
        <p:spPr>
          <a:xfrm>
            <a:off x="523298" y="4078233"/>
            <a:ext cx="10773059" cy="2380139"/>
          </a:xfrm>
          <a:prstGeom prst="rect">
            <a:avLst/>
          </a:prstGeom>
        </p:spPr>
        <p:txBody>
          <a:bodyPr wrap="square" anchor="t">
            <a:spAutoFit/>
          </a:bodyPr>
          <a:lstStyle/>
          <a:p>
            <a:pPr marL="457200" marR="457200" algn="ctr">
              <a:spcBef>
                <a:spcPts val="200"/>
              </a:spcBef>
              <a:spcAft>
                <a:spcPts val="1800"/>
              </a:spcAft>
            </a:pPr>
            <a:r>
              <a:rPr lang="fr-FR" sz="3000" b="1" dirty="0">
                <a:solidFill>
                  <a:schemeClr val="accent6">
                    <a:lumMod val="75000"/>
                  </a:schemeClr>
                </a:solidFill>
              </a:rPr>
              <a:t>Nouveaux personnels</a:t>
            </a:r>
            <a:r>
              <a:rPr lang="fr-FR" sz="3000" b="1" dirty="0" smtClean="0">
                <a:solidFill>
                  <a:schemeClr val="accent6">
                    <a:lumMod val="75000"/>
                  </a:schemeClr>
                </a:solidFill>
              </a:rPr>
              <a:t>:</a:t>
            </a:r>
            <a:endParaRPr lang="fr-FR" altLang="fr-FR" dirty="0">
              <a:solidFill>
                <a:schemeClr val="accent6">
                  <a:lumMod val="50000"/>
                </a:schemeClr>
              </a:solidFill>
              <a:ea typeface="ＭＳ Ｐゴシック" panose="020B0600070205080204" pitchFamily="34" charset="-128"/>
            </a:endParaRPr>
          </a:p>
          <a:p>
            <a:pPr>
              <a:buFont typeface="Wingdings" panose="05000000000000000000" pitchFamily="2" charset="2"/>
              <a:buChar char="Ø"/>
              <a:defRPr/>
            </a:pPr>
            <a:r>
              <a:rPr lang="fr-FR" altLang="fr-FR" sz="2400" b="1" dirty="0">
                <a:ea typeface="ＭＳ Ｐゴシック" panose="020B0600070205080204" pitchFamily="34" charset="-128"/>
              </a:rPr>
              <a:t>1 professeur de mathématiques en résidence (Monsieur Jérôme GAUTHIER)</a:t>
            </a:r>
          </a:p>
          <a:p>
            <a:pPr>
              <a:buFont typeface="Wingdings" panose="05000000000000000000" pitchFamily="2" charset="2"/>
              <a:buChar char="Ø"/>
              <a:defRPr/>
            </a:pPr>
            <a:r>
              <a:rPr lang="fr-FR" altLang="fr-FR" sz="2400" b="1" dirty="0">
                <a:ea typeface="ＭＳ Ｐゴシック" panose="020B0600070205080204" pitchFamily="34" charset="-128"/>
              </a:rPr>
              <a:t>1 professeur d’Histoire Géographie SI en contrat local (Monsieur Rumi PALSHA)</a:t>
            </a:r>
          </a:p>
          <a:p>
            <a:pPr>
              <a:buFont typeface="Wingdings" panose="05000000000000000000" pitchFamily="2" charset="2"/>
              <a:buChar char="Ø"/>
              <a:defRPr/>
            </a:pPr>
            <a:r>
              <a:rPr lang="fr-FR" altLang="fr-FR" sz="2400" b="1" dirty="0">
                <a:ea typeface="ＭＳ Ｐゴシック" panose="020B0600070205080204" pitchFamily="34" charset="-128"/>
              </a:rPr>
              <a:t>1 psychologue scolaire(Monsieur Damien FABRE)</a:t>
            </a:r>
            <a:endParaRPr lang="fr-FR" sz="2400" b="1" dirty="0"/>
          </a:p>
          <a:p>
            <a:pPr marL="457200" marR="457200" algn="ctr">
              <a:spcBef>
                <a:spcPts val="200"/>
              </a:spcBef>
              <a:spcAft>
                <a:spcPts val="1800"/>
              </a:spcAft>
            </a:pPr>
            <a:r>
              <a:rPr lang="fr-FR" sz="3000" b="1" dirty="0">
                <a:solidFill>
                  <a:schemeClr val="accent6">
                    <a:lumMod val="50000"/>
                  </a:schemeClr>
                </a:solidFill>
              </a:rPr>
              <a:t>  </a:t>
            </a:r>
          </a:p>
        </p:txBody>
      </p:sp>
    </p:spTree>
    <p:extLst>
      <p:ext uri="{BB962C8B-B14F-4D97-AF65-F5344CB8AC3E}">
        <p14:creationId xmlns:p14="http://schemas.microsoft.com/office/powerpoint/2010/main" val="192178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t="6869" r="6972" b="9188"/>
          <a:stretch/>
        </p:blipFill>
        <p:spPr>
          <a:xfrm>
            <a:off x="0" y="1"/>
            <a:ext cx="4335459" cy="2197767"/>
          </a:xfrm>
          <a:prstGeom prst="rect">
            <a:avLst/>
          </a:prstGeom>
        </p:spPr>
      </p:pic>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t="6969" b="14620"/>
          <a:stretch/>
        </p:blipFill>
        <p:spPr>
          <a:xfrm>
            <a:off x="4335459" y="-1"/>
            <a:ext cx="3958309" cy="2197769"/>
          </a:xfrm>
          <a:prstGeom prst="rect">
            <a:avLst/>
          </a:prstGeom>
        </p:spPr>
      </p:pic>
      <p:pic>
        <p:nvPicPr>
          <p:cNvPr id="16" name="Image 15"/>
          <p:cNvPicPr>
            <a:picLocks noChangeAspect="1"/>
          </p:cNvPicPr>
          <p:nvPr/>
        </p:nvPicPr>
        <p:blipFill rotWithShape="1">
          <a:blip r:embed="rId4" cstate="print">
            <a:extLst>
              <a:ext uri="{28A0092B-C50C-407E-A947-70E740481C1C}">
                <a14:useLocalDpi xmlns:a14="http://schemas.microsoft.com/office/drawing/2010/main" val="0"/>
              </a:ext>
            </a:extLst>
          </a:blip>
          <a:srcRect t="21799" b="8490"/>
          <a:stretch/>
        </p:blipFill>
        <p:spPr>
          <a:xfrm>
            <a:off x="7949308" y="4780541"/>
            <a:ext cx="4258373" cy="2077456"/>
          </a:xfrm>
          <a:prstGeom prst="rect">
            <a:avLst/>
          </a:prstGeom>
        </p:spPr>
      </p:pic>
      <p:pic>
        <p:nvPicPr>
          <p:cNvPr id="19" name="Image 18"/>
          <p:cNvPicPr>
            <a:picLocks noChangeAspect="1"/>
          </p:cNvPicPr>
          <p:nvPr/>
        </p:nvPicPr>
        <p:blipFill rotWithShape="1">
          <a:blip r:embed="rId5">
            <a:extLst>
              <a:ext uri="{28A0092B-C50C-407E-A947-70E740481C1C}">
                <a14:useLocalDpi xmlns:a14="http://schemas.microsoft.com/office/drawing/2010/main" val="0"/>
              </a:ext>
            </a:extLst>
          </a:blip>
          <a:srcRect l="6401" t="28201" r="5039" b="13511"/>
          <a:stretch/>
        </p:blipFill>
        <p:spPr>
          <a:xfrm>
            <a:off x="8293768" y="0"/>
            <a:ext cx="3890786" cy="2197768"/>
          </a:xfrm>
          <a:prstGeom prst="rect">
            <a:avLst/>
          </a:prstGeom>
        </p:spPr>
      </p:pic>
      <p:pic>
        <p:nvPicPr>
          <p:cNvPr id="21" name="Image 20"/>
          <p:cNvPicPr>
            <a:picLocks noChangeAspect="1"/>
          </p:cNvPicPr>
          <p:nvPr/>
        </p:nvPicPr>
        <p:blipFill rotWithShape="1">
          <a:blip r:embed="rId6" cstate="print">
            <a:extLst>
              <a:ext uri="{28A0092B-C50C-407E-A947-70E740481C1C}">
                <a14:useLocalDpi xmlns:a14="http://schemas.microsoft.com/office/drawing/2010/main" val="0"/>
              </a:ext>
            </a:extLst>
          </a:blip>
          <a:srcRect r="12287"/>
          <a:stretch/>
        </p:blipFill>
        <p:spPr>
          <a:xfrm>
            <a:off x="-17654" y="4780547"/>
            <a:ext cx="2586002" cy="2077453"/>
          </a:xfrm>
          <a:prstGeom prst="rect">
            <a:avLst/>
          </a:prstGeom>
        </p:spPr>
      </p:pic>
      <p:sp>
        <p:nvSpPr>
          <p:cNvPr id="24" name="Rectangle 23"/>
          <p:cNvSpPr/>
          <p:nvPr/>
        </p:nvSpPr>
        <p:spPr>
          <a:xfrm>
            <a:off x="860009" y="917909"/>
            <a:ext cx="10909207" cy="5940088"/>
          </a:xfrm>
          <a:prstGeom prst="rect">
            <a:avLst/>
          </a:prstGeom>
        </p:spPr>
        <p:txBody>
          <a:bodyPr wrap="square" anchor="t">
            <a:spAutoFit/>
          </a:bodyPr>
          <a:lstStyle/>
          <a:p>
            <a:pPr marL="457200" marR="457200" algn="ctr">
              <a:spcBef>
                <a:spcPts val="200"/>
              </a:spcBef>
              <a:spcAft>
                <a:spcPts val="1800"/>
              </a:spcAft>
            </a:pPr>
            <a:r>
              <a:rPr lang="fr-FR" sz="6000" b="1" kern="1000" dirty="0">
                <a:solidFill>
                  <a:schemeClr val="bg1"/>
                </a:solidFill>
                <a:ea typeface="Franklin Gothic Book" panose="020B0503020102020204" pitchFamily="34" charset="0"/>
                <a:cs typeface="Times New Roman"/>
              </a:rPr>
              <a:t>Faire sa scolarité au LDM, c’est</a:t>
            </a:r>
            <a:endParaRPr lang="fr-FR" sz="2400" kern="1000" dirty="0">
              <a:solidFill>
                <a:schemeClr val="bg1"/>
              </a:solidFill>
              <a:ea typeface="Franklin Gothic Book" panose="020B0503020102020204" pitchFamily="34" charset="0"/>
              <a:cs typeface="Times New Roman"/>
            </a:endParaRPr>
          </a:p>
          <a:p>
            <a:pPr marL="800100" marR="457200" indent="-342900" algn="ctr">
              <a:spcBef>
                <a:spcPts val="200"/>
              </a:spcBef>
              <a:spcAft>
                <a:spcPts val="1800"/>
              </a:spcAft>
              <a:buFont typeface="Wingdings" panose="05000000000000000000" pitchFamily="2" charset="2"/>
              <a:buChar char="v"/>
            </a:pPr>
            <a:r>
              <a:rPr lang="fr-FR" sz="2400" b="1" kern="1000" dirty="0">
                <a:ea typeface="Franklin Gothic Book" panose="020B0503020102020204" pitchFamily="34" charset="0"/>
                <a:cs typeface="Times New Roman"/>
              </a:rPr>
              <a:t>Bénéficier d’un </a:t>
            </a:r>
            <a:r>
              <a:rPr lang="fr-FR" sz="2400" b="1" dirty="0"/>
              <a:t>système éducatif ouvert sur le monde</a:t>
            </a:r>
          </a:p>
          <a:p>
            <a:pPr marL="800100" marR="457200" indent="-342900" algn="ctr">
              <a:spcBef>
                <a:spcPts val="200"/>
              </a:spcBef>
              <a:spcAft>
                <a:spcPts val="1800"/>
              </a:spcAft>
              <a:buFont typeface="Wingdings" panose="05000000000000000000" pitchFamily="2" charset="2"/>
              <a:buChar char="v"/>
            </a:pPr>
            <a:r>
              <a:rPr lang="fr-FR" sz="2400" b="1" dirty="0"/>
              <a:t>Participer aux échanges interculturels</a:t>
            </a:r>
          </a:p>
          <a:p>
            <a:pPr marL="800100" marR="457200" indent="-342900" algn="ctr">
              <a:spcBef>
                <a:spcPts val="200"/>
              </a:spcBef>
              <a:spcAft>
                <a:spcPts val="1800"/>
              </a:spcAft>
              <a:buFont typeface="Wingdings" panose="05000000000000000000" pitchFamily="2" charset="2"/>
              <a:buChar char="v"/>
            </a:pPr>
            <a:r>
              <a:rPr lang="fr-FR" sz="2400" b="1" dirty="0"/>
              <a:t>S’engager pour le développement durable</a:t>
            </a:r>
          </a:p>
          <a:p>
            <a:pPr marL="800100" marR="457200" indent="-342900" algn="ctr">
              <a:spcBef>
                <a:spcPts val="200"/>
              </a:spcBef>
              <a:spcAft>
                <a:spcPts val="1800"/>
              </a:spcAft>
              <a:buFont typeface="Wingdings" panose="05000000000000000000" pitchFamily="2" charset="2"/>
              <a:buChar char="v"/>
            </a:pPr>
            <a:r>
              <a:rPr lang="fr-FR" sz="2400" b="1" dirty="0"/>
              <a:t>S’épanouir dans son parcours scolaire en développant tous ses talents, académiques, sportifs ou artistiques</a:t>
            </a:r>
          </a:p>
          <a:p>
            <a:pPr marL="457200" marR="457200" algn="ctr">
              <a:spcBef>
                <a:spcPts val="200"/>
              </a:spcBef>
              <a:spcAft>
                <a:spcPts val="1800"/>
              </a:spcAft>
            </a:pPr>
            <a:endParaRPr lang="fr-FR" sz="4000" dirty="0">
              <a:solidFill>
                <a:schemeClr val="bg1"/>
              </a:solidFill>
            </a:endParaRPr>
          </a:p>
          <a:p>
            <a:pPr marL="457200" marR="457200" algn="ctr">
              <a:spcBef>
                <a:spcPts val="200"/>
              </a:spcBef>
              <a:spcAft>
                <a:spcPts val="1800"/>
              </a:spcAft>
            </a:pPr>
            <a:endParaRPr lang="fr-FR" sz="6000" b="1" kern="1000" dirty="0">
              <a:solidFill>
                <a:schemeClr val="bg1"/>
              </a:solidFill>
              <a:ea typeface="Franklin Gothic Book" panose="020B0503020102020204" pitchFamily="34" charset="0"/>
              <a:cs typeface="Times New Roman"/>
            </a:endParaRPr>
          </a:p>
        </p:txBody>
      </p:sp>
      <p:pic>
        <p:nvPicPr>
          <p:cNvPr id="26" name="Image 25"/>
          <p:cNvPicPr>
            <a:picLocks noChangeAspect="1"/>
          </p:cNvPicPr>
          <p:nvPr/>
        </p:nvPicPr>
        <p:blipFill rotWithShape="1">
          <a:blip r:embed="rId7" cstate="print">
            <a:extLst>
              <a:ext uri="{28A0092B-C50C-407E-A947-70E740481C1C}">
                <a14:useLocalDpi xmlns:a14="http://schemas.microsoft.com/office/drawing/2010/main" val="0"/>
              </a:ext>
            </a:extLst>
          </a:blip>
          <a:srcRect t="11227" b="11579"/>
          <a:stretch/>
        </p:blipFill>
        <p:spPr>
          <a:xfrm>
            <a:off x="2568347" y="4780544"/>
            <a:ext cx="2550697" cy="2077459"/>
          </a:xfrm>
          <a:prstGeom prst="rect">
            <a:avLst/>
          </a:prstGeom>
        </p:spPr>
      </p:pic>
      <p:pic>
        <p:nvPicPr>
          <p:cNvPr id="27" name="Image 26"/>
          <p:cNvPicPr>
            <a:picLocks noChangeAspect="1"/>
          </p:cNvPicPr>
          <p:nvPr/>
        </p:nvPicPr>
        <p:blipFill rotWithShape="1">
          <a:blip r:embed="rId8" cstate="print">
            <a:extLst>
              <a:ext uri="{28A0092B-C50C-407E-A947-70E740481C1C}">
                <a14:useLocalDpi xmlns:a14="http://schemas.microsoft.com/office/drawing/2010/main" val="0"/>
              </a:ext>
            </a:extLst>
          </a:blip>
          <a:srcRect l="8677"/>
          <a:stretch/>
        </p:blipFill>
        <p:spPr>
          <a:xfrm>
            <a:off x="5095917" y="4780541"/>
            <a:ext cx="2853391" cy="2077456"/>
          </a:xfrm>
          <a:prstGeom prst="rect">
            <a:avLst/>
          </a:prstGeom>
        </p:spPr>
      </p:pic>
    </p:spTree>
    <p:extLst>
      <p:ext uri="{BB962C8B-B14F-4D97-AF65-F5344CB8AC3E}">
        <p14:creationId xmlns:p14="http://schemas.microsoft.com/office/powerpoint/2010/main" val="40852030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209" y="2360061"/>
            <a:ext cx="12202208" cy="3862596"/>
          </a:xfrm>
          <a:prstGeom prst="rect">
            <a:avLst/>
          </a:prstGeom>
        </p:spPr>
        <p:txBody>
          <a:bodyPr wrap="square" anchor="t">
            <a:spAutoFit/>
          </a:bodyPr>
          <a:lstStyle/>
          <a:p>
            <a:pPr marL="457200" marR="457200" algn="ctr">
              <a:spcBef>
                <a:spcPts val="200"/>
              </a:spcBef>
              <a:spcAft>
                <a:spcPts val="1800"/>
              </a:spcAft>
            </a:pPr>
            <a:r>
              <a:rPr lang="fr-FR" sz="6000" b="1" kern="1000" dirty="0">
                <a:ea typeface="Franklin Gothic Book" panose="020B0503020102020204" pitchFamily="34" charset="0"/>
                <a:cs typeface="Times New Roman"/>
              </a:rPr>
              <a:t>Faire sa scolarité au LDM, </a:t>
            </a:r>
            <a:r>
              <a:rPr lang="fr-FR" sz="6000" b="1" kern="1000" dirty="0" smtClean="0">
                <a:ea typeface="Franklin Gothic Book" panose="020B0503020102020204" pitchFamily="34" charset="0"/>
                <a:cs typeface="Times New Roman"/>
              </a:rPr>
              <a:t>c’est</a:t>
            </a:r>
            <a:endParaRPr lang="fr-FR" sz="2400" b="1" kern="1000" dirty="0">
              <a:ea typeface="Franklin Gothic Book" panose="020B0503020102020204" pitchFamily="34" charset="0"/>
              <a:cs typeface="Times New Roman"/>
            </a:endParaRPr>
          </a:p>
          <a:p>
            <a:pPr marL="457200" marR="457200" algn="ctr">
              <a:spcBef>
                <a:spcPts val="200"/>
              </a:spcBef>
              <a:spcAft>
                <a:spcPts val="1800"/>
              </a:spcAft>
            </a:pPr>
            <a:r>
              <a:rPr lang="fr-FR" sz="3500" b="1" kern="1000" dirty="0">
                <a:solidFill>
                  <a:schemeClr val="accent6"/>
                </a:solidFill>
                <a:ea typeface="Franklin Gothic Book" panose="020B0503020102020204" pitchFamily="34" charset="0"/>
                <a:cs typeface="Times New Roman"/>
              </a:rPr>
              <a:t>Préparer sa poursuite d’étude en forgeant son autonomie</a:t>
            </a:r>
            <a:endParaRPr lang="fr-FR" sz="3500" b="1" dirty="0">
              <a:solidFill>
                <a:schemeClr val="accent6"/>
              </a:solidFill>
            </a:endParaRPr>
          </a:p>
          <a:p>
            <a:pPr marL="457200" marR="457200" algn="ctr">
              <a:spcBef>
                <a:spcPts val="200"/>
              </a:spcBef>
              <a:spcAft>
                <a:spcPts val="1800"/>
              </a:spcAft>
            </a:pPr>
            <a:endParaRPr lang="fr-FR" sz="4000" dirty="0">
              <a:solidFill>
                <a:schemeClr val="bg1"/>
              </a:solidFill>
            </a:endParaRPr>
          </a:p>
          <a:p>
            <a:pPr marL="457200" marR="457200" algn="ctr">
              <a:spcBef>
                <a:spcPts val="200"/>
              </a:spcBef>
              <a:spcAft>
                <a:spcPts val="1800"/>
              </a:spcAft>
            </a:pPr>
            <a:endParaRPr lang="fr-FR" sz="6000" b="1" kern="1000" dirty="0">
              <a:solidFill>
                <a:schemeClr val="bg1"/>
              </a:solidFill>
              <a:ea typeface="Franklin Gothic Book" panose="020B0503020102020204" pitchFamily="34" charset="0"/>
              <a:cs typeface="Times New Roman"/>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15595"/>
          <a:stretch/>
        </p:blipFill>
        <p:spPr>
          <a:xfrm>
            <a:off x="0" y="4667955"/>
            <a:ext cx="3387969" cy="218051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839" y="-1"/>
            <a:ext cx="3765869" cy="2433265"/>
          </a:xfrm>
          <a:prstGeom prst="rect">
            <a:avLst/>
          </a:prstGeom>
        </p:spPr>
      </p:pic>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10934" t="11779" r="6015" b="6890"/>
          <a:stretch/>
        </p:blipFill>
        <p:spPr>
          <a:xfrm>
            <a:off x="5237848" y="4667952"/>
            <a:ext cx="3283095" cy="2180516"/>
          </a:xfrm>
          <a:prstGeom prst="rect">
            <a:avLst/>
          </a:prstGeom>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t="11193"/>
          <a:stretch/>
        </p:blipFill>
        <p:spPr>
          <a:xfrm>
            <a:off x="3387969" y="4667954"/>
            <a:ext cx="1849880" cy="2180515"/>
          </a:xfrm>
          <a:prstGeom prst="rect">
            <a:avLst/>
          </a:prstGeom>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7088"/>
          <a:stretch/>
        </p:blipFill>
        <p:spPr>
          <a:xfrm>
            <a:off x="7420708" y="-2"/>
            <a:ext cx="3035223" cy="2433265"/>
          </a:xfrm>
          <a:prstGeom prst="rect">
            <a:avLst/>
          </a:prstGeom>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t="8882"/>
          <a:stretch/>
        </p:blipFill>
        <p:spPr>
          <a:xfrm>
            <a:off x="8520945" y="4640490"/>
            <a:ext cx="3671054" cy="2207978"/>
          </a:xfrm>
          <a:prstGeom prst="rect">
            <a:avLst/>
          </a:prstGeom>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3662039" cy="2433265"/>
          </a:xfrm>
          <a:prstGeom prst="rect">
            <a:avLst/>
          </a:prstGeom>
        </p:spPr>
      </p:pic>
      <p:pic>
        <p:nvPicPr>
          <p:cNvPr id="13" name="Image 12"/>
          <p:cNvPicPr>
            <a:picLocks noChangeAspect="1"/>
          </p:cNvPicPr>
          <p:nvPr/>
        </p:nvPicPr>
        <p:blipFill rotWithShape="1">
          <a:blip r:embed="rId9" cstate="print">
            <a:extLst>
              <a:ext uri="{28A0092B-C50C-407E-A947-70E740481C1C}">
                <a14:useLocalDpi xmlns:a14="http://schemas.microsoft.com/office/drawing/2010/main" val="0"/>
              </a:ext>
            </a:extLst>
          </a:blip>
          <a:srcRect l="12111" b="17755"/>
          <a:stretch/>
        </p:blipFill>
        <p:spPr>
          <a:xfrm>
            <a:off x="10455932" y="0"/>
            <a:ext cx="1736068" cy="2433263"/>
          </a:xfrm>
          <a:prstGeom prst="rect">
            <a:avLst/>
          </a:prstGeom>
        </p:spPr>
      </p:pic>
    </p:spTree>
    <p:extLst>
      <p:ext uri="{BB962C8B-B14F-4D97-AF65-F5344CB8AC3E}">
        <p14:creationId xmlns:p14="http://schemas.microsoft.com/office/powerpoint/2010/main" val="4971931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ous-titre 2"/>
          <p:cNvSpPr>
            <a:spLocks noGrp="1"/>
          </p:cNvSpPr>
          <p:nvPr>
            <p:ph type="subTitle" idx="1"/>
          </p:nvPr>
        </p:nvSpPr>
        <p:spPr>
          <a:xfrm>
            <a:off x="449178" y="2059253"/>
            <a:ext cx="11293643" cy="2352506"/>
          </a:xfrm>
        </p:spPr>
        <p:txBody>
          <a:bodyPr>
            <a:noAutofit/>
          </a:bodyPr>
          <a:lstStyle/>
          <a:p>
            <a:pPr marL="457200" indent="-457200">
              <a:buFont typeface="Arial" panose="020B0604020202020204" pitchFamily="34" charset="0"/>
              <a:buChar char="•"/>
            </a:pPr>
            <a:r>
              <a:rPr lang="fr-FR" sz="2800" b="1" dirty="0"/>
              <a:t>Club des Droits Humains </a:t>
            </a:r>
          </a:p>
          <a:p>
            <a:pPr marL="457200" indent="-457200">
              <a:buFont typeface="Arial" panose="020B0604020202020204" pitchFamily="34" charset="0"/>
              <a:buChar char="•"/>
            </a:pPr>
            <a:r>
              <a:rPr lang="fr-FR" sz="2800" b="1" dirty="0"/>
              <a:t>Club Solidarité</a:t>
            </a:r>
          </a:p>
          <a:p>
            <a:pPr marL="457200" indent="-457200">
              <a:buFont typeface="Arial" panose="020B0604020202020204" pitchFamily="34" charset="0"/>
              <a:buChar char="•"/>
            </a:pPr>
            <a:r>
              <a:rPr lang="fr-FR" sz="2800" b="1" dirty="0"/>
              <a:t>Club Environnement « Save Mauritius »</a:t>
            </a:r>
          </a:p>
          <a:p>
            <a:pPr marL="457200" indent="-457200">
              <a:buFont typeface="Arial" panose="020B0604020202020204" pitchFamily="34" charset="0"/>
              <a:buChar char="•"/>
            </a:pPr>
            <a:r>
              <a:rPr lang="fr-FR" sz="2800" b="1" dirty="0"/>
              <a:t>Club Actu  </a:t>
            </a:r>
          </a:p>
          <a:p>
            <a:pPr marL="457200" indent="-457200">
              <a:buFont typeface="Arial" panose="020B0604020202020204" pitchFamily="34" charset="0"/>
              <a:buChar char="•"/>
            </a:pPr>
            <a:r>
              <a:rPr lang="fr-FR" sz="2800" b="1" dirty="0"/>
              <a:t>Club Musique</a:t>
            </a:r>
          </a:p>
          <a:p>
            <a:pPr marL="457200" indent="-457200">
              <a:buFont typeface="Arial" panose="020B0604020202020204" pitchFamily="34" charset="0"/>
              <a:buChar char="•"/>
            </a:pPr>
            <a:r>
              <a:rPr lang="fr-FR" sz="2800" b="1" dirty="0"/>
              <a:t>Club Sciences</a:t>
            </a:r>
          </a:p>
          <a:p>
            <a:pPr marL="457200" indent="-457200">
              <a:buFont typeface="Arial" panose="020B0604020202020204" pitchFamily="34" charset="0"/>
              <a:buChar char="•"/>
            </a:pPr>
            <a:r>
              <a:rPr lang="fr-FR" sz="2800" b="1" dirty="0"/>
              <a:t>Model United Nations Club</a:t>
            </a:r>
          </a:p>
          <a:p>
            <a:pPr marL="457200" indent="-457200">
              <a:buFont typeface="Arial" panose="020B0604020202020204" pitchFamily="34" charset="0"/>
              <a:buChar char="•"/>
            </a:pPr>
            <a:r>
              <a:rPr lang="fr-FR" sz="2800" b="1" dirty="0">
                <a:solidFill>
                  <a:schemeClr val="accent6"/>
                </a:solidFill>
              </a:rPr>
              <a:t>A venir…</a:t>
            </a:r>
            <a:r>
              <a:rPr lang="fr-FR" sz="2800" b="1" dirty="0"/>
              <a:t> Club des Jeunes Reporters</a:t>
            </a:r>
          </a:p>
          <a:p>
            <a:pPr marL="457200" indent="-457200">
              <a:buFont typeface="Arial" panose="020B0604020202020204" pitchFamily="34" charset="0"/>
              <a:buChar char="•"/>
            </a:pPr>
            <a:r>
              <a:rPr lang="fr-FR" sz="2800" b="1" dirty="0">
                <a:solidFill>
                  <a:schemeClr val="accent6"/>
                </a:solidFill>
              </a:rPr>
              <a:t>A venir… </a:t>
            </a:r>
            <a:r>
              <a:rPr lang="fr-FR" sz="2800" b="1" dirty="0"/>
              <a:t>La Web TV du </a:t>
            </a:r>
            <a:r>
              <a:rPr lang="fr-FR" sz="2800" b="1" dirty="0" smtClean="0"/>
              <a:t>LDM</a:t>
            </a:r>
            <a:endParaRPr lang="fr-FR" sz="2800" b="1" dirty="0"/>
          </a:p>
        </p:txBody>
      </p:sp>
      <p:sp>
        <p:nvSpPr>
          <p:cNvPr id="4" name="Rectangle 3"/>
          <p:cNvSpPr/>
          <p:nvPr/>
        </p:nvSpPr>
        <p:spPr>
          <a:xfrm>
            <a:off x="-203647" y="1106832"/>
            <a:ext cx="12192000" cy="707886"/>
          </a:xfrm>
          <a:prstGeom prst="rect">
            <a:avLst/>
          </a:prstGeom>
        </p:spPr>
        <p:txBody>
          <a:bodyPr wrap="square" anchor="t">
            <a:spAutoFit/>
          </a:bodyPr>
          <a:lstStyle/>
          <a:p>
            <a:pPr marL="457200" marR="457200" algn="ctr">
              <a:spcBef>
                <a:spcPts val="200"/>
              </a:spcBef>
              <a:spcAft>
                <a:spcPts val="1800"/>
              </a:spcAft>
            </a:pPr>
            <a:r>
              <a:rPr lang="fr-FR" sz="4000" b="1" dirty="0">
                <a:solidFill>
                  <a:schemeClr val="accent6"/>
                </a:solidFill>
              </a:rPr>
              <a:t>Les Clubs du LDM: </a:t>
            </a:r>
          </a:p>
        </p:txBody>
      </p:sp>
      <p:sp>
        <p:nvSpPr>
          <p:cNvPr id="5" name="Forme libre : Forme 23"/>
          <p:cNvSpPr/>
          <p:nvPr/>
        </p:nvSpPr>
        <p:spPr>
          <a:xfrm>
            <a:off x="0" y="-38372"/>
            <a:ext cx="12192000" cy="1166405"/>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142205" y="91440"/>
            <a:ext cx="1896474" cy="1036593"/>
          </a:xfrm>
          <a:prstGeom prst="rect">
            <a:avLst/>
          </a:prstGeom>
        </p:spPr>
      </p:pic>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656294"/>
            <a:ext cx="2664823" cy="2201706"/>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912934"/>
            <a:ext cx="2664822" cy="1875295"/>
          </a:xfrm>
          <a:prstGeom prst="rect">
            <a:avLst/>
          </a:prstGeom>
        </p:spPr>
      </p:pic>
      <p:pic>
        <p:nvPicPr>
          <p:cNvPr id="9" name="Image 8"/>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l="7447" t="10250" r="20744" b="7679"/>
          <a:stretch/>
        </p:blipFill>
        <p:spPr>
          <a:xfrm>
            <a:off x="9607789" y="1841862"/>
            <a:ext cx="2584211" cy="1979743"/>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98705" y="4925696"/>
            <a:ext cx="2493295" cy="1932304"/>
          </a:xfrm>
          <a:prstGeom prst="rect">
            <a:avLst/>
          </a:prstGeom>
        </p:spPr>
      </p:pic>
    </p:spTree>
    <p:extLst>
      <p:ext uri="{BB962C8B-B14F-4D97-AF65-F5344CB8AC3E}">
        <p14:creationId xmlns:p14="http://schemas.microsoft.com/office/powerpoint/2010/main" val="29775596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54976"/>
            <a:ext cx="12192000" cy="1949252"/>
          </a:xfrm>
          <a:prstGeom prst="rect">
            <a:avLst/>
          </a:prstGeom>
        </p:spPr>
        <p:txBody>
          <a:bodyPr wrap="square" anchor="t">
            <a:spAutoFit/>
          </a:bodyPr>
          <a:lstStyle/>
          <a:p>
            <a:pPr marL="457200" marR="457200" algn="ctr">
              <a:spcBef>
                <a:spcPts val="200"/>
              </a:spcBef>
              <a:spcAft>
                <a:spcPts val="1800"/>
              </a:spcAft>
            </a:pPr>
            <a:r>
              <a:rPr lang="fr-FR" sz="4000" b="1" dirty="0"/>
              <a:t>Le LDM, c’est: </a:t>
            </a:r>
          </a:p>
          <a:p>
            <a:pPr marL="1028700" marR="457200" indent="-571500" algn="ctr">
              <a:spcBef>
                <a:spcPts val="200"/>
              </a:spcBef>
              <a:spcAft>
                <a:spcPts val="1800"/>
              </a:spcAft>
              <a:buFont typeface="Arial" panose="020B0604020202020204" pitchFamily="34" charset="0"/>
              <a:buChar char="•"/>
            </a:pPr>
            <a:r>
              <a:rPr lang="fr-FR" sz="3200" b="1" dirty="0"/>
              <a:t>18 promotions d’élèves avec pour chacune un pourcentage toujours honorable de réussite au Baccalauréat  </a:t>
            </a:r>
          </a:p>
        </p:txBody>
      </p:sp>
      <p:pic>
        <p:nvPicPr>
          <p:cNvPr id="11" name="Image 10"/>
          <p:cNvPicPr>
            <a:picLocks noChangeAspect="1"/>
          </p:cNvPicPr>
          <p:nvPr/>
        </p:nvPicPr>
        <p:blipFill rotWithShape="1">
          <a:blip r:embed="rId2"/>
          <a:srcRect l="3318" r="2133"/>
          <a:stretch/>
        </p:blipFill>
        <p:spPr>
          <a:xfrm>
            <a:off x="0" y="1"/>
            <a:ext cx="6400800" cy="2254976"/>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2" y="0"/>
            <a:ext cx="5791198" cy="2254976"/>
          </a:xfrm>
          <a:prstGeom prst="rect">
            <a:avLst/>
          </a:prstGeom>
        </p:spPr>
      </p:pic>
      <p:graphicFrame>
        <p:nvGraphicFramePr>
          <p:cNvPr id="7" name="Tableau 6"/>
          <p:cNvGraphicFramePr>
            <a:graphicFrameLocks noGrp="1"/>
          </p:cNvGraphicFramePr>
          <p:nvPr>
            <p:extLst/>
          </p:nvPr>
        </p:nvGraphicFramePr>
        <p:xfrm>
          <a:off x="0" y="4436742"/>
          <a:ext cx="12192003" cy="1005840"/>
        </p:xfrm>
        <a:graphic>
          <a:graphicData uri="http://schemas.openxmlformats.org/drawingml/2006/table">
            <a:tbl>
              <a:tblPr firstRow="1" bandRow="1">
                <a:tableStyleId>{93296810-A885-4BE3-A3E7-6D5BEEA58F35}</a:tableStyleId>
              </a:tblPr>
              <a:tblGrid>
                <a:gridCol w="1354667">
                  <a:extLst>
                    <a:ext uri="{9D8B030D-6E8A-4147-A177-3AD203B41FA5}">
                      <a16:colId xmlns:a16="http://schemas.microsoft.com/office/drawing/2014/main" val="1423792136"/>
                    </a:ext>
                  </a:extLst>
                </a:gridCol>
                <a:gridCol w="1354667">
                  <a:extLst>
                    <a:ext uri="{9D8B030D-6E8A-4147-A177-3AD203B41FA5}">
                      <a16:colId xmlns:a16="http://schemas.microsoft.com/office/drawing/2014/main" val="312943555"/>
                    </a:ext>
                  </a:extLst>
                </a:gridCol>
                <a:gridCol w="1354667">
                  <a:extLst>
                    <a:ext uri="{9D8B030D-6E8A-4147-A177-3AD203B41FA5}">
                      <a16:colId xmlns:a16="http://schemas.microsoft.com/office/drawing/2014/main" val="2278285732"/>
                    </a:ext>
                  </a:extLst>
                </a:gridCol>
                <a:gridCol w="1354667">
                  <a:extLst>
                    <a:ext uri="{9D8B030D-6E8A-4147-A177-3AD203B41FA5}">
                      <a16:colId xmlns:a16="http://schemas.microsoft.com/office/drawing/2014/main" val="924142662"/>
                    </a:ext>
                  </a:extLst>
                </a:gridCol>
                <a:gridCol w="1354667">
                  <a:extLst>
                    <a:ext uri="{9D8B030D-6E8A-4147-A177-3AD203B41FA5}">
                      <a16:colId xmlns:a16="http://schemas.microsoft.com/office/drawing/2014/main" val="497466253"/>
                    </a:ext>
                  </a:extLst>
                </a:gridCol>
                <a:gridCol w="1354667">
                  <a:extLst>
                    <a:ext uri="{9D8B030D-6E8A-4147-A177-3AD203B41FA5}">
                      <a16:colId xmlns:a16="http://schemas.microsoft.com/office/drawing/2014/main" val="1910092059"/>
                    </a:ext>
                  </a:extLst>
                </a:gridCol>
                <a:gridCol w="1354667">
                  <a:extLst>
                    <a:ext uri="{9D8B030D-6E8A-4147-A177-3AD203B41FA5}">
                      <a16:colId xmlns:a16="http://schemas.microsoft.com/office/drawing/2014/main" val="3440961680"/>
                    </a:ext>
                  </a:extLst>
                </a:gridCol>
                <a:gridCol w="1354667">
                  <a:extLst>
                    <a:ext uri="{9D8B030D-6E8A-4147-A177-3AD203B41FA5}">
                      <a16:colId xmlns:a16="http://schemas.microsoft.com/office/drawing/2014/main" val="1133105135"/>
                    </a:ext>
                  </a:extLst>
                </a:gridCol>
                <a:gridCol w="1354667">
                  <a:extLst>
                    <a:ext uri="{9D8B030D-6E8A-4147-A177-3AD203B41FA5}">
                      <a16:colId xmlns:a16="http://schemas.microsoft.com/office/drawing/2014/main" val="263876470"/>
                    </a:ext>
                  </a:extLst>
                </a:gridCol>
              </a:tblGrid>
              <a:tr h="213443">
                <a:tc>
                  <a:txBody>
                    <a:bodyPr/>
                    <a:lstStyle/>
                    <a:p>
                      <a:r>
                        <a:rPr lang="fr-FR" sz="1800" dirty="0"/>
                        <a:t>2020</a:t>
                      </a:r>
                    </a:p>
                  </a:txBody>
                  <a:tcPr/>
                </a:tc>
                <a:tc>
                  <a:txBody>
                    <a:bodyPr/>
                    <a:lstStyle/>
                    <a:p>
                      <a:r>
                        <a:rPr lang="fr-FR" sz="1800" dirty="0"/>
                        <a:t>2019</a:t>
                      </a:r>
                    </a:p>
                  </a:txBody>
                  <a:tcPr/>
                </a:tc>
                <a:tc>
                  <a:txBody>
                    <a:bodyPr/>
                    <a:lstStyle/>
                    <a:p>
                      <a:r>
                        <a:rPr lang="fr-FR" sz="1800" dirty="0"/>
                        <a:t>2018</a:t>
                      </a:r>
                    </a:p>
                  </a:txBody>
                  <a:tcPr/>
                </a:tc>
                <a:tc>
                  <a:txBody>
                    <a:bodyPr/>
                    <a:lstStyle/>
                    <a:p>
                      <a:r>
                        <a:rPr lang="fr-FR" sz="1800" dirty="0"/>
                        <a:t>2017</a:t>
                      </a:r>
                    </a:p>
                  </a:txBody>
                  <a:tcPr/>
                </a:tc>
                <a:tc>
                  <a:txBody>
                    <a:bodyPr/>
                    <a:lstStyle/>
                    <a:p>
                      <a:r>
                        <a:rPr lang="fr-FR" sz="1800" dirty="0"/>
                        <a:t>2016</a:t>
                      </a:r>
                    </a:p>
                  </a:txBody>
                  <a:tcPr/>
                </a:tc>
                <a:tc>
                  <a:txBody>
                    <a:bodyPr/>
                    <a:lstStyle/>
                    <a:p>
                      <a:r>
                        <a:rPr lang="fr-FR" sz="1800" dirty="0"/>
                        <a:t>2015</a:t>
                      </a:r>
                    </a:p>
                  </a:txBody>
                  <a:tcPr/>
                </a:tc>
                <a:tc>
                  <a:txBody>
                    <a:bodyPr/>
                    <a:lstStyle/>
                    <a:p>
                      <a:r>
                        <a:rPr lang="fr-FR" sz="1800" dirty="0"/>
                        <a:t>2014</a:t>
                      </a:r>
                    </a:p>
                  </a:txBody>
                  <a:tcPr/>
                </a:tc>
                <a:tc>
                  <a:txBody>
                    <a:bodyPr/>
                    <a:lstStyle/>
                    <a:p>
                      <a:r>
                        <a:rPr lang="fr-FR" sz="1800" dirty="0"/>
                        <a:t>2013</a:t>
                      </a:r>
                    </a:p>
                  </a:txBody>
                  <a:tcPr/>
                </a:tc>
                <a:tc>
                  <a:txBody>
                    <a:bodyPr/>
                    <a:lstStyle/>
                    <a:p>
                      <a:r>
                        <a:rPr lang="fr-FR" sz="1800" dirty="0"/>
                        <a:t>2012</a:t>
                      </a:r>
                    </a:p>
                  </a:txBody>
                  <a:tcPr/>
                </a:tc>
                <a:extLst>
                  <a:ext uri="{0D108BD9-81ED-4DB2-BD59-A6C34878D82A}">
                    <a16:rowId xmlns:a16="http://schemas.microsoft.com/office/drawing/2014/main" val="2095608916"/>
                  </a:ext>
                </a:extLst>
              </a:tr>
              <a:tr h="492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100,00%</a:t>
                      </a:r>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97,55%</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97,22%</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97,79</a:t>
                      </a:r>
                      <a:r>
                        <a:rPr lang="fr-FR" sz="1800" b="1" kern="1200" dirty="0">
                          <a:effectLst/>
                        </a:rPr>
                        <a:t>%</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97,55</a:t>
                      </a:r>
                      <a:r>
                        <a:rPr lang="fr-FR" sz="1800" b="1" kern="1200" dirty="0">
                          <a:effectLst/>
                        </a:rPr>
                        <a:t>%</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99,44</a:t>
                      </a:r>
                      <a:r>
                        <a:rPr lang="fr-FR" sz="1800" b="1" kern="1200" dirty="0">
                          <a:effectLst/>
                        </a:rPr>
                        <a:t>%</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97,28</a:t>
                      </a:r>
                      <a:r>
                        <a:rPr lang="fr-FR" sz="1800" b="1" kern="1200" dirty="0">
                          <a:effectLst/>
                        </a:rPr>
                        <a:t>%</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99,31</a:t>
                      </a:r>
                      <a:r>
                        <a:rPr lang="fr-FR" sz="1800" b="1" kern="1200" dirty="0">
                          <a:effectLst/>
                        </a:rPr>
                        <a:t>%</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96,06</a:t>
                      </a:r>
                      <a:r>
                        <a:rPr lang="fr-FR" sz="1800" b="1" kern="1200" dirty="0">
                          <a:effectLst/>
                        </a:rPr>
                        <a:t>%</a:t>
                      </a:r>
                    </a:p>
                    <a:p>
                      <a:endParaRPr lang="fr-FR" sz="1800" b="1" dirty="0"/>
                    </a:p>
                  </a:txBody>
                  <a:tcPr/>
                </a:tc>
                <a:extLst>
                  <a:ext uri="{0D108BD9-81ED-4DB2-BD59-A6C34878D82A}">
                    <a16:rowId xmlns:a16="http://schemas.microsoft.com/office/drawing/2014/main" val="1894083589"/>
                  </a:ext>
                </a:extLst>
              </a:tr>
            </a:tbl>
          </a:graphicData>
        </a:graphic>
      </p:graphicFrame>
      <p:graphicFrame>
        <p:nvGraphicFramePr>
          <p:cNvPr id="8" name="Tableau 7"/>
          <p:cNvGraphicFramePr>
            <a:graphicFrameLocks noGrp="1"/>
          </p:cNvGraphicFramePr>
          <p:nvPr>
            <p:extLst/>
          </p:nvPr>
        </p:nvGraphicFramePr>
        <p:xfrm>
          <a:off x="0" y="5574274"/>
          <a:ext cx="12192003" cy="884930"/>
        </p:xfrm>
        <a:graphic>
          <a:graphicData uri="http://schemas.openxmlformats.org/drawingml/2006/table">
            <a:tbl>
              <a:tblPr firstRow="1" bandRow="1">
                <a:tableStyleId>{93296810-A885-4BE3-A3E7-6D5BEEA58F35}</a:tableStyleId>
              </a:tblPr>
              <a:tblGrid>
                <a:gridCol w="1354667">
                  <a:extLst>
                    <a:ext uri="{9D8B030D-6E8A-4147-A177-3AD203B41FA5}">
                      <a16:colId xmlns:a16="http://schemas.microsoft.com/office/drawing/2014/main" val="898062816"/>
                    </a:ext>
                  </a:extLst>
                </a:gridCol>
                <a:gridCol w="1354667">
                  <a:extLst>
                    <a:ext uri="{9D8B030D-6E8A-4147-A177-3AD203B41FA5}">
                      <a16:colId xmlns:a16="http://schemas.microsoft.com/office/drawing/2014/main" val="4229863047"/>
                    </a:ext>
                  </a:extLst>
                </a:gridCol>
                <a:gridCol w="1354667">
                  <a:extLst>
                    <a:ext uri="{9D8B030D-6E8A-4147-A177-3AD203B41FA5}">
                      <a16:colId xmlns:a16="http://schemas.microsoft.com/office/drawing/2014/main" val="1831347799"/>
                    </a:ext>
                  </a:extLst>
                </a:gridCol>
                <a:gridCol w="1354667">
                  <a:extLst>
                    <a:ext uri="{9D8B030D-6E8A-4147-A177-3AD203B41FA5}">
                      <a16:colId xmlns:a16="http://schemas.microsoft.com/office/drawing/2014/main" val="276929609"/>
                    </a:ext>
                  </a:extLst>
                </a:gridCol>
                <a:gridCol w="1354667">
                  <a:extLst>
                    <a:ext uri="{9D8B030D-6E8A-4147-A177-3AD203B41FA5}">
                      <a16:colId xmlns:a16="http://schemas.microsoft.com/office/drawing/2014/main" val="962966606"/>
                    </a:ext>
                  </a:extLst>
                </a:gridCol>
                <a:gridCol w="1354667">
                  <a:extLst>
                    <a:ext uri="{9D8B030D-6E8A-4147-A177-3AD203B41FA5}">
                      <a16:colId xmlns:a16="http://schemas.microsoft.com/office/drawing/2014/main" val="1753072301"/>
                    </a:ext>
                  </a:extLst>
                </a:gridCol>
                <a:gridCol w="1354667">
                  <a:extLst>
                    <a:ext uri="{9D8B030D-6E8A-4147-A177-3AD203B41FA5}">
                      <a16:colId xmlns:a16="http://schemas.microsoft.com/office/drawing/2014/main" val="3003909151"/>
                    </a:ext>
                  </a:extLst>
                </a:gridCol>
                <a:gridCol w="1354667">
                  <a:extLst>
                    <a:ext uri="{9D8B030D-6E8A-4147-A177-3AD203B41FA5}">
                      <a16:colId xmlns:a16="http://schemas.microsoft.com/office/drawing/2014/main" val="1724540339"/>
                    </a:ext>
                  </a:extLst>
                </a:gridCol>
                <a:gridCol w="1354667">
                  <a:extLst>
                    <a:ext uri="{9D8B030D-6E8A-4147-A177-3AD203B41FA5}">
                      <a16:colId xmlns:a16="http://schemas.microsoft.com/office/drawing/2014/main" val="3661332418"/>
                    </a:ext>
                  </a:extLst>
                </a:gridCol>
              </a:tblGrid>
              <a:tr h="442465">
                <a:tc>
                  <a:txBody>
                    <a:bodyPr/>
                    <a:lstStyle/>
                    <a:p>
                      <a:r>
                        <a:rPr lang="fr-FR" sz="1800" dirty="0"/>
                        <a:t>2011</a:t>
                      </a:r>
                    </a:p>
                  </a:txBody>
                  <a:tcPr/>
                </a:tc>
                <a:tc>
                  <a:txBody>
                    <a:bodyPr/>
                    <a:lstStyle/>
                    <a:p>
                      <a:r>
                        <a:rPr lang="fr-FR" sz="1800" dirty="0"/>
                        <a:t>2010</a:t>
                      </a:r>
                    </a:p>
                  </a:txBody>
                  <a:tcPr/>
                </a:tc>
                <a:tc>
                  <a:txBody>
                    <a:bodyPr/>
                    <a:lstStyle/>
                    <a:p>
                      <a:r>
                        <a:rPr lang="fr-FR" sz="1800" dirty="0"/>
                        <a:t>2009</a:t>
                      </a:r>
                    </a:p>
                  </a:txBody>
                  <a:tcPr/>
                </a:tc>
                <a:tc>
                  <a:txBody>
                    <a:bodyPr/>
                    <a:lstStyle/>
                    <a:p>
                      <a:r>
                        <a:rPr lang="fr-FR" sz="1800" dirty="0"/>
                        <a:t>2008</a:t>
                      </a:r>
                    </a:p>
                  </a:txBody>
                  <a:tcPr/>
                </a:tc>
                <a:tc>
                  <a:txBody>
                    <a:bodyPr/>
                    <a:lstStyle/>
                    <a:p>
                      <a:r>
                        <a:rPr lang="fr-FR" sz="1800" dirty="0"/>
                        <a:t>2007</a:t>
                      </a:r>
                    </a:p>
                  </a:txBody>
                  <a:tcPr/>
                </a:tc>
                <a:tc>
                  <a:txBody>
                    <a:bodyPr/>
                    <a:lstStyle/>
                    <a:p>
                      <a:r>
                        <a:rPr lang="fr-FR" sz="1800" dirty="0"/>
                        <a:t>2006</a:t>
                      </a:r>
                    </a:p>
                  </a:txBody>
                  <a:tcPr/>
                </a:tc>
                <a:tc>
                  <a:txBody>
                    <a:bodyPr/>
                    <a:lstStyle/>
                    <a:p>
                      <a:r>
                        <a:rPr lang="fr-FR" sz="1800" dirty="0"/>
                        <a:t>2005</a:t>
                      </a:r>
                    </a:p>
                  </a:txBody>
                  <a:tcPr/>
                </a:tc>
                <a:tc>
                  <a:txBody>
                    <a:bodyPr/>
                    <a:lstStyle/>
                    <a:p>
                      <a:r>
                        <a:rPr lang="fr-FR" sz="1800" dirty="0"/>
                        <a:t>2004</a:t>
                      </a:r>
                    </a:p>
                  </a:txBody>
                  <a:tcPr/>
                </a:tc>
                <a:tc>
                  <a:txBody>
                    <a:bodyPr/>
                    <a:lstStyle/>
                    <a:p>
                      <a:r>
                        <a:rPr lang="fr-FR" sz="1800" dirty="0"/>
                        <a:t>2003</a:t>
                      </a:r>
                    </a:p>
                  </a:txBody>
                  <a:tcPr/>
                </a:tc>
                <a:extLst>
                  <a:ext uri="{0D108BD9-81ED-4DB2-BD59-A6C34878D82A}">
                    <a16:rowId xmlns:a16="http://schemas.microsoft.com/office/drawing/2014/main" val="2653769553"/>
                  </a:ext>
                </a:extLst>
              </a:tr>
              <a:tr h="442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98,25%</a:t>
                      </a:r>
                      <a:endParaRPr lang="fr-FR" sz="1800" b="1" i="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94,93%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97,33%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97,33%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94,67%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93,33%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97,52%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96,39%</a:t>
                      </a:r>
                    </a:p>
                  </a:txBody>
                  <a:tcPr/>
                </a:tc>
                <a:extLst>
                  <a:ext uri="{0D108BD9-81ED-4DB2-BD59-A6C34878D82A}">
                    <a16:rowId xmlns:a16="http://schemas.microsoft.com/office/drawing/2014/main" val="2625284994"/>
                  </a:ext>
                </a:extLst>
              </a:tr>
            </a:tbl>
          </a:graphicData>
        </a:graphic>
      </p:graphicFrame>
    </p:spTree>
    <p:extLst>
      <p:ext uri="{BB962C8B-B14F-4D97-AF65-F5344CB8AC3E}">
        <p14:creationId xmlns:p14="http://schemas.microsoft.com/office/powerpoint/2010/main" val="40408014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38372"/>
            <a:ext cx="12192000" cy="2298246"/>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703035" y="530950"/>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
        <p:nvSpPr>
          <p:cNvPr id="9" name="Rectangle 8"/>
          <p:cNvSpPr/>
          <p:nvPr/>
        </p:nvSpPr>
        <p:spPr>
          <a:xfrm>
            <a:off x="523300" y="2429691"/>
            <a:ext cx="11145400" cy="1015663"/>
          </a:xfrm>
          <a:prstGeom prst="rect">
            <a:avLst/>
          </a:prstGeom>
        </p:spPr>
        <p:txBody>
          <a:bodyPr wrap="square" anchor="t">
            <a:spAutoFit/>
          </a:bodyPr>
          <a:lstStyle/>
          <a:p>
            <a:pPr marL="457200" marR="457200" algn="ctr">
              <a:spcBef>
                <a:spcPts val="200"/>
              </a:spcBef>
              <a:spcAft>
                <a:spcPts val="1800"/>
              </a:spcAft>
            </a:pPr>
            <a:r>
              <a:rPr lang="fr-FR" sz="6000" dirty="0">
                <a:solidFill>
                  <a:schemeClr val="accent6">
                    <a:lumMod val="75000"/>
                  </a:schemeClr>
                </a:solidFill>
              </a:rPr>
              <a:t>Résultat du BAC 2020</a:t>
            </a:r>
            <a:endParaRPr lang="fr-FR" sz="3000" b="1" i="1" kern="1000" dirty="0">
              <a:solidFill>
                <a:schemeClr val="accent6">
                  <a:lumMod val="75000"/>
                </a:schemeClr>
              </a:solidFill>
              <a:latin typeface="Franklin Gothic Book"/>
              <a:ea typeface="Franklin Gothic Book" panose="020B0503020102020204" pitchFamily="34" charset="0"/>
              <a:cs typeface="Times New Roman"/>
            </a:endParaRPr>
          </a:p>
        </p:txBody>
      </p:sp>
      <p:sp>
        <p:nvSpPr>
          <p:cNvPr id="10" name="Sous-titre 2"/>
          <p:cNvSpPr>
            <a:spLocks noGrp="1"/>
          </p:cNvSpPr>
          <p:nvPr>
            <p:ph type="subTitle" idx="1"/>
          </p:nvPr>
        </p:nvSpPr>
        <p:spPr>
          <a:xfrm>
            <a:off x="1384662" y="3917665"/>
            <a:ext cx="9927771" cy="2352506"/>
          </a:xfrm>
        </p:spPr>
        <p:txBody>
          <a:bodyPr>
            <a:normAutofit/>
          </a:bodyPr>
          <a:lstStyle/>
          <a:p>
            <a:r>
              <a:rPr lang="fr-FR" sz="3000" dirty="0"/>
              <a:t>Effectif de la cohorte 2019-2020 : 211</a:t>
            </a:r>
          </a:p>
          <a:p>
            <a:r>
              <a:rPr lang="fr-FR" sz="3000" b="1" dirty="0"/>
              <a:t>100% d’admis au Baccalauréat</a:t>
            </a:r>
          </a:p>
          <a:p>
            <a:r>
              <a:rPr lang="fr-FR" sz="3000" dirty="0"/>
              <a:t>Effectif de la cohorte 2018-2019: 204</a:t>
            </a:r>
          </a:p>
          <a:p>
            <a:r>
              <a:rPr lang="fr-FR" sz="3000" b="1" dirty="0"/>
              <a:t>97,55% d’admis au Baccalauréat</a:t>
            </a:r>
            <a:endParaRPr lang="fr-FR" sz="3000" dirty="0"/>
          </a:p>
          <a:p>
            <a:endParaRPr lang="fr-FR" dirty="0"/>
          </a:p>
        </p:txBody>
      </p:sp>
    </p:spTree>
    <p:extLst>
      <p:ext uri="{BB962C8B-B14F-4D97-AF65-F5344CB8AC3E}">
        <p14:creationId xmlns:p14="http://schemas.microsoft.com/office/powerpoint/2010/main" val="1916604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TotalTime>
  <Words>1486</Words>
  <Application>Microsoft Office PowerPoint</Application>
  <PresentationFormat>Grand écran</PresentationFormat>
  <Paragraphs>280</Paragraphs>
  <Slides>31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vt:i4>
      </vt:variant>
    </vt:vector>
  </HeadingPairs>
  <TitlesOfParts>
    <vt:vector size="40" baseType="lpstr">
      <vt:lpstr>ＭＳ Ｐゴシック</vt:lpstr>
      <vt:lpstr>Arial</vt:lpstr>
      <vt:lpstr>Calibri</vt:lpstr>
      <vt:lpstr>Calibri Light</vt:lpstr>
      <vt:lpstr>Carlito</vt:lpstr>
      <vt:lpstr>Franklin Gothic Book</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Point étape 2020.09.16 Orientation de la promo2020</vt:lpstr>
      <vt:lpstr>Présentation PowerPoint</vt:lpstr>
      <vt:lpstr>Orientation par destination géographique</vt:lpstr>
      <vt:lpstr>Etudes supérieures françaises</vt:lpstr>
      <vt:lpstr>Quelques admissions prestigieuses:</vt:lpstr>
      <vt:lpstr>Présentation PowerPoint</vt:lpstr>
      <vt:lpstr>Des éléments d’information  sur le BAC 2022  au LDM</vt:lpstr>
      <vt:lpstr>Présentation PowerPoint</vt:lpstr>
      <vt:lpstr>Contrôle Continu part 1 Bulletins de 1ère &amp; Tale = 10% </vt:lpstr>
      <vt:lpstr>Evaluations communes (EC)  = 30%  </vt:lpstr>
      <vt:lpstr>Epreuves anticipées (1ère)= 10% </vt:lpstr>
      <vt:lpstr>Epreuves finales (Tale)= 50% </vt:lpstr>
      <vt:lpstr>Présentation PowerPoint</vt:lpstr>
      <vt:lpstr>Présentation PowerPoint</vt:lpstr>
      <vt:lpstr>Présentation PowerPoint</vt:lpstr>
      <vt:lpstr>Organisation des évaluations communes en 1ère et Terminale</vt:lpstr>
      <vt:lpstr>Enseignements de Spécialité, Focus</vt:lpstr>
      <vt:lpstr>Quelques ressources:</vt:lpstr>
      <vt:lpstr>   Election au Conseil d’Etablissement 2020-2021  POURQUOI S’INVESTIR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DARIEL</dc:creator>
  <cp:lastModifiedBy>Joelle GUIOT</cp:lastModifiedBy>
  <cp:revision>56</cp:revision>
  <dcterms:created xsi:type="dcterms:W3CDTF">2019-12-18T10:25:19Z</dcterms:created>
  <dcterms:modified xsi:type="dcterms:W3CDTF">2020-09-17T04:05:55Z</dcterms:modified>
</cp:coreProperties>
</file>