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27.jpg" ContentType="image/jp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31.jpg" ContentType="image/jpg"/>
  <Override PartName="/ppt/media/image32.jpg" ContentType="image/jpg"/>
  <Override PartName="/ppt/media/image33.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56" r:id="rId2"/>
    <p:sldId id="357" r:id="rId3"/>
    <p:sldId id="358" r:id="rId4"/>
    <p:sldId id="359" r:id="rId5"/>
    <p:sldId id="360" r:id="rId6"/>
    <p:sldId id="361" r:id="rId7"/>
    <p:sldId id="362" r:id="rId8"/>
    <p:sldId id="363" r:id="rId9"/>
    <p:sldId id="364" r:id="rId10"/>
    <p:sldId id="365" r:id="rId11"/>
    <p:sldId id="328" r:id="rId12"/>
    <p:sldId id="317" r:id="rId13"/>
    <p:sldId id="347" r:id="rId14"/>
    <p:sldId id="318" r:id="rId15"/>
    <p:sldId id="322" r:id="rId16"/>
    <p:sldId id="323" r:id="rId17"/>
    <p:sldId id="325" r:id="rId18"/>
    <p:sldId id="326" r:id="rId19"/>
    <p:sldId id="369" r:id="rId20"/>
    <p:sldId id="345" r:id="rId21"/>
    <p:sldId id="336" r:id="rId22"/>
    <p:sldId id="367" r:id="rId23"/>
    <p:sldId id="352" r:id="rId24"/>
    <p:sldId id="353" r:id="rId25"/>
    <p:sldId id="354" r:id="rId26"/>
    <p:sldId id="371" r:id="rId27"/>
    <p:sldId id="366" r:id="rId28"/>
    <p:sldId id="368" r:id="rId29"/>
  </p:sldIdLst>
  <p:sldSz cx="12192000" cy="6858000"/>
  <p:notesSz cx="6858000" cy="91440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a:srgbClr val="EB7B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1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45C93E-189B-46B4-880C-60BF0ED226ED}" type="datetimeFigureOut">
              <a:rPr lang="fr-FR" smtClean="0"/>
              <a:t>18/09/2020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3FC22C-D930-4FAD-AFBD-C1F48B1C8C3F}" type="slidenum">
              <a:rPr lang="fr-FR" smtClean="0"/>
              <a:t>‹N°›</a:t>
            </a:fld>
            <a:endParaRPr lang="fr-FR"/>
          </a:p>
        </p:txBody>
      </p:sp>
    </p:spTree>
    <p:extLst>
      <p:ext uri="{BB962C8B-B14F-4D97-AF65-F5344CB8AC3E}">
        <p14:creationId xmlns:p14="http://schemas.microsoft.com/office/powerpoint/2010/main" val="4170327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57150" y="1014413"/>
            <a:ext cx="6491288" cy="36528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xfrm>
            <a:off x="1022350" y="5021263"/>
            <a:ext cx="4568825" cy="405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fr-FR" altLang="fr-FR"/>
          </a:p>
        </p:txBody>
      </p:sp>
    </p:spTree>
    <p:extLst>
      <p:ext uri="{BB962C8B-B14F-4D97-AF65-F5344CB8AC3E}">
        <p14:creationId xmlns:p14="http://schemas.microsoft.com/office/powerpoint/2010/main" val="3157001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57150" y="1014413"/>
            <a:ext cx="6491288" cy="36528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xfrm>
            <a:off x="1022350" y="5021263"/>
            <a:ext cx="4568825" cy="405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fr-FR" altLang="fr-FR"/>
          </a:p>
        </p:txBody>
      </p:sp>
    </p:spTree>
    <p:extLst>
      <p:ext uri="{BB962C8B-B14F-4D97-AF65-F5344CB8AC3E}">
        <p14:creationId xmlns:p14="http://schemas.microsoft.com/office/powerpoint/2010/main" val="1874299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xfrm>
            <a:off x="57150" y="1014413"/>
            <a:ext cx="6491288" cy="36528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p:cNvSpPr>
            <a:spLocks noGrp="1" noChangeArrowheads="1"/>
          </p:cNvSpPr>
          <p:nvPr>
            <p:ph type="body" idx="1"/>
          </p:nvPr>
        </p:nvSpPr>
        <p:spPr bwMode="auto">
          <a:xfrm>
            <a:off x="1022350" y="5021263"/>
            <a:ext cx="4568825" cy="405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fr-FR" altLang="fr-FR"/>
          </a:p>
        </p:txBody>
      </p:sp>
    </p:spTree>
    <p:extLst>
      <p:ext uri="{BB962C8B-B14F-4D97-AF65-F5344CB8AC3E}">
        <p14:creationId xmlns:p14="http://schemas.microsoft.com/office/powerpoint/2010/main" val="3387224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bwMode="auto">
          <a:xfrm>
            <a:off x="57150" y="1014413"/>
            <a:ext cx="6491288" cy="36528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noChangeArrowheads="1"/>
          </p:cNvSpPr>
          <p:nvPr>
            <p:ph type="body" idx="1"/>
          </p:nvPr>
        </p:nvSpPr>
        <p:spPr bwMode="auto">
          <a:xfrm>
            <a:off x="1022350" y="5021263"/>
            <a:ext cx="4568825" cy="405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fr-FR" altLang="fr-FR"/>
          </a:p>
        </p:txBody>
      </p:sp>
    </p:spTree>
    <p:extLst>
      <p:ext uri="{BB962C8B-B14F-4D97-AF65-F5344CB8AC3E}">
        <p14:creationId xmlns:p14="http://schemas.microsoft.com/office/powerpoint/2010/main" val="240605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4E192B-341A-4FBC-AB20-0632307B0A3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LID4096"/>
          </a:p>
        </p:txBody>
      </p:sp>
      <p:sp>
        <p:nvSpPr>
          <p:cNvPr id="3" name="Sous-titre 2">
            <a:extLst>
              <a:ext uri="{FF2B5EF4-FFF2-40B4-BE49-F238E27FC236}">
                <a16:creationId xmlns:a16="http://schemas.microsoft.com/office/drawing/2014/main" id="{334026EF-7C64-4E88-8413-94995F1EF7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LID4096"/>
          </a:p>
        </p:txBody>
      </p:sp>
      <p:sp>
        <p:nvSpPr>
          <p:cNvPr id="4" name="Espace réservé de la date 3">
            <a:extLst>
              <a:ext uri="{FF2B5EF4-FFF2-40B4-BE49-F238E27FC236}">
                <a16:creationId xmlns:a16="http://schemas.microsoft.com/office/drawing/2014/main" id="{951D8E9D-1E46-4A60-AD37-C3957FCC7F83}"/>
              </a:ext>
            </a:extLst>
          </p:cNvPr>
          <p:cNvSpPr>
            <a:spLocks noGrp="1"/>
          </p:cNvSpPr>
          <p:nvPr>
            <p:ph type="dt" sz="half" idx="10"/>
          </p:nvPr>
        </p:nvSpPr>
        <p:spPr/>
        <p:txBody>
          <a:bodyPr/>
          <a:lstStyle/>
          <a:p>
            <a:fld id="{33F27DFC-4E43-4D25-9CEE-51DB7F5C71D5}" type="datetimeFigureOut">
              <a:rPr lang="LID4096" smtClean="0"/>
              <a:t>09/18/2020</a:t>
            </a:fld>
            <a:endParaRPr lang="LID4096"/>
          </a:p>
        </p:txBody>
      </p:sp>
      <p:sp>
        <p:nvSpPr>
          <p:cNvPr id="5" name="Espace réservé du pied de page 4">
            <a:extLst>
              <a:ext uri="{FF2B5EF4-FFF2-40B4-BE49-F238E27FC236}">
                <a16:creationId xmlns:a16="http://schemas.microsoft.com/office/drawing/2014/main" id="{B291A1D5-6D8F-4DE7-AC67-E5916DE11565}"/>
              </a:ext>
            </a:extLst>
          </p:cNvPr>
          <p:cNvSpPr>
            <a:spLocks noGrp="1"/>
          </p:cNvSpPr>
          <p:nvPr>
            <p:ph type="ftr" sz="quarter" idx="11"/>
          </p:nvPr>
        </p:nvSpPr>
        <p:spPr/>
        <p:txBody>
          <a:bodyPr/>
          <a:lstStyle/>
          <a:p>
            <a:endParaRPr lang="LID4096"/>
          </a:p>
        </p:txBody>
      </p:sp>
      <p:sp>
        <p:nvSpPr>
          <p:cNvPr id="6" name="Espace réservé du numéro de diapositive 5">
            <a:extLst>
              <a:ext uri="{FF2B5EF4-FFF2-40B4-BE49-F238E27FC236}">
                <a16:creationId xmlns:a16="http://schemas.microsoft.com/office/drawing/2014/main" id="{1E56D23C-4F34-482D-95E9-84E3A66F1951}"/>
              </a:ext>
            </a:extLst>
          </p:cNvPr>
          <p:cNvSpPr>
            <a:spLocks noGrp="1"/>
          </p:cNvSpPr>
          <p:nvPr>
            <p:ph type="sldNum" sz="quarter" idx="12"/>
          </p:nvPr>
        </p:nvSpPr>
        <p:spPr/>
        <p:txBody>
          <a:bodyPr/>
          <a:lstStyle/>
          <a:p>
            <a:fld id="{30694763-F9B0-4D91-BE51-507EFD4F54C9}" type="slidenum">
              <a:rPr lang="LID4096" smtClean="0"/>
              <a:t>‹N°›</a:t>
            </a:fld>
            <a:endParaRPr lang="LID4096"/>
          </a:p>
        </p:txBody>
      </p:sp>
    </p:spTree>
    <p:extLst>
      <p:ext uri="{BB962C8B-B14F-4D97-AF65-F5344CB8AC3E}">
        <p14:creationId xmlns:p14="http://schemas.microsoft.com/office/powerpoint/2010/main" val="1161270561"/>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4372DD-73CA-4DF1-8B89-A0BD122A5FCE}"/>
              </a:ext>
            </a:extLst>
          </p:cNvPr>
          <p:cNvSpPr>
            <a:spLocks noGrp="1"/>
          </p:cNvSpPr>
          <p:nvPr>
            <p:ph type="title"/>
          </p:nvPr>
        </p:nvSpPr>
        <p:spPr/>
        <p:txBody>
          <a:bodyPr/>
          <a:lstStyle/>
          <a:p>
            <a:r>
              <a:rPr lang="fr-FR"/>
              <a:t>Modifiez le style du titre</a:t>
            </a:r>
            <a:endParaRPr lang="LID4096"/>
          </a:p>
        </p:txBody>
      </p:sp>
      <p:sp>
        <p:nvSpPr>
          <p:cNvPr id="3" name="Espace réservé du texte vertical 2">
            <a:extLst>
              <a:ext uri="{FF2B5EF4-FFF2-40B4-BE49-F238E27FC236}">
                <a16:creationId xmlns:a16="http://schemas.microsoft.com/office/drawing/2014/main" id="{C0EC96DB-7184-4B86-8A39-11AB852F577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LID4096"/>
          </a:p>
        </p:txBody>
      </p:sp>
      <p:sp>
        <p:nvSpPr>
          <p:cNvPr id="4" name="Espace réservé de la date 3">
            <a:extLst>
              <a:ext uri="{FF2B5EF4-FFF2-40B4-BE49-F238E27FC236}">
                <a16:creationId xmlns:a16="http://schemas.microsoft.com/office/drawing/2014/main" id="{E00F42A4-BB08-4E7E-AF12-60EEF4F2CCBC}"/>
              </a:ext>
            </a:extLst>
          </p:cNvPr>
          <p:cNvSpPr>
            <a:spLocks noGrp="1"/>
          </p:cNvSpPr>
          <p:nvPr>
            <p:ph type="dt" sz="half" idx="10"/>
          </p:nvPr>
        </p:nvSpPr>
        <p:spPr/>
        <p:txBody>
          <a:bodyPr/>
          <a:lstStyle/>
          <a:p>
            <a:fld id="{33F27DFC-4E43-4D25-9CEE-51DB7F5C71D5}" type="datetimeFigureOut">
              <a:rPr lang="LID4096" smtClean="0"/>
              <a:t>09/18/2020</a:t>
            </a:fld>
            <a:endParaRPr lang="LID4096"/>
          </a:p>
        </p:txBody>
      </p:sp>
      <p:sp>
        <p:nvSpPr>
          <p:cNvPr id="5" name="Espace réservé du pied de page 4">
            <a:extLst>
              <a:ext uri="{FF2B5EF4-FFF2-40B4-BE49-F238E27FC236}">
                <a16:creationId xmlns:a16="http://schemas.microsoft.com/office/drawing/2014/main" id="{2A887A80-3197-40D5-A289-389C863B5EC0}"/>
              </a:ext>
            </a:extLst>
          </p:cNvPr>
          <p:cNvSpPr>
            <a:spLocks noGrp="1"/>
          </p:cNvSpPr>
          <p:nvPr>
            <p:ph type="ftr" sz="quarter" idx="11"/>
          </p:nvPr>
        </p:nvSpPr>
        <p:spPr/>
        <p:txBody>
          <a:bodyPr/>
          <a:lstStyle/>
          <a:p>
            <a:endParaRPr lang="LID4096"/>
          </a:p>
        </p:txBody>
      </p:sp>
      <p:sp>
        <p:nvSpPr>
          <p:cNvPr id="6" name="Espace réservé du numéro de diapositive 5">
            <a:extLst>
              <a:ext uri="{FF2B5EF4-FFF2-40B4-BE49-F238E27FC236}">
                <a16:creationId xmlns:a16="http://schemas.microsoft.com/office/drawing/2014/main" id="{4BE0C7A7-526E-4CCC-98A8-3F5CA55D503D}"/>
              </a:ext>
            </a:extLst>
          </p:cNvPr>
          <p:cNvSpPr>
            <a:spLocks noGrp="1"/>
          </p:cNvSpPr>
          <p:nvPr>
            <p:ph type="sldNum" sz="quarter" idx="12"/>
          </p:nvPr>
        </p:nvSpPr>
        <p:spPr/>
        <p:txBody>
          <a:bodyPr/>
          <a:lstStyle/>
          <a:p>
            <a:fld id="{30694763-F9B0-4D91-BE51-507EFD4F54C9}" type="slidenum">
              <a:rPr lang="LID4096" smtClean="0"/>
              <a:t>‹N°›</a:t>
            </a:fld>
            <a:endParaRPr lang="LID4096"/>
          </a:p>
        </p:txBody>
      </p:sp>
    </p:spTree>
    <p:extLst>
      <p:ext uri="{BB962C8B-B14F-4D97-AF65-F5344CB8AC3E}">
        <p14:creationId xmlns:p14="http://schemas.microsoft.com/office/powerpoint/2010/main" val="477458920"/>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7D25796-2019-4D90-87D7-6069FBE52432}"/>
              </a:ext>
            </a:extLst>
          </p:cNvPr>
          <p:cNvSpPr>
            <a:spLocks noGrp="1"/>
          </p:cNvSpPr>
          <p:nvPr>
            <p:ph type="title" orient="vert"/>
          </p:nvPr>
        </p:nvSpPr>
        <p:spPr>
          <a:xfrm>
            <a:off x="8724900" y="365125"/>
            <a:ext cx="2628900" cy="5811838"/>
          </a:xfrm>
        </p:spPr>
        <p:txBody>
          <a:bodyPr vert="eaVert"/>
          <a:lstStyle/>
          <a:p>
            <a:r>
              <a:rPr lang="fr-FR"/>
              <a:t>Modifiez le style du titre</a:t>
            </a:r>
            <a:endParaRPr lang="LID4096"/>
          </a:p>
        </p:txBody>
      </p:sp>
      <p:sp>
        <p:nvSpPr>
          <p:cNvPr id="3" name="Espace réservé du texte vertical 2">
            <a:extLst>
              <a:ext uri="{FF2B5EF4-FFF2-40B4-BE49-F238E27FC236}">
                <a16:creationId xmlns:a16="http://schemas.microsoft.com/office/drawing/2014/main" id="{0CB0B1AD-B7F7-449C-B59F-4593FF16C5B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LID4096"/>
          </a:p>
        </p:txBody>
      </p:sp>
      <p:sp>
        <p:nvSpPr>
          <p:cNvPr id="4" name="Espace réservé de la date 3">
            <a:extLst>
              <a:ext uri="{FF2B5EF4-FFF2-40B4-BE49-F238E27FC236}">
                <a16:creationId xmlns:a16="http://schemas.microsoft.com/office/drawing/2014/main" id="{B78001AC-4EC8-452C-A8B8-708CDD0D9E3A}"/>
              </a:ext>
            </a:extLst>
          </p:cNvPr>
          <p:cNvSpPr>
            <a:spLocks noGrp="1"/>
          </p:cNvSpPr>
          <p:nvPr>
            <p:ph type="dt" sz="half" idx="10"/>
          </p:nvPr>
        </p:nvSpPr>
        <p:spPr/>
        <p:txBody>
          <a:bodyPr/>
          <a:lstStyle/>
          <a:p>
            <a:fld id="{33F27DFC-4E43-4D25-9CEE-51DB7F5C71D5}" type="datetimeFigureOut">
              <a:rPr lang="LID4096" smtClean="0"/>
              <a:t>09/18/2020</a:t>
            </a:fld>
            <a:endParaRPr lang="LID4096"/>
          </a:p>
        </p:txBody>
      </p:sp>
      <p:sp>
        <p:nvSpPr>
          <p:cNvPr id="5" name="Espace réservé du pied de page 4">
            <a:extLst>
              <a:ext uri="{FF2B5EF4-FFF2-40B4-BE49-F238E27FC236}">
                <a16:creationId xmlns:a16="http://schemas.microsoft.com/office/drawing/2014/main" id="{C0D42805-30A9-4996-B284-E87CA8347A74}"/>
              </a:ext>
            </a:extLst>
          </p:cNvPr>
          <p:cNvSpPr>
            <a:spLocks noGrp="1"/>
          </p:cNvSpPr>
          <p:nvPr>
            <p:ph type="ftr" sz="quarter" idx="11"/>
          </p:nvPr>
        </p:nvSpPr>
        <p:spPr/>
        <p:txBody>
          <a:bodyPr/>
          <a:lstStyle/>
          <a:p>
            <a:endParaRPr lang="LID4096"/>
          </a:p>
        </p:txBody>
      </p:sp>
      <p:sp>
        <p:nvSpPr>
          <p:cNvPr id="6" name="Espace réservé du numéro de diapositive 5">
            <a:extLst>
              <a:ext uri="{FF2B5EF4-FFF2-40B4-BE49-F238E27FC236}">
                <a16:creationId xmlns:a16="http://schemas.microsoft.com/office/drawing/2014/main" id="{98206615-E36B-4A83-9F39-467ADBF18313}"/>
              </a:ext>
            </a:extLst>
          </p:cNvPr>
          <p:cNvSpPr>
            <a:spLocks noGrp="1"/>
          </p:cNvSpPr>
          <p:nvPr>
            <p:ph type="sldNum" sz="quarter" idx="12"/>
          </p:nvPr>
        </p:nvSpPr>
        <p:spPr/>
        <p:txBody>
          <a:bodyPr/>
          <a:lstStyle/>
          <a:p>
            <a:fld id="{30694763-F9B0-4D91-BE51-507EFD4F54C9}" type="slidenum">
              <a:rPr lang="LID4096" smtClean="0"/>
              <a:t>‹N°›</a:t>
            </a:fld>
            <a:endParaRPr lang="LID4096"/>
          </a:p>
        </p:txBody>
      </p:sp>
    </p:spTree>
    <p:extLst>
      <p:ext uri="{BB962C8B-B14F-4D97-AF65-F5344CB8AC3E}">
        <p14:creationId xmlns:p14="http://schemas.microsoft.com/office/powerpoint/2010/main" val="596147485"/>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1356825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045845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A1030D-60EF-40AC-8114-FEC7E18F6502}"/>
              </a:ext>
            </a:extLst>
          </p:cNvPr>
          <p:cNvSpPr>
            <a:spLocks noGrp="1"/>
          </p:cNvSpPr>
          <p:nvPr>
            <p:ph type="title"/>
          </p:nvPr>
        </p:nvSpPr>
        <p:spPr/>
        <p:txBody>
          <a:bodyPr/>
          <a:lstStyle/>
          <a:p>
            <a:r>
              <a:rPr lang="fr-FR"/>
              <a:t>Modifiez le style du titre</a:t>
            </a:r>
            <a:endParaRPr lang="LID4096"/>
          </a:p>
        </p:txBody>
      </p:sp>
      <p:sp>
        <p:nvSpPr>
          <p:cNvPr id="3" name="Espace réservé du contenu 2">
            <a:extLst>
              <a:ext uri="{FF2B5EF4-FFF2-40B4-BE49-F238E27FC236}">
                <a16:creationId xmlns:a16="http://schemas.microsoft.com/office/drawing/2014/main" id="{CAB8B666-12A8-402D-B343-8F4DE65F5F1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LID4096"/>
          </a:p>
        </p:txBody>
      </p:sp>
      <p:sp>
        <p:nvSpPr>
          <p:cNvPr id="4" name="Espace réservé de la date 3">
            <a:extLst>
              <a:ext uri="{FF2B5EF4-FFF2-40B4-BE49-F238E27FC236}">
                <a16:creationId xmlns:a16="http://schemas.microsoft.com/office/drawing/2014/main" id="{9F9A1ADC-743F-40B2-BDFB-51B1DAF172C9}"/>
              </a:ext>
            </a:extLst>
          </p:cNvPr>
          <p:cNvSpPr>
            <a:spLocks noGrp="1"/>
          </p:cNvSpPr>
          <p:nvPr>
            <p:ph type="dt" sz="half" idx="10"/>
          </p:nvPr>
        </p:nvSpPr>
        <p:spPr/>
        <p:txBody>
          <a:bodyPr/>
          <a:lstStyle/>
          <a:p>
            <a:fld id="{33F27DFC-4E43-4D25-9CEE-51DB7F5C71D5}" type="datetimeFigureOut">
              <a:rPr lang="LID4096" smtClean="0"/>
              <a:t>09/18/2020</a:t>
            </a:fld>
            <a:endParaRPr lang="LID4096"/>
          </a:p>
        </p:txBody>
      </p:sp>
      <p:sp>
        <p:nvSpPr>
          <p:cNvPr id="5" name="Espace réservé du pied de page 4">
            <a:extLst>
              <a:ext uri="{FF2B5EF4-FFF2-40B4-BE49-F238E27FC236}">
                <a16:creationId xmlns:a16="http://schemas.microsoft.com/office/drawing/2014/main" id="{E46B910A-5F1E-4D13-A2B2-02D797199A4A}"/>
              </a:ext>
            </a:extLst>
          </p:cNvPr>
          <p:cNvSpPr>
            <a:spLocks noGrp="1"/>
          </p:cNvSpPr>
          <p:nvPr>
            <p:ph type="ftr" sz="quarter" idx="11"/>
          </p:nvPr>
        </p:nvSpPr>
        <p:spPr/>
        <p:txBody>
          <a:bodyPr/>
          <a:lstStyle/>
          <a:p>
            <a:endParaRPr lang="LID4096"/>
          </a:p>
        </p:txBody>
      </p:sp>
      <p:sp>
        <p:nvSpPr>
          <p:cNvPr id="6" name="Espace réservé du numéro de diapositive 5">
            <a:extLst>
              <a:ext uri="{FF2B5EF4-FFF2-40B4-BE49-F238E27FC236}">
                <a16:creationId xmlns:a16="http://schemas.microsoft.com/office/drawing/2014/main" id="{DBFABA6A-AA72-4E27-A342-101B17110F06}"/>
              </a:ext>
            </a:extLst>
          </p:cNvPr>
          <p:cNvSpPr>
            <a:spLocks noGrp="1"/>
          </p:cNvSpPr>
          <p:nvPr>
            <p:ph type="sldNum" sz="quarter" idx="12"/>
          </p:nvPr>
        </p:nvSpPr>
        <p:spPr/>
        <p:txBody>
          <a:bodyPr/>
          <a:lstStyle/>
          <a:p>
            <a:fld id="{30694763-F9B0-4D91-BE51-507EFD4F54C9}" type="slidenum">
              <a:rPr lang="LID4096" smtClean="0"/>
              <a:t>‹N°›</a:t>
            </a:fld>
            <a:endParaRPr lang="LID4096"/>
          </a:p>
        </p:txBody>
      </p:sp>
    </p:spTree>
    <p:extLst>
      <p:ext uri="{BB962C8B-B14F-4D97-AF65-F5344CB8AC3E}">
        <p14:creationId xmlns:p14="http://schemas.microsoft.com/office/powerpoint/2010/main" val="37907209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B574DA-124F-44F3-B626-FE90C947845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LID4096"/>
          </a:p>
        </p:txBody>
      </p:sp>
      <p:sp>
        <p:nvSpPr>
          <p:cNvPr id="3" name="Espace réservé du texte 2">
            <a:extLst>
              <a:ext uri="{FF2B5EF4-FFF2-40B4-BE49-F238E27FC236}">
                <a16:creationId xmlns:a16="http://schemas.microsoft.com/office/drawing/2014/main" id="{BAB3570D-294E-4936-ACCF-901A566C1A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DB380FE-9DBE-4FCC-834F-ED92F757B7BA}"/>
              </a:ext>
            </a:extLst>
          </p:cNvPr>
          <p:cNvSpPr>
            <a:spLocks noGrp="1"/>
          </p:cNvSpPr>
          <p:nvPr>
            <p:ph type="dt" sz="half" idx="10"/>
          </p:nvPr>
        </p:nvSpPr>
        <p:spPr/>
        <p:txBody>
          <a:bodyPr/>
          <a:lstStyle/>
          <a:p>
            <a:fld id="{33F27DFC-4E43-4D25-9CEE-51DB7F5C71D5}" type="datetimeFigureOut">
              <a:rPr lang="LID4096" smtClean="0"/>
              <a:t>09/18/2020</a:t>
            </a:fld>
            <a:endParaRPr lang="LID4096"/>
          </a:p>
        </p:txBody>
      </p:sp>
      <p:sp>
        <p:nvSpPr>
          <p:cNvPr id="5" name="Espace réservé du pied de page 4">
            <a:extLst>
              <a:ext uri="{FF2B5EF4-FFF2-40B4-BE49-F238E27FC236}">
                <a16:creationId xmlns:a16="http://schemas.microsoft.com/office/drawing/2014/main" id="{89F85E61-A83F-4063-A359-360C378C4F0A}"/>
              </a:ext>
            </a:extLst>
          </p:cNvPr>
          <p:cNvSpPr>
            <a:spLocks noGrp="1"/>
          </p:cNvSpPr>
          <p:nvPr>
            <p:ph type="ftr" sz="quarter" idx="11"/>
          </p:nvPr>
        </p:nvSpPr>
        <p:spPr/>
        <p:txBody>
          <a:bodyPr/>
          <a:lstStyle/>
          <a:p>
            <a:endParaRPr lang="LID4096"/>
          </a:p>
        </p:txBody>
      </p:sp>
      <p:sp>
        <p:nvSpPr>
          <p:cNvPr id="6" name="Espace réservé du numéro de diapositive 5">
            <a:extLst>
              <a:ext uri="{FF2B5EF4-FFF2-40B4-BE49-F238E27FC236}">
                <a16:creationId xmlns:a16="http://schemas.microsoft.com/office/drawing/2014/main" id="{E47F8308-0436-42F7-8A8E-E93CE6D74DCC}"/>
              </a:ext>
            </a:extLst>
          </p:cNvPr>
          <p:cNvSpPr>
            <a:spLocks noGrp="1"/>
          </p:cNvSpPr>
          <p:nvPr>
            <p:ph type="sldNum" sz="quarter" idx="12"/>
          </p:nvPr>
        </p:nvSpPr>
        <p:spPr/>
        <p:txBody>
          <a:bodyPr/>
          <a:lstStyle/>
          <a:p>
            <a:fld id="{30694763-F9B0-4D91-BE51-507EFD4F54C9}" type="slidenum">
              <a:rPr lang="LID4096" smtClean="0"/>
              <a:t>‹N°›</a:t>
            </a:fld>
            <a:endParaRPr lang="LID4096"/>
          </a:p>
        </p:txBody>
      </p:sp>
    </p:spTree>
    <p:extLst>
      <p:ext uri="{BB962C8B-B14F-4D97-AF65-F5344CB8AC3E}">
        <p14:creationId xmlns:p14="http://schemas.microsoft.com/office/powerpoint/2010/main" val="2695198174"/>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1D7672-E740-4E00-AA5A-AD838F8245CC}"/>
              </a:ext>
            </a:extLst>
          </p:cNvPr>
          <p:cNvSpPr>
            <a:spLocks noGrp="1"/>
          </p:cNvSpPr>
          <p:nvPr>
            <p:ph type="title"/>
          </p:nvPr>
        </p:nvSpPr>
        <p:spPr/>
        <p:txBody>
          <a:bodyPr/>
          <a:lstStyle/>
          <a:p>
            <a:r>
              <a:rPr lang="fr-FR"/>
              <a:t>Modifiez le style du titre</a:t>
            </a:r>
            <a:endParaRPr lang="LID4096"/>
          </a:p>
        </p:txBody>
      </p:sp>
      <p:sp>
        <p:nvSpPr>
          <p:cNvPr id="3" name="Espace réservé du contenu 2">
            <a:extLst>
              <a:ext uri="{FF2B5EF4-FFF2-40B4-BE49-F238E27FC236}">
                <a16:creationId xmlns:a16="http://schemas.microsoft.com/office/drawing/2014/main" id="{C3557CAE-2DEC-4056-AAD6-8D3BCF57E43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LID4096"/>
          </a:p>
        </p:txBody>
      </p:sp>
      <p:sp>
        <p:nvSpPr>
          <p:cNvPr id="4" name="Espace réservé du contenu 3">
            <a:extLst>
              <a:ext uri="{FF2B5EF4-FFF2-40B4-BE49-F238E27FC236}">
                <a16:creationId xmlns:a16="http://schemas.microsoft.com/office/drawing/2014/main" id="{65B39DE8-C1BC-43BE-98A4-6038863DB4E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LID4096"/>
          </a:p>
        </p:txBody>
      </p:sp>
      <p:sp>
        <p:nvSpPr>
          <p:cNvPr id="5" name="Espace réservé de la date 4">
            <a:extLst>
              <a:ext uri="{FF2B5EF4-FFF2-40B4-BE49-F238E27FC236}">
                <a16:creationId xmlns:a16="http://schemas.microsoft.com/office/drawing/2014/main" id="{A8922304-78B2-44D9-AB84-773839ABF776}"/>
              </a:ext>
            </a:extLst>
          </p:cNvPr>
          <p:cNvSpPr>
            <a:spLocks noGrp="1"/>
          </p:cNvSpPr>
          <p:nvPr>
            <p:ph type="dt" sz="half" idx="10"/>
          </p:nvPr>
        </p:nvSpPr>
        <p:spPr/>
        <p:txBody>
          <a:bodyPr/>
          <a:lstStyle/>
          <a:p>
            <a:fld id="{33F27DFC-4E43-4D25-9CEE-51DB7F5C71D5}" type="datetimeFigureOut">
              <a:rPr lang="LID4096" smtClean="0"/>
              <a:t>09/18/2020</a:t>
            </a:fld>
            <a:endParaRPr lang="LID4096"/>
          </a:p>
        </p:txBody>
      </p:sp>
      <p:sp>
        <p:nvSpPr>
          <p:cNvPr id="6" name="Espace réservé du pied de page 5">
            <a:extLst>
              <a:ext uri="{FF2B5EF4-FFF2-40B4-BE49-F238E27FC236}">
                <a16:creationId xmlns:a16="http://schemas.microsoft.com/office/drawing/2014/main" id="{45ABC298-834D-4101-AA33-225134E576C5}"/>
              </a:ext>
            </a:extLst>
          </p:cNvPr>
          <p:cNvSpPr>
            <a:spLocks noGrp="1"/>
          </p:cNvSpPr>
          <p:nvPr>
            <p:ph type="ftr" sz="quarter" idx="11"/>
          </p:nvPr>
        </p:nvSpPr>
        <p:spPr/>
        <p:txBody>
          <a:bodyPr/>
          <a:lstStyle/>
          <a:p>
            <a:endParaRPr lang="LID4096"/>
          </a:p>
        </p:txBody>
      </p:sp>
      <p:sp>
        <p:nvSpPr>
          <p:cNvPr id="7" name="Espace réservé du numéro de diapositive 6">
            <a:extLst>
              <a:ext uri="{FF2B5EF4-FFF2-40B4-BE49-F238E27FC236}">
                <a16:creationId xmlns:a16="http://schemas.microsoft.com/office/drawing/2014/main" id="{F728DD9A-C0B0-4887-8DD2-0CEAA1780B92}"/>
              </a:ext>
            </a:extLst>
          </p:cNvPr>
          <p:cNvSpPr>
            <a:spLocks noGrp="1"/>
          </p:cNvSpPr>
          <p:nvPr>
            <p:ph type="sldNum" sz="quarter" idx="12"/>
          </p:nvPr>
        </p:nvSpPr>
        <p:spPr/>
        <p:txBody>
          <a:bodyPr/>
          <a:lstStyle/>
          <a:p>
            <a:fld id="{30694763-F9B0-4D91-BE51-507EFD4F54C9}" type="slidenum">
              <a:rPr lang="LID4096" smtClean="0"/>
              <a:t>‹N°›</a:t>
            </a:fld>
            <a:endParaRPr lang="LID4096"/>
          </a:p>
        </p:txBody>
      </p:sp>
    </p:spTree>
    <p:extLst>
      <p:ext uri="{BB962C8B-B14F-4D97-AF65-F5344CB8AC3E}">
        <p14:creationId xmlns:p14="http://schemas.microsoft.com/office/powerpoint/2010/main" val="191370919"/>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6C0A61-46B0-48A6-AFE3-1DCFC63C5BC1}"/>
              </a:ext>
            </a:extLst>
          </p:cNvPr>
          <p:cNvSpPr>
            <a:spLocks noGrp="1"/>
          </p:cNvSpPr>
          <p:nvPr>
            <p:ph type="title"/>
          </p:nvPr>
        </p:nvSpPr>
        <p:spPr>
          <a:xfrm>
            <a:off x="839788" y="365125"/>
            <a:ext cx="10515600" cy="1325563"/>
          </a:xfrm>
        </p:spPr>
        <p:txBody>
          <a:bodyPr/>
          <a:lstStyle/>
          <a:p>
            <a:r>
              <a:rPr lang="fr-FR"/>
              <a:t>Modifiez le style du titre</a:t>
            </a:r>
            <a:endParaRPr lang="LID4096"/>
          </a:p>
        </p:txBody>
      </p:sp>
      <p:sp>
        <p:nvSpPr>
          <p:cNvPr id="3" name="Espace réservé du texte 2">
            <a:extLst>
              <a:ext uri="{FF2B5EF4-FFF2-40B4-BE49-F238E27FC236}">
                <a16:creationId xmlns:a16="http://schemas.microsoft.com/office/drawing/2014/main" id="{020108B2-E6B7-4CB2-8A9A-CBB66204C7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3264B30-C0B4-4B9E-B866-A267DE71E12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LID4096"/>
          </a:p>
        </p:txBody>
      </p:sp>
      <p:sp>
        <p:nvSpPr>
          <p:cNvPr id="5" name="Espace réservé du texte 4">
            <a:extLst>
              <a:ext uri="{FF2B5EF4-FFF2-40B4-BE49-F238E27FC236}">
                <a16:creationId xmlns:a16="http://schemas.microsoft.com/office/drawing/2014/main" id="{2D54805A-E0AC-4DAB-84A1-65A8BC8CC1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D48AFFC-69F9-405D-8445-67482560E02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LID4096"/>
          </a:p>
        </p:txBody>
      </p:sp>
      <p:sp>
        <p:nvSpPr>
          <p:cNvPr id="7" name="Espace réservé de la date 6">
            <a:extLst>
              <a:ext uri="{FF2B5EF4-FFF2-40B4-BE49-F238E27FC236}">
                <a16:creationId xmlns:a16="http://schemas.microsoft.com/office/drawing/2014/main" id="{E98851B6-134F-4F5D-8E81-EAFA14CFA09A}"/>
              </a:ext>
            </a:extLst>
          </p:cNvPr>
          <p:cNvSpPr>
            <a:spLocks noGrp="1"/>
          </p:cNvSpPr>
          <p:nvPr>
            <p:ph type="dt" sz="half" idx="10"/>
          </p:nvPr>
        </p:nvSpPr>
        <p:spPr/>
        <p:txBody>
          <a:bodyPr/>
          <a:lstStyle/>
          <a:p>
            <a:fld id="{33F27DFC-4E43-4D25-9CEE-51DB7F5C71D5}" type="datetimeFigureOut">
              <a:rPr lang="LID4096" smtClean="0"/>
              <a:t>09/18/2020</a:t>
            </a:fld>
            <a:endParaRPr lang="LID4096"/>
          </a:p>
        </p:txBody>
      </p:sp>
      <p:sp>
        <p:nvSpPr>
          <p:cNvPr id="8" name="Espace réservé du pied de page 7">
            <a:extLst>
              <a:ext uri="{FF2B5EF4-FFF2-40B4-BE49-F238E27FC236}">
                <a16:creationId xmlns:a16="http://schemas.microsoft.com/office/drawing/2014/main" id="{EE6C33EE-76E9-4A5A-BD62-B1FDB41E7CD6}"/>
              </a:ext>
            </a:extLst>
          </p:cNvPr>
          <p:cNvSpPr>
            <a:spLocks noGrp="1"/>
          </p:cNvSpPr>
          <p:nvPr>
            <p:ph type="ftr" sz="quarter" idx="11"/>
          </p:nvPr>
        </p:nvSpPr>
        <p:spPr/>
        <p:txBody>
          <a:bodyPr/>
          <a:lstStyle/>
          <a:p>
            <a:endParaRPr lang="LID4096"/>
          </a:p>
        </p:txBody>
      </p:sp>
      <p:sp>
        <p:nvSpPr>
          <p:cNvPr id="9" name="Espace réservé du numéro de diapositive 8">
            <a:extLst>
              <a:ext uri="{FF2B5EF4-FFF2-40B4-BE49-F238E27FC236}">
                <a16:creationId xmlns:a16="http://schemas.microsoft.com/office/drawing/2014/main" id="{69488161-71F8-4860-9335-519EBF159903}"/>
              </a:ext>
            </a:extLst>
          </p:cNvPr>
          <p:cNvSpPr>
            <a:spLocks noGrp="1"/>
          </p:cNvSpPr>
          <p:nvPr>
            <p:ph type="sldNum" sz="quarter" idx="12"/>
          </p:nvPr>
        </p:nvSpPr>
        <p:spPr/>
        <p:txBody>
          <a:bodyPr/>
          <a:lstStyle/>
          <a:p>
            <a:fld id="{30694763-F9B0-4D91-BE51-507EFD4F54C9}" type="slidenum">
              <a:rPr lang="LID4096" smtClean="0"/>
              <a:t>‹N°›</a:t>
            </a:fld>
            <a:endParaRPr lang="LID4096"/>
          </a:p>
        </p:txBody>
      </p:sp>
    </p:spTree>
    <p:extLst>
      <p:ext uri="{BB962C8B-B14F-4D97-AF65-F5344CB8AC3E}">
        <p14:creationId xmlns:p14="http://schemas.microsoft.com/office/powerpoint/2010/main" val="3486094254"/>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835350-1106-49E0-BE83-7708A434D09D}"/>
              </a:ext>
            </a:extLst>
          </p:cNvPr>
          <p:cNvSpPr>
            <a:spLocks noGrp="1"/>
          </p:cNvSpPr>
          <p:nvPr>
            <p:ph type="title"/>
          </p:nvPr>
        </p:nvSpPr>
        <p:spPr/>
        <p:txBody>
          <a:bodyPr/>
          <a:lstStyle/>
          <a:p>
            <a:r>
              <a:rPr lang="fr-FR"/>
              <a:t>Modifiez le style du titre</a:t>
            </a:r>
            <a:endParaRPr lang="LID4096"/>
          </a:p>
        </p:txBody>
      </p:sp>
      <p:sp>
        <p:nvSpPr>
          <p:cNvPr id="3" name="Espace réservé de la date 2">
            <a:extLst>
              <a:ext uri="{FF2B5EF4-FFF2-40B4-BE49-F238E27FC236}">
                <a16:creationId xmlns:a16="http://schemas.microsoft.com/office/drawing/2014/main" id="{26A4F017-5DB9-401C-9843-80DDEA361F17}"/>
              </a:ext>
            </a:extLst>
          </p:cNvPr>
          <p:cNvSpPr>
            <a:spLocks noGrp="1"/>
          </p:cNvSpPr>
          <p:nvPr>
            <p:ph type="dt" sz="half" idx="10"/>
          </p:nvPr>
        </p:nvSpPr>
        <p:spPr/>
        <p:txBody>
          <a:bodyPr/>
          <a:lstStyle/>
          <a:p>
            <a:fld id="{33F27DFC-4E43-4D25-9CEE-51DB7F5C71D5}" type="datetimeFigureOut">
              <a:rPr lang="LID4096" smtClean="0"/>
              <a:t>09/18/2020</a:t>
            </a:fld>
            <a:endParaRPr lang="LID4096"/>
          </a:p>
        </p:txBody>
      </p:sp>
      <p:sp>
        <p:nvSpPr>
          <p:cNvPr id="4" name="Espace réservé du pied de page 3">
            <a:extLst>
              <a:ext uri="{FF2B5EF4-FFF2-40B4-BE49-F238E27FC236}">
                <a16:creationId xmlns:a16="http://schemas.microsoft.com/office/drawing/2014/main" id="{B6BD6980-D725-4C82-946A-9DD763FB4CC8}"/>
              </a:ext>
            </a:extLst>
          </p:cNvPr>
          <p:cNvSpPr>
            <a:spLocks noGrp="1"/>
          </p:cNvSpPr>
          <p:nvPr>
            <p:ph type="ftr" sz="quarter" idx="11"/>
          </p:nvPr>
        </p:nvSpPr>
        <p:spPr/>
        <p:txBody>
          <a:bodyPr/>
          <a:lstStyle/>
          <a:p>
            <a:endParaRPr lang="LID4096"/>
          </a:p>
        </p:txBody>
      </p:sp>
      <p:sp>
        <p:nvSpPr>
          <p:cNvPr id="5" name="Espace réservé du numéro de diapositive 4">
            <a:extLst>
              <a:ext uri="{FF2B5EF4-FFF2-40B4-BE49-F238E27FC236}">
                <a16:creationId xmlns:a16="http://schemas.microsoft.com/office/drawing/2014/main" id="{ABD5FC64-6679-4FED-BE43-EAC20C9B165E}"/>
              </a:ext>
            </a:extLst>
          </p:cNvPr>
          <p:cNvSpPr>
            <a:spLocks noGrp="1"/>
          </p:cNvSpPr>
          <p:nvPr>
            <p:ph type="sldNum" sz="quarter" idx="12"/>
          </p:nvPr>
        </p:nvSpPr>
        <p:spPr/>
        <p:txBody>
          <a:bodyPr/>
          <a:lstStyle/>
          <a:p>
            <a:fld id="{30694763-F9B0-4D91-BE51-507EFD4F54C9}" type="slidenum">
              <a:rPr lang="LID4096" smtClean="0"/>
              <a:t>‹N°›</a:t>
            </a:fld>
            <a:endParaRPr lang="LID4096"/>
          </a:p>
        </p:txBody>
      </p:sp>
    </p:spTree>
    <p:extLst>
      <p:ext uri="{BB962C8B-B14F-4D97-AF65-F5344CB8AC3E}">
        <p14:creationId xmlns:p14="http://schemas.microsoft.com/office/powerpoint/2010/main" val="195279977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C3F766A-2E7F-4B72-A3CC-44C62E89AF03}"/>
              </a:ext>
            </a:extLst>
          </p:cNvPr>
          <p:cNvSpPr>
            <a:spLocks noGrp="1"/>
          </p:cNvSpPr>
          <p:nvPr>
            <p:ph type="dt" sz="half" idx="10"/>
          </p:nvPr>
        </p:nvSpPr>
        <p:spPr/>
        <p:txBody>
          <a:bodyPr/>
          <a:lstStyle/>
          <a:p>
            <a:fld id="{33F27DFC-4E43-4D25-9CEE-51DB7F5C71D5}" type="datetimeFigureOut">
              <a:rPr lang="LID4096" smtClean="0"/>
              <a:t>09/18/2020</a:t>
            </a:fld>
            <a:endParaRPr lang="LID4096"/>
          </a:p>
        </p:txBody>
      </p:sp>
      <p:sp>
        <p:nvSpPr>
          <p:cNvPr id="3" name="Espace réservé du pied de page 2">
            <a:extLst>
              <a:ext uri="{FF2B5EF4-FFF2-40B4-BE49-F238E27FC236}">
                <a16:creationId xmlns:a16="http://schemas.microsoft.com/office/drawing/2014/main" id="{365FA23B-CBD9-4388-A89B-DAA0A503E943}"/>
              </a:ext>
            </a:extLst>
          </p:cNvPr>
          <p:cNvSpPr>
            <a:spLocks noGrp="1"/>
          </p:cNvSpPr>
          <p:nvPr>
            <p:ph type="ftr" sz="quarter" idx="11"/>
          </p:nvPr>
        </p:nvSpPr>
        <p:spPr/>
        <p:txBody>
          <a:bodyPr/>
          <a:lstStyle/>
          <a:p>
            <a:endParaRPr lang="LID4096"/>
          </a:p>
        </p:txBody>
      </p:sp>
      <p:sp>
        <p:nvSpPr>
          <p:cNvPr id="4" name="Espace réservé du numéro de diapositive 3">
            <a:extLst>
              <a:ext uri="{FF2B5EF4-FFF2-40B4-BE49-F238E27FC236}">
                <a16:creationId xmlns:a16="http://schemas.microsoft.com/office/drawing/2014/main" id="{49B5404D-DF72-455A-AF10-A285D0F75FB0}"/>
              </a:ext>
            </a:extLst>
          </p:cNvPr>
          <p:cNvSpPr>
            <a:spLocks noGrp="1"/>
          </p:cNvSpPr>
          <p:nvPr>
            <p:ph type="sldNum" sz="quarter" idx="12"/>
          </p:nvPr>
        </p:nvSpPr>
        <p:spPr/>
        <p:txBody>
          <a:bodyPr/>
          <a:lstStyle/>
          <a:p>
            <a:fld id="{30694763-F9B0-4D91-BE51-507EFD4F54C9}" type="slidenum">
              <a:rPr lang="LID4096" smtClean="0"/>
              <a:t>‹N°›</a:t>
            </a:fld>
            <a:endParaRPr lang="LID4096"/>
          </a:p>
        </p:txBody>
      </p:sp>
    </p:spTree>
    <p:extLst>
      <p:ext uri="{BB962C8B-B14F-4D97-AF65-F5344CB8AC3E}">
        <p14:creationId xmlns:p14="http://schemas.microsoft.com/office/powerpoint/2010/main" val="1840998290"/>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EEE007-BBEA-456C-824C-78322AD56EC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LID4096"/>
          </a:p>
        </p:txBody>
      </p:sp>
      <p:sp>
        <p:nvSpPr>
          <p:cNvPr id="3" name="Espace réservé du contenu 2">
            <a:extLst>
              <a:ext uri="{FF2B5EF4-FFF2-40B4-BE49-F238E27FC236}">
                <a16:creationId xmlns:a16="http://schemas.microsoft.com/office/drawing/2014/main" id="{BD67A37D-8CE4-4266-A31A-A0D1603D8F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LID4096"/>
          </a:p>
        </p:txBody>
      </p:sp>
      <p:sp>
        <p:nvSpPr>
          <p:cNvPr id="4" name="Espace réservé du texte 3">
            <a:extLst>
              <a:ext uri="{FF2B5EF4-FFF2-40B4-BE49-F238E27FC236}">
                <a16:creationId xmlns:a16="http://schemas.microsoft.com/office/drawing/2014/main" id="{4A3E323D-FABB-409E-9E48-7632C5C874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627C4D7-3A55-4AC9-B11C-190486930D88}"/>
              </a:ext>
            </a:extLst>
          </p:cNvPr>
          <p:cNvSpPr>
            <a:spLocks noGrp="1"/>
          </p:cNvSpPr>
          <p:nvPr>
            <p:ph type="dt" sz="half" idx="10"/>
          </p:nvPr>
        </p:nvSpPr>
        <p:spPr/>
        <p:txBody>
          <a:bodyPr/>
          <a:lstStyle/>
          <a:p>
            <a:fld id="{33F27DFC-4E43-4D25-9CEE-51DB7F5C71D5}" type="datetimeFigureOut">
              <a:rPr lang="LID4096" smtClean="0"/>
              <a:t>09/18/2020</a:t>
            </a:fld>
            <a:endParaRPr lang="LID4096"/>
          </a:p>
        </p:txBody>
      </p:sp>
      <p:sp>
        <p:nvSpPr>
          <p:cNvPr id="6" name="Espace réservé du pied de page 5">
            <a:extLst>
              <a:ext uri="{FF2B5EF4-FFF2-40B4-BE49-F238E27FC236}">
                <a16:creationId xmlns:a16="http://schemas.microsoft.com/office/drawing/2014/main" id="{D21B0D9D-37EA-40B3-A231-157864CD7854}"/>
              </a:ext>
            </a:extLst>
          </p:cNvPr>
          <p:cNvSpPr>
            <a:spLocks noGrp="1"/>
          </p:cNvSpPr>
          <p:nvPr>
            <p:ph type="ftr" sz="quarter" idx="11"/>
          </p:nvPr>
        </p:nvSpPr>
        <p:spPr/>
        <p:txBody>
          <a:bodyPr/>
          <a:lstStyle/>
          <a:p>
            <a:endParaRPr lang="LID4096"/>
          </a:p>
        </p:txBody>
      </p:sp>
      <p:sp>
        <p:nvSpPr>
          <p:cNvPr id="7" name="Espace réservé du numéro de diapositive 6">
            <a:extLst>
              <a:ext uri="{FF2B5EF4-FFF2-40B4-BE49-F238E27FC236}">
                <a16:creationId xmlns:a16="http://schemas.microsoft.com/office/drawing/2014/main" id="{06658AB6-6574-4EBE-B8C7-874E1A0D047E}"/>
              </a:ext>
            </a:extLst>
          </p:cNvPr>
          <p:cNvSpPr>
            <a:spLocks noGrp="1"/>
          </p:cNvSpPr>
          <p:nvPr>
            <p:ph type="sldNum" sz="quarter" idx="12"/>
          </p:nvPr>
        </p:nvSpPr>
        <p:spPr/>
        <p:txBody>
          <a:bodyPr/>
          <a:lstStyle/>
          <a:p>
            <a:fld id="{30694763-F9B0-4D91-BE51-507EFD4F54C9}" type="slidenum">
              <a:rPr lang="LID4096" smtClean="0"/>
              <a:t>‹N°›</a:t>
            </a:fld>
            <a:endParaRPr lang="LID4096"/>
          </a:p>
        </p:txBody>
      </p:sp>
    </p:spTree>
    <p:extLst>
      <p:ext uri="{BB962C8B-B14F-4D97-AF65-F5344CB8AC3E}">
        <p14:creationId xmlns:p14="http://schemas.microsoft.com/office/powerpoint/2010/main" val="2990482258"/>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7293D8-981B-4ED4-B3F1-A384D56C2CD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LID4096"/>
          </a:p>
        </p:txBody>
      </p:sp>
      <p:sp>
        <p:nvSpPr>
          <p:cNvPr id="3" name="Espace réservé pour une image  2">
            <a:extLst>
              <a:ext uri="{FF2B5EF4-FFF2-40B4-BE49-F238E27FC236}">
                <a16:creationId xmlns:a16="http://schemas.microsoft.com/office/drawing/2014/main" id="{3AB8DBC6-C82E-47F7-AFE2-C28277A7DF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ID4096"/>
          </a:p>
        </p:txBody>
      </p:sp>
      <p:sp>
        <p:nvSpPr>
          <p:cNvPr id="4" name="Espace réservé du texte 3">
            <a:extLst>
              <a:ext uri="{FF2B5EF4-FFF2-40B4-BE49-F238E27FC236}">
                <a16:creationId xmlns:a16="http://schemas.microsoft.com/office/drawing/2014/main" id="{7E01E501-228C-49CE-9140-FD69FCFF6A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1E1512C-7F8C-4427-A692-BF68D124AE96}"/>
              </a:ext>
            </a:extLst>
          </p:cNvPr>
          <p:cNvSpPr>
            <a:spLocks noGrp="1"/>
          </p:cNvSpPr>
          <p:nvPr>
            <p:ph type="dt" sz="half" idx="10"/>
          </p:nvPr>
        </p:nvSpPr>
        <p:spPr/>
        <p:txBody>
          <a:bodyPr/>
          <a:lstStyle/>
          <a:p>
            <a:fld id="{33F27DFC-4E43-4D25-9CEE-51DB7F5C71D5}" type="datetimeFigureOut">
              <a:rPr lang="LID4096" smtClean="0"/>
              <a:t>09/18/2020</a:t>
            </a:fld>
            <a:endParaRPr lang="LID4096"/>
          </a:p>
        </p:txBody>
      </p:sp>
      <p:sp>
        <p:nvSpPr>
          <p:cNvPr id="6" name="Espace réservé du pied de page 5">
            <a:extLst>
              <a:ext uri="{FF2B5EF4-FFF2-40B4-BE49-F238E27FC236}">
                <a16:creationId xmlns:a16="http://schemas.microsoft.com/office/drawing/2014/main" id="{259C26C9-8FFD-4DDA-B72C-845F0C56BB75}"/>
              </a:ext>
            </a:extLst>
          </p:cNvPr>
          <p:cNvSpPr>
            <a:spLocks noGrp="1"/>
          </p:cNvSpPr>
          <p:nvPr>
            <p:ph type="ftr" sz="quarter" idx="11"/>
          </p:nvPr>
        </p:nvSpPr>
        <p:spPr/>
        <p:txBody>
          <a:bodyPr/>
          <a:lstStyle/>
          <a:p>
            <a:endParaRPr lang="LID4096"/>
          </a:p>
        </p:txBody>
      </p:sp>
      <p:sp>
        <p:nvSpPr>
          <p:cNvPr id="7" name="Espace réservé du numéro de diapositive 6">
            <a:extLst>
              <a:ext uri="{FF2B5EF4-FFF2-40B4-BE49-F238E27FC236}">
                <a16:creationId xmlns:a16="http://schemas.microsoft.com/office/drawing/2014/main" id="{03E66480-E7C1-4E98-99C5-C9F3D7938359}"/>
              </a:ext>
            </a:extLst>
          </p:cNvPr>
          <p:cNvSpPr>
            <a:spLocks noGrp="1"/>
          </p:cNvSpPr>
          <p:nvPr>
            <p:ph type="sldNum" sz="quarter" idx="12"/>
          </p:nvPr>
        </p:nvSpPr>
        <p:spPr/>
        <p:txBody>
          <a:bodyPr/>
          <a:lstStyle/>
          <a:p>
            <a:fld id="{30694763-F9B0-4D91-BE51-507EFD4F54C9}" type="slidenum">
              <a:rPr lang="LID4096" smtClean="0"/>
              <a:t>‹N°›</a:t>
            </a:fld>
            <a:endParaRPr lang="LID4096"/>
          </a:p>
        </p:txBody>
      </p:sp>
    </p:spTree>
    <p:extLst>
      <p:ext uri="{BB962C8B-B14F-4D97-AF65-F5344CB8AC3E}">
        <p14:creationId xmlns:p14="http://schemas.microsoft.com/office/powerpoint/2010/main" val="2271853250"/>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E3450D3-4B0B-4F02-8D68-8BEF1D8778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LID4096"/>
          </a:p>
        </p:txBody>
      </p:sp>
      <p:sp>
        <p:nvSpPr>
          <p:cNvPr id="3" name="Espace réservé du texte 2">
            <a:extLst>
              <a:ext uri="{FF2B5EF4-FFF2-40B4-BE49-F238E27FC236}">
                <a16:creationId xmlns:a16="http://schemas.microsoft.com/office/drawing/2014/main" id="{66754D58-7FD4-4DAE-9576-6A5FC5598F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LID4096"/>
          </a:p>
        </p:txBody>
      </p:sp>
      <p:sp>
        <p:nvSpPr>
          <p:cNvPr id="4" name="Espace réservé de la date 3">
            <a:extLst>
              <a:ext uri="{FF2B5EF4-FFF2-40B4-BE49-F238E27FC236}">
                <a16:creationId xmlns:a16="http://schemas.microsoft.com/office/drawing/2014/main" id="{7FF23512-ACDB-41EE-8FD0-31B0F8B013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F27DFC-4E43-4D25-9CEE-51DB7F5C71D5}" type="datetimeFigureOut">
              <a:rPr lang="LID4096" smtClean="0"/>
              <a:t>09/18/2020</a:t>
            </a:fld>
            <a:endParaRPr lang="LID4096"/>
          </a:p>
        </p:txBody>
      </p:sp>
      <p:sp>
        <p:nvSpPr>
          <p:cNvPr id="5" name="Espace réservé du pied de page 4">
            <a:extLst>
              <a:ext uri="{FF2B5EF4-FFF2-40B4-BE49-F238E27FC236}">
                <a16:creationId xmlns:a16="http://schemas.microsoft.com/office/drawing/2014/main" id="{F345750B-8149-42FE-B739-0393718332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ID4096"/>
          </a:p>
        </p:txBody>
      </p:sp>
      <p:sp>
        <p:nvSpPr>
          <p:cNvPr id="6" name="Espace réservé du numéro de diapositive 5">
            <a:extLst>
              <a:ext uri="{FF2B5EF4-FFF2-40B4-BE49-F238E27FC236}">
                <a16:creationId xmlns:a16="http://schemas.microsoft.com/office/drawing/2014/main" id="{D9D3331B-FF2C-4914-B270-F12AC41378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694763-F9B0-4D91-BE51-507EFD4F54C9}" type="slidenum">
              <a:rPr lang="LID4096" smtClean="0"/>
              <a:t>‹N°›</a:t>
            </a:fld>
            <a:endParaRPr lang="LID4096"/>
          </a:p>
        </p:txBody>
      </p:sp>
    </p:spTree>
    <p:extLst>
      <p:ext uri="{BB962C8B-B14F-4D97-AF65-F5344CB8AC3E}">
        <p14:creationId xmlns:p14="http://schemas.microsoft.com/office/powerpoint/2010/main" val="566637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instagram.com/lyceedesmascareignes/"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www.facebook.com/lyceedesmascareignes/" TargetMode="External"/><Relationship Id="rId5" Type="http://schemas.openxmlformats.org/officeDocument/2006/relationships/hyperlink" Target="http://www.lyceedesmascareignes.org/"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2.jp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g"/></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2001" cy="6907122"/>
          </a:xfrm>
          <a:prstGeom prst="rect">
            <a:avLst/>
          </a:prstGeom>
        </p:spPr>
      </p:pic>
      <p:pic>
        <p:nvPicPr>
          <p:cNvPr id="10" name="Image 9"/>
          <p:cNvPicPr/>
          <p:nvPr/>
        </p:nvPicPr>
        <p:blipFill>
          <a:blip r:embed="rId3" cstate="print">
            <a:extLst>
              <a:ext uri="{28A0092B-C50C-407E-A947-70E740481C1C}">
                <a14:useLocalDpi xmlns:a14="http://schemas.microsoft.com/office/drawing/2010/main" val="0"/>
              </a:ext>
            </a:extLst>
          </a:blip>
          <a:stretch>
            <a:fillRect/>
          </a:stretch>
        </p:blipFill>
        <p:spPr>
          <a:xfrm>
            <a:off x="142205" y="91440"/>
            <a:ext cx="1896474" cy="1036593"/>
          </a:xfrm>
          <a:prstGeom prst="rect">
            <a:avLst/>
          </a:prstGeom>
        </p:spPr>
      </p:pic>
      <p:pic>
        <p:nvPicPr>
          <p:cNvPr id="11" name="Image 10"/>
          <p:cNvPicPr/>
          <p:nvPr/>
        </p:nvPicPr>
        <p:blipFill>
          <a:blip r:embed="rId4" cstate="print">
            <a:extLst>
              <a:ext uri="{28A0092B-C50C-407E-A947-70E740481C1C}">
                <a14:useLocalDpi xmlns:a14="http://schemas.microsoft.com/office/drawing/2010/main" val="0"/>
              </a:ext>
            </a:extLst>
          </a:blip>
          <a:stretch>
            <a:fillRect/>
          </a:stretch>
        </p:blipFill>
        <p:spPr>
          <a:xfrm>
            <a:off x="10149312" y="126818"/>
            <a:ext cx="1923552" cy="965836"/>
          </a:xfrm>
          <a:prstGeom prst="rect">
            <a:avLst/>
          </a:prstGeom>
        </p:spPr>
      </p:pic>
      <p:sp>
        <p:nvSpPr>
          <p:cNvPr id="13" name="Rectangle 12"/>
          <p:cNvSpPr/>
          <p:nvPr/>
        </p:nvSpPr>
        <p:spPr>
          <a:xfrm>
            <a:off x="663847" y="2003126"/>
            <a:ext cx="11145400" cy="2195473"/>
          </a:xfrm>
          <a:prstGeom prst="rect">
            <a:avLst/>
          </a:prstGeom>
        </p:spPr>
        <p:txBody>
          <a:bodyPr wrap="square" anchor="t">
            <a:spAutoFit/>
          </a:bodyPr>
          <a:lstStyle/>
          <a:p>
            <a:pPr marL="457200" marR="457200" algn="ctr">
              <a:spcBef>
                <a:spcPts val="200"/>
              </a:spcBef>
              <a:spcAft>
                <a:spcPts val="1800"/>
              </a:spcAft>
            </a:pPr>
            <a:r>
              <a:rPr lang="fr-FR" sz="6000" b="1" kern="1000" dirty="0">
                <a:solidFill>
                  <a:schemeClr val="bg1"/>
                </a:solidFill>
                <a:ea typeface="Franklin Gothic Book" panose="020B0503020102020204" pitchFamily="34" charset="0"/>
                <a:cs typeface="Times New Roman"/>
              </a:rPr>
              <a:t>Bienvenue au </a:t>
            </a:r>
          </a:p>
          <a:p>
            <a:pPr marL="457200" marR="457200" algn="ctr">
              <a:spcBef>
                <a:spcPts val="200"/>
              </a:spcBef>
              <a:spcAft>
                <a:spcPts val="1800"/>
              </a:spcAft>
            </a:pPr>
            <a:r>
              <a:rPr lang="fr-FR" sz="6000" b="1" kern="1000" dirty="0">
                <a:solidFill>
                  <a:schemeClr val="bg1"/>
                </a:solidFill>
                <a:ea typeface="Franklin Gothic Book" panose="020B0503020102020204" pitchFamily="34" charset="0"/>
                <a:cs typeface="Times New Roman"/>
              </a:rPr>
              <a:t>Lycée des Mascareignes </a:t>
            </a:r>
          </a:p>
        </p:txBody>
      </p:sp>
      <p:sp>
        <p:nvSpPr>
          <p:cNvPr id="7" name="Rectangle 6"/>
          <p:cNvSpPr/>
          <p:nvPr/>
        </p:nvSpPr>
        <p:spPr>
          <a:xfrm>
            <a:off x="129058" y="4551297"/>
            <a:ext cx="11943806" cy="3067506"/>
          </a:xfrm>
          <a:prstGeom prst="rect">
            <a:avLst/>
          </a:prstGeom>
        </p:spPr>
        <p:txBody>
          <a:bodyPr wrap="square" anchor="t">
            <a:spAutoFit/>
          </a:bodyPr>
          <a:lstStyle/>
          <a:p>
            <a:pPr marL="457200" marR="457200" algn="ctr">
              <a:spcBef>
                <a:spcPts val="200"/>
              </a:spcBef>
              <a:spcAft>
                <a:spcPts val="1800"/>
              </a:spcAft>
            </a:pPr>
            <a:r>
              <a:rPr lang="fr-FR" sz="5000" b="1" kern="1000" dirty="0">
                <a:solidFill>
                  <a:schemeClr val="bg1"/>
                </a:solidFill>
                <a:ea typeface="Franklin Gothic Book" panose="020B0503020102020204" pitchFamily="34" charset="0"/>
                <a:cs typeface="Times New Roman"/>
              </a:rPr>
              <a:t>Réunion de rentrée des Secondes</a:t>
            </a:r>
          </a:p>
          <a:p>
            <a:pPr marL="457200" marR="457200" algn="ctr">
              <a:spcBef>
                <a:spcPts val="200"/>
              </a:spcBef>
              <a:spcAft>
                <a:spcPts val="1800"/>
              </a:spcAft>
            </a:pPr>
            <a:r>
              <a:rPr lang="fr-FR" sz="5000" b="1" kern="1000" dirty="0">
                <a:solidFill>
                  <a:schemeClr val="bg1"/>
                </a:solidFill>
                <a:ea typeface="Franklin Gothic Book" panose="020B0503020102020204" pitchFamily="34" charset="0"/>
                <a:cs typeface="Times New Roman"/>
              </a:rPr>
              <a:t>Jeudi 17 septembre 2020</a:t>
            </a:r>
          </a:p>
          <a:p>
            <a:pPr marL="457200" marR="457200" algn="ctr">
              <a:spcBef>
                <a:spcPts val="200"/>
              </a:spcBef>
              <a:spcAft>
                <a:spcPts val="1800"/>
              </a:spcAft>
            </a:pPr>
            <a:endParaRPr lang="fr-FR" sz="6000" b="1" kern="1000" dirty="0">
              <a:solidFill>
                <a:schemeClr val="accent6">
                  <a:lumMod val="75000"/>
                </a:schemeClr>
              </a:solidFill>
              <a:ea typeface="Franklin Gothic Book" panose="020B0503020102020204" pitchFamily="34" charset="0"/>
              <a:cs typeface="Times New Roman"/>
            </a:endParaRPr>
          </a:p>
        </p:txBody>
      </p:sp>
    </p:spTree>
    <p:extLst>
      <p:ext uri="{BB962C8B-B14F-4D97-AF65-F5344CB8AC3E}">
        <p14:creationId xmlns:p14="http://schemas.microsoft.com/office/powerpoint/2010/main" val="3647939267"/>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rme libre : Forme 23"/>
          <p:cNvSpPr/>
          <p:nvPr/>
        </p:nvSpPr>
        <p:spPr>
          <a:xfrm>
            <a:off x="0" y="-38372"/>
            <a:ext cx="12192000" cy="1769297"/>
          </a:xfrm>
          <a:custGeom>
            <a:avLst/>
            <a:gdLst>
              <a:gd name="connsiteX0" fmla="*/ 7144 w 6000750"/>
              <a:gd name="connsiteY0" fmla="*/ 7144 h 904875"/>
              <a:gd name="connsiteX1" fmla="*/ 7144 w 6000750"/>
              <a:gd name="connsiteY1" fmla="*/ 613886 h 904875"/>
              <a:gd name="connsiteX2" fmla="*/ 3546634 w 6000750"/>
              <a:gd name="connsiteY2" fmla="*/ 574834 h 904875"/>
              <a:gd name="connsiteX3" fmla="*/ 5998369 w 6000750"/>
              <a:gd name="connsiteY3" fmla="*/ 893921 h 904875"/>
              <a:gd name="connsiteX4" fmla="*/ 5998369 w 6000750"/>
              <a:gd name="connsiteY4" fmla="*/ 7144 h 904875"/>
              <a:gd name="connsiteX5" fmla="*/ 7144 w 6000750"/>
              <a:gd name="connsiteY5" fmla="*/ 7144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0" h="904875">
                <a:moveTo>
                  <a:pt x="7144" y="7144"/>
                </a:moveTo>
                <a:lnTo>
                  <a:pt x="7144" y="613886"/>
                </a:lnTo>
                <a:cubicBezTo>
                  <a:pt x="647224" y="1034891"/>
                  <a:pt x="2136934" y="964406"/>
                  <a:pt x="3546634" y="574834"/>
                </a:cubicBezTo>
                <a:cubicBezTo>
                  <a:pt x="4882039" y="205264"/>
                  <a:pt x="5998369" y="893921"/>
                  <a:pt x="5998369" y="893921"/>
                </a:cubicBezTo>
                <a:lnTo>
                  <a:pt x="5998369" y="7144"/>
                </a:lnTo>
                <a:lnTo>
                  <a:pt x="7144" y="7144"/>
                </a:lnTo>
                <a:close/>
              </a:path>
            </a:pathLst>
          </a:custGeom>
          <a:solidFill>
            <a:schemeClr val="accent6">
              <a:lumMod val="60000"/>
              <a:lumOff val="40000"/>
            </a:schemeClr>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7" name="Image 6"/>
          <p:cNvPicPr/>
          <p:nvPr/>
        </p:nvPicPr>
        <p:blipFill>
          <a:blip r:embed="rId2" cstate="print">
            <a:extLst>
              <a:ext uri="{28A0092B-C50C-407E-A947-70E740481C1C}">
                <a14:useLocalDpi xmlns:a14="http://schemas.microsoft.com/office/drawing/2010/main" val="0"/>
              </a:ext>
            </a:extLst>
          </a:blip>
          <a:stretch>
            <a:fillRect/>
          </a:stretch>
        </p:blipFill>
        <p:spPr>
          <a:xfrm>
            <a:off x="740779" y="300328"/>
            <a:ext cx="1896474" cy="1036593"/>
          </a:xfrm>
          <a:prstGeom prst="rect">
            <a:avLst/>
          </a:prstGeom>
        </p:spPr>
      </p:pic>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9887139" y="300328"/>
            <a:ext cx="1923552" cy="965836"/>
          </a:xfrm>
          <a:prstGeom prst="rect">
            <a:avLst/>
          </a:prstGeom>
        </p:spPr>
      </p:pic>
      <p:sp>
        <p:nvSpPr>
          <p:cNvPr id="9" name="Rectangle 8"/>
          <p:cNvSpPr/>
          <p:nvPr/>
        </p:nvSpPr>
        <p:spPr>
          <a:xfrm>
            <a:off x="740779" y="1834091"/>
            <a:ext cx="11145400" cy="553998"/>
          </a:xfrm>
          <a:prstGeom prst="rect">
            <a:avLst/>
          </a:prstGeom>
        </p:spPr>
        <p:txBody>
          <a:bodyPr wrap="square" anchor="t">
            <a:spAutoFit/>
          </a:bodyPr>
          <a:lstStyle/>
          <a:p>
            <a:pPr marL="457200" marR="457200" algn="ctr">
              <a:spcBef>
                <a:spcPts val="200"/>
              </a:spcBef>
              <a:spcAft>
                <a:spcPts val="1800"/>
              </a:spcAft>
            </a:pPr>
            <a:r>
              <a:rPr lang="fr-FR" sz="3000" b="1" dirty="0">
                <a:solidFill>
                  <a:schemeClr val="accent6">
                    <a:lumMod val="75000"/>
                  </a:schemeClr>
                </a:solidFill>
              </a:rPr>
              <a:t>RESULTATS DES EPREUVES DU BACCALAUREAT 2020</a:t>
            </a:r>
            <a:endParaRPr lang="fr-FR" sz="3000" b="1" i="1" kern="1000" dirty="0">
              <a:solidFill>
                <a:schemeClr val="accent6">
                  <a:lumMod val="75000"/>
                </a:schemeClr>
              </a:solidFill>
              <a:latin typeface="Franklin Gothic Book"/>
              <a:ea typeface="Franklin Gothic Book" panose="020B0503020102020204" pitchFamily="34" charset="0"/>
              <a:cs typeface="Times New Roman"/>
            </a:endParaRPr>
          </a:p>
        </p:txBody>
      </p:sp>
      <p:graphicFrame>
        <p:nvGraphicFramePr>
          <p:cNvPr id="3" name="Tableau 2"/>
          <p:cNvGraphicFramePr>
            <a:graphicFrameLocks noGrp="1"/>
          </p:cNvGraphicFramePr>
          <p:nvPr/>
        </p:nvGraphicFramePr>
        <p:xfrm>
          <a:off x="740779" y="2504902"/>
          <a:ext cx="11069912" cy="2472047"/>
        </p:xfrm>
        <a:graphic>
          <a:graphicData uri="http://schemas.openxmlformats.org/drawingml/2006/table">
            <a:tbl>
              <a:tblPr firstRow="1" firstCol="1" bandRow="1">
                <a:tableStyleId>{93296810-A885-4BE3-A3E7-6D5BEEA58F35}</a:tableStyleId>
              </a:tblPr>
              <a:tblGrid>
                <a:gridCol w="1003137">
                  <a:extLst>
                    <a:ext uri="{9D8B030D-6E8A-4147-A177-3AD203B41FA5}">
                      <a16:colId xmlns:a16="http://schemas.microsoft.com/office/drawing/2014/main" val="968708812"/>
                    </a:ext>
                  </a:extLst>
                </a:gridCol>
                <a:gridCol w="2636272">
                  <a:extLst>
                    <a:ext uri="{9D8B030D-6E8A-4147-A177-3AD203B41FA5}">
                      <a16:colId xmlns:a16="http://schemas.microsoft.com/office/drawing/2014/main" val="3206471291"/>
                    </a:ext>
                  </a:extLst>
                </a:gridCol>
                <a:gridCol w="1819198">
                  <a:extLst>
                    <a:ext uri="{9D8B030D-6E8A-4147-A177-3AD203B41FA5}">
                      <a16:colId xmlns:a16="http://schemas.microsoft.com/office/drawing/2014/main" val="3503295086"/>
                    </a:ext>
                  </a:extLst>
                </a:gridCol>
                <a:gridCol w="422693">
                  <a:extLst>
                    <a:ext uri="{9D8B030D-6E8A-4147-A177-3AD203B41FA5}">
                      <a16:colId xmlns:a16="http://schemas.microsoft.com/office/drawing/2014/main" val="4168819679"/>
                    </a:ext>
                  </a:extLst>
                </a:gridCol>
                <a:gridCol w="635051">
                  <a:extLst>
                    <a:ext uri="{9D8B030D-6E8A-4147-A177-3AD203B41FA5}">
                      <a16:colId xmlns:a16="http://schemas.microsoft.com/office/drawing/2014/main" val="2110756032"/>
                    </a:ext>
                  </a:extLst>
                </a:gridCol>
                <a:gridCol w="1199317">
                  <a:extLst>
                    <a:ext uri="{9D8B030D-6E8A-4147-A177-3AD203B41FA5}">
                      <a16:colId xmlns:a16="http://schemas.microsoft.com/office/drawing/2014/main" val="207542313"/>
                    </a:ext>
                  </a:extLst>
                </a:gridCol>
                <a:gridCol w="1199317">
                  <a:extLst>
                    <a:ext uri="{9D8B030D-6E8A-4147-A177-3AD203B41FA5}">
                      <a16:colId xmlns:a16="http://schemas.microsoft.com/office/drawing/2014/main" val="4095678130"/>
                    </a:ext>
                  </a:extLst>
                </a:gridCol>
                <a:gridCol w="2154927">
                  <a:extLst>
                    <a:ext uri="{9D8B030D-6E8A-4147-A177-3AD203B41FA5}">
                      <a16:colId xmlns:a16="http://schemas.microsoft.com/office/drawing/2014/main" val="676670526"/>
                    </a:ext>
                  </a:extLst>
                </a:gridCol>
              </a:tblGrid>
              <a:tr h="271091">
                <a:tc rowSpan="2">
                  <a:txBody>
                    <a:bodyPr/>
                    <a:lstStyle/>
                    <a:p>
                      <a:pPr algn="ctr">
                        <a:spcAft>
                          <a:spcPts val="0"/>
                        </a:spcAft>
                      </a:pPr>
                      <a:r>
                        <a:rPr lang="fr-FR" sz="2000" dirty="0">
                          <a:effectLst/>
                        </a:rPr>
                        <a:t>séries</a:t>
                      </a:r>
                      <a:endParaRPr lang="fr-FR" sz="2000" dirty="0">
                        <a:effectLst/>
                        <a:latin typeface="Calibri" panose="020F0502020204030204" pitchFamily="34" charset="0"/>
                        <a:ea typeface="Calibri" panose="020F0502020204030204" pitchFamily="34" charset="0"/>
                      </a:endParaRPr>
                    </a:p>
                  </a:txBody>
                  <a:tcPr marL="44450" marR="44450" marT="0" marB="0" anchor="ctr"/>
                </a:tc>
                <a:tc rowSpan="2">
                  <a:txBody>
                    <a:bodyPr/>
                    <a:lstStyle/>
                    <a:p>
                      <a:pPr algn="ctr">
                        <a:spcAft>
                          <a:spcPts val="0"/>
                        </a:spcAft>
                      </a:pPr>
                      <a:r>
                        <a:rPr lang="fr-FR" sz="2000">
                          <a:effectLst/>
                        </a:rPr>
                        <a:t>candidats présentés</a:t>
                      </a:r>
                      <a:endParaRPr lang="fr-FR" sz="2000">
                        <a:effectLst/>
                        <a:latin typeface="Calibri" panose="020F0502020204030204" pitchFamily="34" charset="0"/>
                        <a:ea typeface="Calibri" panose="020F0502020204030204" pitchFamily="34" charset="0"/>
                      </a:endParaRPr>
                    </a:p>
                  </a:txBody>
                  <a:tcPr marL="44450" marR="44450" marT="0" marB="0" anchor="ctr"/>
                </a:tc>
                <a:tc rowSpan="2">
                  <a:txBody>
                    <a:bodyPr/>
                    <a:lstStyle/>
                    <a:p>
                      <a:pPr algn="ctr">
                        <a:spcAft>
                          <a:spcPts val="0"/>
                        </a:spcAft>
                      </a:pPr>
                      <a:r>
                        <a:rPr lang="fr-FR" sz="2000" dirty="0">
                          <a:effectLst/>
                        </a:rPr>
                        <a:t>candidats reçus </a:t>
                      </a:r>
                      <a:endParaRPr lang="fr-FR" sz="2000" dirty="0">
                        <a:effectLst/>
                        <a:latin typeface="Calibri" panose="020F0502020204030204" pitchFamily="34" charset="0"/>
                        <a:ea typeface="Calibri" panose="020F0502020204030204" pitchFamily="34" charset="0"/>
                      </a:endParaRPr>
                    </a:p>
                  </a:txBody>
                  <a:tcPr marL="44450" marR="44450" marT="0" marB="0" anchor="ctr"/>
                </a:tc>
                <a:tc gridSpan="4">
                  <a:txBody>
                    <a:bodyPr/>
                    <a:lstStyle/>
                    <a:p>
                      <a:pPr algn="ctr">
                        <a:spcAft>
                          <a:spcPts val="0"/>
                        </a:spcAft>
                      </a:pPr>
                      <a:r>
                        <a:rPr lang="fr-FR" sz="2000">
                          <a:effectLst/>
                        </a:rPr>
                        <a:t>mentions</a:t>
                      </a:r>
                      <a:endParaRPr lang="fr-FR" sz="2000">
                        <a:effectLst/>
                        <a:latin typeface="Calibri" panose="020F0502020204030204" pitchFamily="34" charset="0"/>
                        <a:ea typeface="Calibri" panose="020F0502020204030204" pitchFamily="34" charset="0"/>
                      </a:endParaRPr>
                    </a:p>
                  </a:txBody>
                  <a:tcPr marL="44450" marR="44450" marT="0" marB="0" anchor="b"/>
                </a:tc>
                <a:tc hMerge="1">
                  <a:txBody>
                    <a:bodyPr/>
                    <a:lstStyle/>
                    <a:p>
                      <a:endParaRPr lang="fr-FR"/>
                    </a:p>
                  </a:txBody>
                  <a:tcPr/>
                </a:tc>
                <a:tc hMerge="1">
                  <a:txBody>
                    <a:bodyPr/>
                    <a:lstStyle/>
                    <a:p>
                      <a:endParaRPr lang="fr-FR"/>
                    </a:p>
                  </a:txBody>
                  <a:tcPr/>
                </a:tc>
                <a:tc hMerge="1">
                  <a:txBody>
                    <a:bodyPr/>
                    <a:lstStyle/>
                    <a:p>
                      <a:endParaRPr lang="fr-FR"/>
                    </a:p>
                  </a:txBody>
                  <a:tcPr/>
                </a:tc>
                <a:tc rowSpan="2">
                  <a:txBody>
                    <a:bodyPr/>
                    <a:lstStyle/>
                    <a:p>
                      <a:pPr algn="ctr">
                        <a:spcAft>
                          <a:spcPts val="0"/>
                        </a:spcAft>
                      </a:pPr>
                      <a:r>
                        <a:rPr lang="fr-FR" sz="2000">
                          <a:effectLst/>
                        </a:rPr>
                        <a:t>taux de réussite</a:t>
                      </a:r>
                      <a:endParaRPr lang="fr-FR" sz="200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467599934"/>
                  </a:ext>
                </a:extLst>
              </a:tr>
              <a:tr h="271091">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spcAft>
                          <a:spcPts val="0"/>
                        </a:spcAft>
                      </a:pPr>
                      <a:r>
                        <a:rPr lang="fr-FR" sz="2000">
                          <a:effectLst/>
                        </a:rPr>
                        <a:t>AB</a:t>
                      </a:r>
                      <a:endParaRPr lang="fr-FR" sz="2000">
                        <a:effectLst/>
                        <a:latin typeface="Calibri" panose="020F0502020204030204" pitchFamily="34" charset="0"/>
                        <a:ea typeface="Calibri" panose="020F0502020204030204" pitchFamily="34" charset="0"/>
                      </a:endParaRPr>
                    </a:p>
                  </a:txBody>
                  <a:tcPr marL="44450" marR="44450" marT="0" marB="0" anchor="ctr"/>
                </a:tc>
                <a:tc>
                  <a:txBody>
                    <a:bodyPr/>
                    <a:lstStyle/>
                    <a:p>
                      <a:pPr algn="ctr">
                        <a:spcAft>
                          <a:spcPts val="0"/>
                        </a:spcAft>
                      </a:pPr>
                      <a:r>
                        <a:rPr lang="fr-FR" sz="2000">
                          <a:effectLst/>
                        </a:rPr>
                        <a:t>B</a:t>
                      </a:r>
                      <a:endParaRPr lang="fr-FR" sz="2000">
                        <a:effectLst/>
                        <a:latin typeface="Calibri" panose="020F0502020204030204" pitchFamily="34" charset="0"/>
                        <a:ea typeface="Calibri" panose="020F0502020204030204" pitchFamily="34" charset="0"/>
                      </a:endParaRPr>
                    </a:p>
                  </a:txBody>
                  <a:tcPr marL="44450" marR="44450" marT="0" marB="0" anchor="ctr"/>
                </a:tc>
                <a:tc>
                  <a:txBody>
                    <a:bodyPr/>
                    <a:lstStyle/>
                    <a:p>
                      <a:pPr algn="ctr">
                        <a:spcAft>
                          <a:spcPts val="0"/>
                        </a:spcAft>
                      </a:pPr>
                      <a:r>
                        <a:rPr lang="fr-FR" sz="2000">
                          <a:effectLst/>
                        </a:rPr>
                        <a:t>TB *</a:t>
                      </a:r>
                      <a:endParaRPr lang="fr-FR" sz="2000">
                        <a:effectLst/>
                        <a:latin typeface="Calibri" panose="020F0502020204030204" pitchFamily="34" charset="0"/>
                        <a:ea typeface="Calibri" panose="020F0502020204030204" pitchFamily="34" charset="0"/>
                      </a:endParaRPr>
                    </a:p>
                  </a:txBody>
                  <a:tcPr marL="44450" marR="44450" marT="0" marB="0" anchor="ctr"/>
                </a:tc>
                <a:tc>
                  <a:txBody>
                    <a:bodyPr/>
                    <a:lstStyle/>
                    <a:p>
                      <a:pPr algn="ctr">
                        <a:spcAft>
                          <a:spcPts val="0"/>
                        </a:spcAft>
                      </a:pPr>
                      <a:r>
                        <a:rPr lang="fr-FR" sz="2000">
                          <a:effectLst/>
                        </a:rPr>
                        <a:t>%</a:t>
                      </a:r>
                      <a:endParaRPr lang="fr-FR" sz="2000">
                        <a:effectLst/>
                        <a:latin typeface="Calibri" panose="020F0502020204030204" pitchFamily="34" charset="0"/>
                        <a:ea typeface="Calibri" panose="020F0502020204030204" pitchFamily="34" charset="0"/>
                      </a:endParaRPr>
                    </a:p>
                  </a:txBody>
                  <a:tcPr marL="44450" marR="44450" marT="0" marB="0" anchor="b"/>
                </a:tc>
                <a:tc vMerge="1">
                  <a:txBody>
                    <a:bodyPr/>
                    <a:lstStyle/>
                    <a:p>
                      <a:endParaRPr lang="fr-FR"/>
                    </a:p>
                  </a:txBody>
                  <a:tcPr/>
                </a:tc>
                <a:extLst>
                  <a:ext uri="{0D108BD9-81ED-4DB2-BD59-A6C34878D82A}">
                    <a16:rowId xmlns:a16="http://schemas.microsoft.com/office/drawing/2014/main" val="147611479"/>
                  </a:ext>
                </a:extLst>
              </a:tr>
              <a:tr h="271091">
                <a:tc>
                  <a:txBody>
                    <a:bodyPr/>
                    <a:lstStyle/>
                    <a:p>
                      <a:pPr algn="ctr">
                        <a:spcAft>
                          <a:spcPts val="0"/>
                        </a:spcAft>
                      </a:pPr>
                      <a:r>
                        <a:rPr lang="fr-FR" sz="2000">
                          <a:effectLst/>
                        </a:rPr>
                        <a:t>ES</a:t>
                      </a:r>
                      <a:endParaRPr lang="fr-FR" sz="20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a:effectLst/>
                        </a:rPr>
                        <a:t>66</a:t>
                      </a:r>
                      <a:endParaRPr lang="fr-FR" sz="20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dirty="0">
                          <a:effectLst/>
                        </a:rPr>
                        <a:t>66</a:t>
                      </a:r>
                      <a:endParaRPr lang="fr-FR" sz="2000" dirty="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dirty="0">
                          <a:effectLst/>
                        </a:rPr>
                        <a:t>22</a:t>
                      </a:r>
                      <a:endParaRPr lang="fr-FR" sz="2000" dirty="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dirty="0">
                          <a:effectLst/>
                        </a:rPr>
                        <a:t>17</a:t>
                      </a:r>
                      <a:endParaRPr lang="fr-FR" sz="2000" dirty="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dirty="0">
                          <a:effectLst/>
                          <a:latin typeface="+mn-lt"/>
                          <a:ea typeface="+mn-ea"/>
                        </a:rPr>
                        <a:t>21</a:t>
                      </a:r>
                      <a:endParaRPr lang="fr-FR" sz="2000" dirty="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dirty="0">
                          <a:effectLst/>
                        </a:rPr>
                        <a:t>90,90%</a:t>
                      </a:r>
                      <a:endParaRPr lang="fr-FR" sz="2000" dirty="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a:effectLst/>
                        </a:rPr>
                        <a:t>100,00%</a:t>
                      </a:r>
                      <a:endParaRPr lang="fr-FR" sz="20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3068623878"/>
                  </a:ext>
                </a:extLst>
              </a:tr>
              <a:tr h="271091">
                <a:tc>
                  <a:txBody>
                    <a:bodyPr/>
                    <a:lstStyle/>
                    <a:p>
                      <a:pPr algn="ctr">
                        <a:spcAft>
                          <a:spcPts val="0"/>
                        </a:spcAft>
                      </a:pPr>
                      <a:r>
                        <a:rPr lang="fr-FR" sz="2000">
                          <a:effectLst/>
                        </a:rPr>
                        <a:t>L</a:t>
                      </a:r>
                      <a:endParaRPr lang="fr-FR" sz="20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a:effectLst/>
                        </a:rPr>
                        <a:t>26</a:t>
                      </a:r>
                      <a:endParaRPr lang="fr-FR" sz="20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a:effectLst/>
                        </a:rPr>
                        <a:t>26</a:t>
                      </a:r>
                      <a:endParaRPr lang="fr-FR" sz="20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a:effectLst/>
                        </a:rPr>
                        <a:t>9</a:t>
                      </a:r>
                      <a:endParaRPr lang="fr-FR" sz="20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a:effectLst/>
                        </a:rPr>
                        <a:t>7</a:t>
                      </a:r>
                      <a:endParaRPr lang="fr-FR" sz="20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a:effectLst/>
                        </a:rPr>
                        <a:t>7</a:t>
                      </a:r>
                      <a:endParaRPr lang="fr-FR" sz="20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a:effectLst/>
                        </a:rPr>
                        <a:t>88,46%</a:t>
                      </a:r>
                      <a:endParaRPr lang="fr-FR" sz="20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a:effectLst/>
                        </a:rPr>
                        <a:t>100,00%</a:t>
                      </a:r>
                      <a:endParaRPr lang="fr-FR" sz="20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2607904868"/>
                  </a:ext>
                </a:extLst>
              </a:tr>
              <a:tr h="271091">
                <a:tc>
                  <a:txBody>
                    <a:bodyPr/>
                    <a:lstStyle/>
                    <a:p>
                      <a:pPr algn="ctr">
                        <a:spcAft>
                          <a:spcPts val="0"/>
                        </a:spcAft>
                      </a:pPr>
                      <a:r>
                        <a:rPr lang="fr-FR" sz="2000">
                          <a:effectLst/>
                        </a:rPr>
                        <a:t>S</a:t>
                      </a:r>
                      <a:endParaRPr lang="fr-FR" sz="20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a:effectLst/>
                        </a:rPr>
                        <a:t>88</a:t>
                      </a:r>
                      <a:endParaRPr lang="fr-FR" sz="20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dirty="0">
                          <a:effectLst/>
                        </a:rPr>
                        <a:t>88</a:t>
                      </a:r>
                      <a:endParaRPr lang="fr-FR" sz="2000" dirty="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a:effectLst/>
                        </a:rPr>
                        <a:t>23</a:t>
                      </a:r>
                      <a:endParaRPr lang="fr-FR" sz="20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a:effectLst/>
                        </a:rPr>
                        <a:t>34</a:t>
                      </a:r>
                      <a:endParaRPr lang="fr-FR" sz="20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a:effectLst/>
                        </a:rPr>
                        <a:t>26</a:t>
                      </a:r>
                      <a:endParaRPr lang="fr-FR" sz="20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a:effectLst/>
                        </a:rPr>
                        <a:t>94,32%</a:t>
                      </a:r>
                      <a:endParaRPr lang="fr-FR" sz="20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a:effectLst/>
                        </a:rPr>
                        <a:t>100,00%</a:t>
                      </a:r>
                      <a:endParaRPr lang="fr-FR" sz="20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3630557523"/>
                  </a:ext>
                </a:extLst>
              </a:tr>
              <a:tr h="271091">
                <a:tc>
                  <a:txBody>
                    <a:bodyPr/>
                    <a:lstStyle/>
                    <a:p>
                      <a:pPr algn="ctr">
                        <a:spcAft>
                          <a:spcPts val="0"/>
                        </a:spcAft>
                      </a:pPr>
                      <a:r>
                        <a:rPr lang="fr-FR" sz="2000">
                          <a:effectLst/>
                        </a:rPr>
                        <a:t>STMG</a:t>
                      </a:r>
                      <a:endParaRPr lang="fr-FR" sz="20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a:effectLst/>
                        </a:rPr>
                        <a:t>31</a:t>
                      </a:r>
                      <a:endParaRPr lang="fr-FR" sz="20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a:effectLst/>
                        </a:rPr>
                        <a:t>31</a:t>
                      </a:r>
                      <a:endParaRPr lang="fr-FR" sz="20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a:effectLst/>
                        </a:rPr>
                        <a:t>9</a:t>
                      </a:r>
                      <a:endParaRPr lang="fr-FR" sz="20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a:effectLst/>
                        </a:rPr>
                        <a:t>10</a:t>
                      </a:r>
                      <a:endParaRPr lang="fr-FR" sz="20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a:effectLst/>
                        </a:rPr>
                        <a:t>3</a:t>
                      </a:r>
                      <a:endParaRPr lang="fr-FR" sz="20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a:effectLst/>
                        </a:rPr>
                        <a:t>70,97%</a:t>
                      </a:r>
                      <a:endParaRPr lang="fr-FR" sz="20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a:effectLst/>
                        </a:rPr>
                        <a:t>100,00%</a:t>
                      </a:r>
                      <a:endParaRPr lang="fr-FR" sz="20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549710777"/>
                  </a:ext>
                </a:extLst>
              </a:tr>
              <a:tr h="368927">
                <a:tc>
                  <a:txBody>
                    <a:bodyPr/>
                    <a:lstStyle/>
                    <a:p>
                      <a:pPr algn="ctr">
                        <a:spcAft>
                          <a:spcPts val="0"/>
                        </a:spcAft>
                      </a:pPr>
                      <a:r>
                        <a:rPr lang="fr-FR" sz="2000">
                          <a:effectLst/>
                        </a:rPr>
                        <a:t>TOTAL</a:t>
                      </a:r>
                      <a:endParaRPr lang="fr-FR" sz="20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a:effectLst/>
                        </a:rPr>
                        <a:t>211</a:t>
                      </a:r>
                      <a:endParaRPr lang="fr-FR" sz="20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dirty="0">
                          <a:effectLst/>
                        </a:rPr>
                        <a:t>211</a:t>
                      </a:r>
                      <a:endParaRPr lang="fr-FR" sz="2000" dirty="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a:effectLst/>
                        </a:rPr>
                        <a:t>63</a:t>
                      </a:r>
                      <a:endParaRPr lang="fr-FR" sz="20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dirty="0">
                          <a:effectLst/>
                        </a:rPr>
                        <a:t>68</a:t>
                      </a:r>
                      <a:endParaRPr lang="fr-FR" sz="2000" dirty="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dirty="0">
                          <a:effectLst/>
                        </a:rPr>
                        <a:t>57</a:t>
                      </a:r>
                      <a:endParaRPr lang="fr-FR" sz="2000" dirty="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dirty="0">
                          <a:effectLst/>
                        </a:rPr>
                        <a:t>89%</a:t>
                      </a:r>
                      <a:endParaRPr lang="fr-FR" sz="2000" dirty="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fr-FR" sz="2000" dirty="0">
                          <a:effectLst/>
                        </a:rPr>
                        <a:t>100,00%</a:t>
                      </a:r>
                      <a:endParaRPr lang="fr-FR" sz="2000" dirty="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1430853481"/>
                  </a:ext>
                </a:extLst>
              </a:tr>
              <a:tr h="271091">
                <a:tc>
                  <a:txBody>
                    <a:bodyPr/>
                    <a:lstStyle/>
                    <a:p>
                      <a:endParaRPr lang="fr-FR" sz="1800" dirty="0">
                        <a:effectLst/>
                        <a:latin typeface="Times New Roman" panose="02020603050405020304" pitchFamily="18" charset="0"/>
                      </a:endParaRPr>
                    </a:p>
                  </a:txBody>
                  <a:tcPr marL="44450" marR="44450" marT="0" marB="0" anchor="b">
                    <a:solidFill>
                      <a:schemeClr val="accent6">
                        <a:lumMod val="60000"/>
                        <a:lumOff val="40000"/>
                      </a:schemeClr>
                    </a:solidFill>
                  </a:tcPr>
                </a:tc>
                <a:tc>
                  <a:txBody>
                    <a:bodyPr/>
                    <a:lstStyle/>
                    <a:p>
                      <a:endParaRPr lang="fr-FR" sz="1800" dirty="0">
                        <a:effectLst/>
                        <a:latin typeface="Times New Roman" panose="02020603050405020304" pitchFamily="18" charset="0"/>
                      </a:endParaRPr>
                    </a:p>
                  </a:txBody>
                  <a:tcPr marL="44450" marR="44450" marT="0" marB="0" anchor="b">
                    <a:solidFill>
                      <a:schemeClr val="accent6">
                        <a:lumMod val="60000"/>
                        <a:lumOff val="40000"/>
                      </a:schemeClr>
                    </a:solidFill>
                  </a:tcPr>
                </a:tc>
                <a:tc>
                  <a:txBody>
                    <a:bodyPr/>
                    <a:lstStyle/>
                    <a:p>
                      <a:endParaRPr lang="fr-FR" sz="1800" dirty="0">
                        <a:effectLst/>
                        <a:latin typeface="Times New Roman" panose="02020603050405020304" pitchFamily="18" charset="0"/>
                      </a:endParaRPr>
                    </a:p>
                  </a:txBody>
                  <a:tcPr marL="44450" marR="44450" marT="0" marB="0" anchor="b">
                    <a:solidFill>
                      <a:schemeClr val="accent6">
                        <a:lumMod val="60000"/>
                        <a:lumOff val="40000"/>
                      </a:schemeClr>
                    </a:solidFill>
                  </a:tcPr>
                </a:tc>
                <a:tc gridSpan="4">
                  <a:txBody>
                    <a:bodyPr/>
                    <a:lstStyle/>
                    <a:p>
                      <a:pPr algn="ctr">
                        <a:spcAft>
                          <a:spcPts val="0"/>
                        </a:spcAft>
                      </a:pPr>
                      <a:r>
                        <a:rPr lang="fr-FR" sz="1800" b="1" dirty="0">
                          <a:effectLst/>
                        </a:rPr>
                        <a:t>188</a:t>
                      </a:r>
                      <a:endParaRPr lang="fr-FR" sz="1800" b="1" dirty="0">
                        <a:effectLst/>
                        <a:latin typeface="Calibri" panose="020F0502020204030204" pitchFamily="34" charset="0"/>
                        <a:ea typeface="Calibri" panose="020F0502020204030204" pitchFamily="34" charset="0"/>
                      </a:endParaRPr>
                    </a:p>
                  </a:txBody>
                  <a:tcPr marL="44450" marR="44450" marT="0" marB="0" anchor="ctr">
                    <a:solidFill>
                      <a:schemeClr val="accent6">
                        <a:lumMod val="60000"/>
                        <a:lumOff val="4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endParaRPr lang="fr-FR" sz="1800" dirty="0">
                        <a:effectLst/>
                        <a:latin typeface="Times New Roman" panose="02020603050405020304" pitchFamily="18" charset="0"/>
                      </a:endParaRPr>
                    </a:p>
                  </a:txBody>
                  <a:tcPr marL="44450" marR="44450" marT="0" marB="0" anchor="b">
                    <a:solidFill>
                      <a:schemeClr val="accent6">
                        <a:lumMod val="60000"/>
                        <a:lumOff val="40000"/>
                      </a:schemeClr>
                    </a:solidFill>
                  </a:tcPr>
                </a:tc>
                <a:extLst>
                  <a:ext uri="{0D108BD9-81ED-4DB2-BD59-A6C34878D82A}">
                    <a16:rowId xmlns:a16="http://schemas.microsoft.com/office/drawing/2014/main" val="1085462050"/>
                  </a:ext>
                </a:extLst>
              </a:tr>
            </a:tbl>
          </a:graphicData>
        </a:graphic>
      </p:graphicFrame>
      <p:graphicFrame>
        <p:nvGraphicFramePr>
          <p:cNvPr id="4" name="Tableau 3"/>
          <p:cNvGraphicFramePr>
            <a:graphicFrameLocks noGrp="1"/>
          </p:cNvGraphicFramePr>
          <p:nvPr/>
        </p:nvGraphicFramePr>
        <p:xfrm>
          <a:off x="3091330" y="5293345"/>
          <a:ext cx="6009339" cy="1219200"/>
        </p:xfrm>
        <a:graphic>
          <a:graphicData uri="http://schemas.openxmlformats.org/drawingml/2006/table">
            <a:tbl>
              <a:tblPr firstRow="1" firstCol="1" bandRow="1">
                <a:tableStyleId>{93296810-A885-4BE3-A3E7-6D5BEEA58F35}</a:tableStyleId>
              </a:tblPr>
              <a:tblGrid>
                <a:gridCol w="1104347">
                  <a:extLst>
                    <a:ext uri="{9D8B030D-6E8A-4147-A177-3AD203B41FA5}">
                      <a16:colId xmlns:a16="http://schemas.microsoft.com/office/drawing/2014/main" val="3187099049"/>
                    </a:ext>
                  </a:extLst>
                </a:gridCol>
                <a:gridCol w="2078001">
                  <a:extLst>
                    <a:ext uri="{9D8B030D-6E8A-4147-A177-3AD203B41FA5}">
                      <a16:colId xmlns:a16="http://schemas.microsoft.com/office/drawing/2014/main" val="1327076953"/>
                    </a:ext>
                  </a:extLst>
                </a:gridCol>
                <a:gridCol w="2826991">
                  <a:extLst>
                    <a:ext uri="{9D8B030D-6E8A-4147-A177-3AD203B41FA5}">
                      <a16:colId xmlns:a16="http://schemas.microsoft.com/office/drawing/2014/main" val="3481565621"/>
                    </a:ext>
                  </a:extLst>
                </a:gridCol>
              </a:tblGrid>
              <a:tr h="270584">
                <a:tc gridSpan="2">
                  <a:txBody>
                    <a:bodyPr/>
                    <a:lstStyle/>
                    <a:p>
                      <a:pPr>
                        <a:spcAft>
                          <a:spcPts val="0"/>
                        </a:spcAft>
                      </a:pPr>
                      <a:r>
                        <a:rPr lang="fr-FR" sz="2000" dirty="0">
                          <a:effectLst/>
                        </a:rPr>
                        <a:t>* dont Félicitations du Jury : </a:t>
                      </a:r>
                      <a:endParaRPr lang="fr-FR" sz="2000" dirty="0">
                        <a:effectLst/>
                        <a:latin typeface="Calibri" panose="020F0502020204030204" pitchFamily="34" charset="0"/>
                        <a:ea typeface="Calibri" panose="020F0502020204030204" pitchFamily="34" charset="0"/>
                      </a:endParaRPr>
                    </a:p>
                  </a:txBody>
                  <a:tcPr marL="44450" marR="44450" marT="0" marB="0" anchor="b"/>
                </a:tc>
                <a:tc hMerge="1">
                  <a:txBody>
                    <a:bodyPr/>
                    <a:lstStyle/>
                    <a:p>
                      <a:endParaRPr lang="fr-FR"/>
                    </a:p>
                  </a:txBody>
                  <a:tcPr/>
                </a:tc>
                <a:tc>
                  <a:txBody>
                    <a:bodyPr/>
                    <a:lstStyle/>
                    <a:p>
                      <a:pPr>
                        <a:spcAft>
                          <a:spcPts val="0"/>
                        </a:spcAft>
                      </a:pPr>
                      <a:r>
                        <a:rPr lang="fr-FR" sz="2000" b="1" dirty="0">
                          <a:solidFill>
                            <a:schemeClr val="tx1"/>
                          </a:solidFill>
                          <a:effectLst/>
                        </a:rPr>
                        <a:t>ES : 6</a:t>
                      </a:r>
                      <a:endParaRPr lang="fr-FR" sz="2000" b="1" dirty="0">
                        <a:solidFill>
                          <a:schemeClr val="tx1"/>
                        </a:solidFill>
                        <a:effectLst/>
                        <a:latin typeface="Calibri" panose="020F0502020204030204" pitchFamily="34" charset="0"/>
                        <a:ea typeface="Calibri" panose="020F0502020204030204" pitchFamily="34" charset="0"/>
                      </a:endParaRPr>
                    </a:p>
                  </a:txBody>
                  <a:tcPr marL="44450" marR="44450" marT="0" marB="0" anchor="b">
                    <a:solidFill>
                      <a:schemeClr val="accent6">
                        <a:lumMod val="20000"/>
                        <a:lumOff val="80000"/>
                      </a:schemeClr>
                    </a:solidFill>
                  </a:tcPr>
                </a:tc>
                <a:extLst>
                  <a:ext uri="{0D108BD9-81ED-4DB2-BD59-A6C34878D82A}">
                    <a16:rowId xmlns:a16="http://schemas.microsoft.com/office/drawing/2014/main" val="1155160543"/>
                  </a:ext>
                </a:extLst>
              </a:tr>
              <a:tr h="270584">
                <a:tc>
                  <a:txBody>
                    <a:bodyPr/>
                    <a:lstStyle/>
                    <a:p>
                      <a:endParaRPr lang="fr-FR" sz="2000">
                        <a:effectLst/>
                        <a:latin typeface="Times New Roman" panose="02020603050405020304" pitchFamily="18" charset="0"/>
                      </a:endParaRPr>
                    </a:p>
                  </a:txBody>
                  <a:tcPr marL="44450" marR="44450" marT="0" marB="0" anchor="b"/>
                </a:tc>
                <a:tc>
                  <a:txBody>
                    <a:bodyPr/>
                    <a:lstStyle/>
                    <a:p>
                      <a:endParaRPr lang="fr-FR" sz="2000">
                        <a:effectLst/>
                        <a:latin typeface="Times New Roman" panose="02020603050405020304" pitchFamily="18" charset="0"/>
                      </a:endParaRPr>
                    </a:p>
                  </a:txBody>
                  <a:tcPr marL="44450" marR="44450" marT="0" marB="0" anchor="b"/>
                </a:tc>
                <a:tc>
                  <a:txBody>
                    <a:bodyPr/>
                    <a:lstStyle/>
                    <a:p>
                      <a:pPr>
                        <a:spcAft>
                          <a:spcPts val="0"/>
                        </a:spcAft>
                      </a:pPr>
                      <a:r>
                        <a:rPr lang="fr-FR" sz="2000" b="1" dirty="0">
                          <a:effectLst/>
                        </a:rPr>
                        <a:t>L: 1</a:t>
                      </a:r>
                      <a:endParaRPr lang="fr-FR" sz="2000" b="1" dirty="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4276123029"/>
                  </a:ext>
                </a:extLst>
              </a:tr>
              <a:tr h="270584">
                <a:tc>
                  <a:txBody>
                    <a:bodyPr/>
                    <a:lstStyle/>
                    <a:p>
                      <a:endParaRPr lang="fr-FR" sz="2000">
                        <a:effectLst/>
                        <a:latin typeface="Times New Roman" panose="02020603050405020304" pitchFamily="18" charset="0"/>
                      </a:endParaRPr>
                    </a:p>
                  </a:txBody>
                  <a:tcPr marL="44450" marR="44450" marT="0" marB="0" anchor="b"/>
                </a:tc>
                <a:tc>
                  <a:txBody>
                    <a:bodyPr/>
                    <a:lstStyle/>
                    <a:p>
                      <a:endParaRPr lang="fr-FR" sz="2000">
                        <a:effectLst/>
                        <a:latin typeface="Times New Roman" panose="02020603050405020304" pitchFamily="18" charset="0"/>
                      </a:endParaRPr>
                    </a:p>
                  </a:txBody>
                  <a:tcPr marL="44450" marR="44450" marT="0" marB="0" anchor="b"/>
                </a:tc>
                <a:tc>
                  <a:txBody>
                    <a:bodyPr/>
                    <a:lstStyle/>
                    <a:p>
                      <a:pPr>
                        <a:spcAft>
                          <a:spcPts val="0"/>
                        </a:spcAft>
                      </a:pPr>
                      <a:r>
                        <a:rPr lang="fr-FR" sz="2000" b="1" dirty="0">
                          <a:effectLst/>
                        </a:rPr>
                        <a:t>S : 10</a:t>
                      </a:r>
                      <a:endParaRPr lang="fr-FR" sz="2000" b="1" dirty="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3738921353"/>
                  </a:ext>
                </a:extLst>
              </a:tr>
              <a:tr h="270584">
                <a:tc>
                  <a:txBody>
                    <a:bodyPr/>
                    <a:lstStyle/>
                    <a:p>
                      <a:endParaRPr lang="fr-FR" sz="2000" dirty="0">
                        <a:effectLst/>
                        <a:latin typeface="Times New Roman" panose="02020603050405020304" pitchFamily="18" charset="0"/>
                      </a:endParaRPr>
                    </a:p>
                  </a:txBody>
                  <a:tcPr marL="44450" marR="44450" marT="0" marB="0" anchor="b"/>
                </a:tc>
                <a:tc>
                  <a:txBody>
                    <a:bodyPr/>
                    <a:lstStyle/>
                    <a:p>
                      <a:endParaRPr lang="fr-FR" sz="2000">
                        <a:effectLst/>
                        <a:latin typeface="Times New Roman" panose="02020603050405020304" pitchFamily="18" charset="0"/>
                      </a:endParaRPr>
                    </a:p>
                  </a:txBody>
                  <a:tcPr marL="44450" marR="44450" marT="0" marB="0" anchor="b"/>
                </a:tc>
                <a:tc>
                  <a:txBody>
                    <a:bodyPr/>
                    <a:lstStyle/>
                    <a:p>
                      <a:pPr>
                        <a:spcAft>
                          <a:spcPts val="0"/>
                        </a:spcAft>
                      </a:pPr>
                      <a:r>
                        <a:rPr lang="fr-FR" sz="2000" b="1" dirty="0">
                          <a:effectLst/>
                        </a:rPr>
                        <a:t>STMG : 1</a:t>
                      </a:r>
                      <a:endParaRPr lang="fr-FR" sz="2000" b="1" dirty="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2362631993"/>
                  </a:ext>
                </a:extLst>
              </a:tr>
            </a:tbl>
          </a:graphicData>
        </a:graphic>
      </p:graphicFrame>
    </p:spTree>
    <p:extLst>
      <p:ext uri="{BB962C8B-B14F-4D97-AF65-F5344CB8AC3E}">
        <p14:creationId xmlns:p14="http://schemas.microsoft.com/office/powerpoint/2010/main" val="4143901822"/>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rme libre : Forme 23"/>
          <p:cNvSpPr/>
          <p:nvPr/>
        </p:nvSpPr>
        <p:spPr>
          <a:xfrm>
            <a:off x="-1" y="0"/>
            <a:ext cx="12184560" cy="1593669"/>
          </a:xfrm>
          <a:custGeom>
            <a:avLst/>
            <a:gdLst>
              <a:gd name="connsiteX0" fmla="*/ 7144 w 6000750"/>
              <a:gd name="connsiteY0" fmla="*/ 7144 h 904875"/>
              <a:gd name="connsiteX1" fmla="*/ 7144 w 6000750"/>
              <a:gd name="connsiteY1" fmla="*/ 613886 h 904875"/>
              <a:gd name="connsiteX2" fmla="*/ 3546634 w 6000750"/>
              <a:gd name="connsiteY2" fmla="*/ 574834 h 904875"/>
              <a:gd name="connsiteX3" fmla="*/ 5998369 w 6000750"/>
              <a:gd name="connsiteY3" fmla="*/ 893921 h 904875"/>
              <a:gd name="connsiteX4" fmla="*/ 5998369 w 6000750"/>
              <a:gd name="connsiteY4" fmla="*/ 7144 h 904875"/>
              <a:gd name="connsiteX5" fmla="*/ 7144 w 6000750"/>
              <a:gd name="connsiteY5" fmla="*/ 7144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0" h="904875">
                <a:moveTo>
                  <a:pt x="7144" y="7144"/>
                </a:moveTo>
                <a:lnTo>
                  <a:pt x="7144" y="613886"/>
                </a:lnTo>
                <a:cubicBezTo>
                  <a:pt x="647224" y="1034891"/>
                  <a:pt x="2136934" y="964406"/>
                  <a:pt x="3546634" y="574834"/>
                </a:cubicBezTo>
                <a:cubicBezTo>
                  <a:pt x="4882039" y="205264"/>
                  <a:pt x="5998369" y="893921"/>
                  <a:pt x="5998369" y="893921"/>
                </a:cubicBezTo>
                <a:lnTo>
                  <a:pt x="5998369" y="7144"/>
                </a:lnTo>
                <a:lnTo>
                  <a:pt x="7144" y="7144"/>
                </a:lnTo>
                <a:close/>
              </a:path>
            </a:pathLst>
          </a:custGeom>
          <a:solidFill>
            <a:srgbClr val="92D050"/>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7" name="Image 6"/>
          <p:cNvPicPr/>
          <p:nvPr/>
        </p:nvPicPr>
        <p:blipFill>
          <a:blip r:embed="rId2" cstate="print">
            <a:extLst>
              <a:ext uri="{28A0092B-C50C-407E-A947-70E740481C1C}">
                <a14:useLocalDpi xmlns:a14="http://schemas.microsoft.com/office/drawing/2010/main" val="0"/>
              </a:ext>
            </a:extLst>
          </a:blip>
          <a:stretch>
            <a:fillRect/>
          </a:stretch>
        </p:blipFill>
        <p:spPr>
          <a:xfrm>
            <a:off x="716970" y="73444"/>
            <a:ext cx="1896474" cy="1036593"/>
          </a:xfrm>
          <a:prstGeom prst="rect">
            <a:avLst/>
          </a:prstGeom>
        </p:spPr>
      </p:pic>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9835804" y="0"/>
            <a:ext cx="1923552" cy="965836"/>
          </a:xfrm>
          <a:prstGeom prst="rect">
            <a:avLst/>
          </a:prstGeom>
        </p:spPr>
      </p:pic>
      <p:sp>
        <p:nvSpPr>
          <p:cNvPr id="2" name="Rectangle 1"/>
          <p:cNvSpPr/>
          <p:nvPr/>
        </p:nvSpPr>
        <p:spPr>
          <a:xfrm>
            <a:off x="601228" y="1445921"/>
            <a:ext cx="9702464" cy="923330"/>
          </a:xfrm>
          <a:prstGeom prst="rect">
            <a:avLst/>
          </a:prstGeom>
        </p:spPr>
        <p:txBody>
          <a:bodyPr wrap="none">
            <a:spAutoFit/>
          </a:bodyPr>
          <a:lstStyle/>
          <a:p>
            <a:r>
              <a:rPr lang="fr-FR" sz="5400" b="1" spc="-45" dirty="0">
                <a:solidFill>
                  <a:schemeClr val="accent6"/>
                </a:solidFill>
                <a:latin typeface="Calibri" panose="020F0502020204030204" pitchFamily="34" charset="0"/>
                <a:cs typeface="Calibri" panose="020F0502020204030204" pitchFamily="34" charset="0"/>
              </a:rPr>
              <a:t>Enjeux d</a:t>
            </a:r>
            <a:r>
              <a:rPr lang="fr-FR" sz="5400" b="1" spc="-20" dirty="0">
                <a:solidFill>
                  <a:schemeClr val="accent6"/>
                </a:solidFill>
                <a:latin typeface="Calibri" panose="020F0502020204030204" pitchFamily="34" charset="0"/>
                <a:cs typeface="Calibri" panose="020F0502020204030204" pitchFamily="34" charset="0"/>
              </a:rPr>
              <a:t>’une </a:t>
            </a:r>
            <a:r>
              <a:rPr lang="fr-FR" sz="5400" b="1" spc="-5" dirty="0">
                <a:solidFill>
                  <a:schemeClr val="accent6"/>
                </a:solidFill>
                <a:latin typeface="Calibri" panose="020F0502020204030204" pitchFamily="34" charset="0"/>
                <a:cs typeface="Calibri" panose="020F0502020204030204" pitchFamily="34" charset="0"/>
              </a:rPr>
              <a:t>année de Seconde</a:t>
            </a:r>
            <a:r>
              <a:rPr lang="fr-FR" sz="5400" b="1" spc="15" dirty="0">
                <a:solidFill>
                  <a:schemeClr val="accent6"/>
                </a:solidFill>
                <a:latin typeface="Calibri" panose="020F0502020204030204" pitchFamily="34" charset="0"/>
                <a:cs typeface="Calibri" panose="020F0502020204030204" pitchFamily="34" charset="0"/>
              </a:rPr>
              <a:t> </a:t>
            </a:r>
            <a:r>
              <a:rPr lang="fr-FR" sz="5400" b="1" dirty="0">
                <a:solidFill>
                  <a:schemeClr val="accent6"/>
                </a:solidFill>
                <a:latin typeface="Calibri" panose="020F0502020204030204" pitchFamily="34" charset="0"/>
                <a:cs typeface="Calibri" panose="020F0502020204030204" pitchFamily="34" charset="0"/>
              </a:rPr>
              <a:t>?</a:t>
            </a:r>
            <a:endParaRPr lang="fr-FR" sz="5400" dirty="0">
              <a:solidFill>
                <a:schemeClr val="accent6"/>
              </a:solidFill>
              <a:latin typeface="Calibri" panose="020F0502020204030204" pitchFamily="34" charset="0"/>
              <a:cs typeface="Calibri" panose="020F0502020204030204" pitchFamily="34" charset="0"/>
            </a:endParaRPr>
          </a:p>
        </p:txBody>
      </p:sp>
      <p:sp>
        <p:nvSpPr>
          <p:cNvPr id="9" name="object 3"/>
          <p:cNvSpPr txBox="1"/>
          <p:nvPr/>
        </p:nvSpPr>
        <p:spPr>
          <a:xfrm>
            <a:off x="442650" y="2411757"/>
            <a:ext cx="10818283" cy="4056239"/>
          </a:xfrm>
          <a:prstGeom prst="rect">
            <a:avLst/>
          </a:prstGeom>
        </p:spPr>
        <p:txBody>
          <a:bodyPr vert="horz" wrap="square" lIns="0" tIns="62230" rIns="0" bIns="0" rtlCol="0">
            <a:spAutoFit/>
          </a:bodyPr>
          <a:lstStyle/>
          <a:p>
            <a:pPr marL="241300" marR="5080" indent="-228600">
              <a:lnSpc>
                <a:spcPts val="3020"/>
              </a:lnSpc>
              <a:spcBef>
                <a:spcPts val="490"/>
              </a:spcBef>
              <a:buFont typeface="Arial"/>
              <a:buChar char="•"/>
              <a:tabLst>
                <a:tab pos="241300" algn="l"/>
              </a:tabLst>
            </a:pPr>
            <a:r>
              <a:rPr sz="2400" spc="-5" dirty="0" err="1">
                <a:latin typeface="Calibri" panose="020F0502020204030204" pitchFamily="34" charset="0"/>
                <a:cs typeface="Calibri" panose="020F0502020204030204" pitchFamily="34" charset="0"/>
              </a:rPr>
              <a:t>Année</a:t>
            </a:r>
            <a:r>
              <a:rPr sz="2400" spc="-5" dirty="0">
                <a:latin typeface="Calibri" panose="020F0502020204030204" pitchFamily="34" charset="0"/>
                <a:cs typeface="Calibri" panose="020F0502020204030204" pitchFamily="34" charset="0"/>
              </a:rPr>
              <a:t> </a:t>
            </a:r>
            <a:r>
              <a:rPr sz="2400" spc="-25" dirty="0" err="1">
                <a:latin typeface="Calibri" panose="020F0502020204030204" pitchFamily="34" charset="0"/>
                <a:cs typeface="Calibri" panose="020F0502020204030204" pitchFamily="34" charset="0"/>
              </a:rPr>
              <a:t>d’adaptation</a:t>
            </a:r>
            <a:r>
              <a:rPr lang="fr-FR" sz="2400" spc="-25" dirty="0">
                <a:latin typeface="Calibri" panose="020F0502020204030204" pitchFamily="34" charset="0"/>
                <a:cs typeface="Calibri" panose="020F0502020204030204" pitchFamily="34" charset="0"/>
              </a:rPr>
              <a:t> :</a:t>
            </a:r>
          </a:p>
          <a:p>
            <a:pPr marL="1384300" marR="5080" lvl="2" indent="-457200">
              <a:lnSpc>
                <a:spcPts val="3020"/>
              </a:lnSpc>
              <a:spcBef>
                <a:spcPts val="490"/>
              </a:spcBef>
              <a:buFont typeface="Wingdings" panose="05000000000000000000" pitchFamily="2" charset="2"/>
              <a:buChar char="§"/>
              <a:tabLst>
                <a:tab pos="241300" algn="l"/>
              </a:tabLst>
            </a:pPr>
            <a:r>
              <a:rPr lang="fr-FR" sz="2400" spc="-25" dirty="0">
                <a:latin typeface="Calibri" panose="020F0502020204030204" pitchFamily="34" charset="0"/>
                <a:cs typeface="Calibri" panose="020F0502020204030204" pitchFamily="34" charset="0"/>
              </a:rPr>
              <a:t>A d</a:t>
            </a:r>
            <a:r>
              <a:rPr sz="2400" spc="-5" dirty="0">
                <a:latin typeface="Calibri" panose="020F0502020204030204" pitchFamily="34" charset="0"/>
                <a:cs typeface="Calibri" panose="020F0502020204030204" pitchFamily="34" charset="0"/>
              </a:rPr>
              <a:t>e </a:t>
            </a:r>
            <a:r>
              <a:rPr sz="2400" spc="-5" dirty="0" err="1">
                <a:latin typeface="Calibri" panose="020F0502020204030204" pitchFamily="34" charset="0"/>
                <a:cs typeface="Calibri" panose="020F0502020204030204" pitchFamily="34" charset="0"/>
              </a:rPr>
              <a:t>nouvelles</a:t>
            </a:r>
            <a:r>
              <a:rPr sz="2400" spc="-5" dirty="0">
                <a:latin typeface="Calibri" panose="020F0502020204030204" pitchFamily="34" charset="0"/>
                <a:cs typeface="Calibri" panose="020F0502020204030204" pitchFamily="34" charset="0"/>
              </a:rPr>
              <a:t> </a:t>
            </a:r>
            <a:r>
              <a:rPr sz="2400" spc="-15" dirty="0">
                <a:latin typeface="Calibri" panose="020F0502020204030204" pitchFamily="34" charset="0"/>
                <a:cs typeface="Calibri" panose="020F0502020204030204" pitchFamily="34" charset="0"/>
              </a:rPr>
              <a:t>exigences</a:t>
            </a:r>
            <a:r>
              <a:rPr lang="fr-FR" sz="2400" spc="-15" dirty="0">
                <a:latin typeface="Calibri" panose="020F0502020204030204" pitchFamily="34" charset="0"/>
                <a:cs typeface="Calibri" panose="020F0502020204030204" pitchFamily="34" charset="0"/>
              </a:rPr>
              <a:t>;</a:t>
            </a:r>
          </a:p>
          <a:p>
            <a:pPr marL="1384300" marR="5080" lvl="2" indent="-457200">
              <a:lnSpc>
                <a:spcPts val="3020"/>
              </a:lnSpc>
              <a:spcBef>
                <a:spcPts val="490"/>
              </a:spcBef>
              <a:buFont typeface="Wingdings" panose="05000000000000000000" pitchFamily="2" charset="2"/>
              <a:buChar char="§"/>
              <a:tabLst>
                <a:tab pos="241300" algn="l"/>
              </a:tabLst>
            </a:pPr>
            <a:r>
              <a:rPr lang="fr-FR" sz="2400" spc="-15" dirty="0">
                <a:latin typeface="Calibri" panose="020F0502020204030204" pitchFamily="34" charset="0"/>
                <a:cs typeface="Calibri" panose="020F0502020204030204" pitchFamily="34" charset="0"/>
              </a:rPr>
              <a:t>A de nouvelles</a:t>
            </a:r>
            <a:r>
              <a:rPr sz="2400" spc="-15" dirty="0">
                <a:latin typeface="Calibri" panose="020F0502020204030204" pitchFamily="34" charset="0"/>
                <a:cs typeface="Calibri" panose="020F0502020204030204" pitchFamily="34" charset="0"/>
              </a:rPr>
              <a:t> attitudes face </a:t>
            </a:r>
            <a:r>
              <a:rPr sz="2400" dirty="0">
                <a:latin typeface="Calibri" panose="020F0502020204030204" pitchFamily="34" charset="0"/>
                <a:cs typeface="Calibri" panose="020F0502020204030204" pitchFamily="34" charset="0"/>
              </a:rPr>
              <a:t>au  </a:t>
            </a:r>
            <a:r>
              <a:rPr sz="2400" spc="-20" dirty="0">
                <a:latin typeface="Calibri" panose="020F0502020204030204" pitchFamily="34" charset="0"/>
                <a:cs typeface="Calibri" panose="020F0502020204030204" pitchFamily="34" charset="0"/>
              </a:rPr>
              <a:t>travail</a:t>
            </a:r>
            <a:r>
              <a:rPr lang="fr-FR" sz="2400" spc="-20" dirty="0">
                <a:latin typeface="Calibri" panose="020F0502020204030204" pitchFamily="34" charset="0"/>
                <a:cs typeface="Calibri" panose="020F0502020204030204" pitchFamily="34" charset="0"/>
              </a:rPr>
              <a:t>:</a:t>
            </a:r>
          </a:p>
          <a:p>
            <a:pPr marL="2298700" marR="5080" lvl="4" indent="-457200">
              <a:lnSpc>
                <a:spcPts val="3020"/>
              </a:lnSpc>
              <a:spcBef>
                <a:spcPts val="490"/>
              </a:spcBef>
              <a:buFont typeface="Wingdings" panose="05000000000000000000" pitchFamily="2" charset="2"/>
              <a:buChar char="ü"/>
              <a:tabLst>
                <a:tab pos="241300" algn="l"/>
              </a:tabLst>
            </a:pPr>
            <a:r>
              <a:rPr sz="2400" spc="-5" dirty="0" err="1">
                <a:latin typeface="Calibri" panose="020F0502020204030204" pitchFamily="34" charset="0"/>
                <a:cs typeface="Calibri" panose="020F0502020204030204" pitchFamily="34" charset="0"/>
              </a:rPr>
              <a:t>autonomie</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t>
            </a:r>
            <a:endParaRPr lang="fr-FR" sz="2400" dirty="0">
              <a:latin typeface="Calibri" panose="020F0502020204030204" pitchFamily="34" charset="0"/>
              <a:cs typeface="Calibri" panose="020F0502020204030204" pitchFamily="34" charset="0"/>
            </a:endParaRPr>
          </a:p>
          <a:p>
            <a:pPr marL="2298700" marR="5080" lvl="4" indent="-457200">
              <a:lnSpc>
                <a:spcPts val="3020"/>
              </a:lnSpc>
              <a:spcBef>
                <a:spcPts val="490"/>
              </a:spcBef>
              <a:buFont typeface="Wingdings" panose="05000000000000000000" pitchFamily="2" charset="2"/>
              <a:buChar char="ü"/>
              <a:tabLst>
                <a:tab pos="241300" algn="l"/>
              </a:tabLst>
            </a:pPr>
            <a:r>
              <a:rPr sz="2400" spc="-5" dirty="0" err="1">
                <a:latin typeface="Calibri" panose="020F0502020204030204" pitchFamily="34" charset="0"/>
                <a:cs typeface="Calibri" panose="020F0502020204030204" pitchFamily="34" charset="0"/>
              </a:rPr>
              <a:t>curiosité</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t>
            </a:r>
            <a:endParaRPr lang="fr-FR" sz="2400" dirty="0">
              <a:latin typeface="Calibri" panose="020F0502020204030204" pitchFamily="34" charset="0"/>
              <a:cs typeface="Calibri" panose="020F0502020204030204" pitchFamily="34" charset="0"/>
            </a:endParaRPr>
          </a:p>
          <a:p>
            <a:pPr marL="2298700" marR="5080" lvl="4" indent="-457200">
              <a:lnSpc>
                <a:spcPts val="3020"/>
              </a:lnSpc>
              <a:spcBef>
                <a:spcPts val="490"/>
              </a:spcBef>
              <a:buFont typeface="Wingdings" panose="05000000000000000000" pitchFamily="2" charset="2"/>
              <a:buChar char="ü"/>
              <a:tabLst>
                <a:tab pos="241300" algn="l"/>
              </a:tabLst>
            </a:pPr>
            <a:r>
              <a:rPr sz="2400" spc="-5" dirty="0">
                <a:latin typeface="Calibri" panose="020F0502020204030204" pitchFamily="34" charset="0"/>
                <a:cs typeface="Calibri" panose="020F0502020204030204" pitchFamily="34" charset="0"/>
              </a:rPr>
              <a:t>esprit critique </a:t>
            </a:r>
            <a:r>
              <a:rPr sz="2400" dirty="0">
                <a:latin typeface="Calibri" panose="020F0502020204030204" pitchFamily="34" charset="0"/>
                <a:cs typeface="Calibri" panose="020F0502020204030204" pitchFamily="34" charset="0"/>
              </a:rPr>
              <a:t>;</a:t>
            </a:r>
            <a:r>
              <a:rPr sz="2400" spc="-85" dirty="0">
                <a:latin typeface="Calibri" panose="020F0502020204030204" pitchFamily="34" charset="0"/>
                <a:cs typeface="Calibri" panose="020F0502020204030204" pitchFamily="34" charset="0"/>
              </a:rPr>
              <a:t> </a:t>
            </a:r>
            <a:r>
              <a:rPr lang="fr-FR" sz="2400" spc="-85" dirty="0">
                <a:latin typeface="Calibri" panose="020F0502020204030204" pitchFamily="34" charset="0"/>
                <a:cs typeface="Calibri" panose="020F0502020204030204" pitchFamily="34" charset="0"/>
              </a:rPr>
              <a:t>agilité ; etc…</a:t>
            </a:r>
            <a:endParaRPr sz="2400" dirty="0">
              <a:latin typeface="Calibri" panose="020F0502020204030204" pitchFamily="34" charset="0"/>
              <a:cs typeface="Calibri" panose="020F0502020204030204" pitchFamily="34" charset="0"/>
            </a:endParaRPr>
          </a:p>
          <a:p>
            <a:pPr marL="241300" indent="-228600">
              <a:lnSpc>
                <a:spcPct val="100000"/>
              </a:lnSpc>
              <a:spcBef>
                <a:spcPts val="630"/>
              </a:spcBef>
              <a:buFont typeface="Arial"/>
              <a:buChar char="•"/>
              <a:tabLst>
                <a:tab pos="241300" algn="l"/>
              </a:tabLst>
            </a:pPr>
            <a:r>
              <a:rPr sz="2400" spc="-5" dirty="0">
                <a:latin typeface="Calibri" panose="020F0502020204030204" pitchFamily="34" charset="0"/>
                <a:cs typeface="Calibri" panose="020F0502020204030204" pitchFamily="34" charset="0"/>
              </a:rPr>
              <a:t>Année </a:t>
            </a:r>
            <a:r>
              <a:rPr sz="2400" spc="-30" dirty="0">
                <a:latin typeface="Calibri" panose="020F0502020204030204" pitchFamily="34" charset="0"/>
                <a:cs typeface="Calibri" panose="020F0502020204030204" pitchFamily="34" charset="0"/>
              </a:rPr>
              <a:t>d’ouverture </a:t>
            </a:r>
            <a:r>
              <a:rPr sz="2400" spc="-15" dirty="0">
                <a:latin typeface="Calibri" panose="020F0502020204030204" pitchFamily="34" charset="0"/>
                <a:cs typeface="Calibri" panose="020F0502020204030204" pitchFamily="34" charset="0"/>
              </a:rPr>
              <a:t>et </a:t>
            </a:r>
            <a:r>
              <a:rPr sz="2400" spc="-5" dirty="0">
                <a:latin typeface="Calibri" panose="020F0502020204030204" pitchFamily="34" charset="0"/>
                <a:cs typeface="Calibri" panose="020F0502020204030204" pitchFamily="34" charset="0"/>
              </a:rPr>
              <a:t>d</a:t>
            </a:r>
            <a:r>
              <a:rPr lang="fr-FR" sz="2400" spc="-5" dirty="0">
                <a:latin typeface="Calibri" panose="020F0502020204030204" pitchFamily="34" charset="0"/>
                <a:cs typeface="Calibri" panose="020F0502020204030204" pitchFamily="34" charset="0"/>
              </a:rPr>
              <a:t>’intérêt à l’égard du</a:t>
            </a:r>
            <a:r>
              <a:rPr sz="2400" dirty="0">
                <a:latin typeface="Calibri" panose="020F0502020204030204" pitchFamily="34" charset="0"/>
                <a:cs typeface="Calibri" panose="020F0502020204030204" pitchFamily="34" charset="0"/>
              </a:rPr>
              <a:t> </a:t>
            </a:r>
            <a:r>
              <a:rPr sz="2400" spc="-5" dirty="0">
                <a:latin typeface="Calibri" panose="020F0502020204030204" pitchFamily="34" charset="0"/>
                <a:cs typeface="Calibri" panose="020F0502020204030204" pitchFamily="34" charset="0"/>
              </a:rPr>
              <a:t>monde</a:t>
            </a:r>
            <a:r>
              <a:rPr sz="2400" spc="45" dirty="0">
                <a:latin typeface="Calibri" panose="020F0502020204030204" pitchFamily="34" charset="0"/>
                <a:cs typeface="Calibri" panose="020F0502020204030204" pitchFamily="34" charset="0"/>
              </a:rPr>
              <a:t> </a:t>
            </a:r>
            <a:r>
              <a:rPr sz="2400" spc="-10" dirty="0" err="1">
                <a:latin typeface="Calibri" panose="020F0502020204030204" pitchFamily="34" charset="0"/>
                <a:cs typeface="Calibri" panose="020F0502020204030204" pitchFamily="34" charset="0"/>
              </a:rPr>
              <a:t>professionnel</a:t>
            </a:r>
            <a:r>
              <a:rPr lang="fr-FR" sz="2400" spc="-10" dirty="0">
                <a:latin typeface="Calibri" panose="020F0502020204030204" pitchFamily="34" charset="0"/>
                <a:cs typeface="Calibri" panose="020F0502020204030204" pitchFamily="34" charset="0"/>
              </a:rPr>
              <a:t>;</a:t>
            </a:r>
            <a:endParaRPr sz="2400" dirty="0">
              <a:latin typeface="Calibri" panose="020F0502020204030204" pitchFamily="34" charset="0"/>
              <a:cs typeface="Calibri" panose="020F0502020204030204" pitchFamily="34" charset="0"/>
            </a:endParaRPr>
          </a:p>
          <a:p>
            <a:pPr marL="241300" indent="-229235">
              <a:lnSpc>
                <a:spcPct val="100000"/>
              </a:lnSpc>
              <a:spcBef>
                <a:spcPts val="675"/>
              </a:spcBef>
              <a:buFont typeface="Arial"/>
              <a:buChar char="•"/>
              <a:tabLst>
                <a:tab pos="241935" algn="l"/>
              </a:tabLst>
            </a:pPr>
            <a:r>
              <a:rPr sz="2400" spc="-5" dirty="0">
                <a:latin typeface="Calibri" panose="020F0502020204030204" pitchFamily="34" charset="0"/>
                <a:cs typeface="Calibri" panose="020F0502020204030204" pitchFamily="34" charset="0"/>
              </a:rPr>
              <a:t>Année de </a:t>
            </a:r>
            <a:r>
              <a:rPr sz="2400" spc="-15" dirty="0">
                <a:latin typeface="Calibri" panose="020F0502020204030204" pitchFamily="34" charset="0"/>
                <a:cs typeface="Calibri" panose="020F0502020204030204" pitchFamily="34" charset="0"/>
              </a:rPr>
              <a:t>préparation </a:t>
            </a:r>
            <a:r>
              <a:rPr sz="2400" spc="-20" dirty="0">
                <a:latin typeface="Calibri" panose="020F0502020204030204" pitchFamily="34" charset="0"/>
                <a:cs typeface="Calibri" panose="020F0502020204030204" pitchFamily="34" charset="0"/>
              </a:rPr>
              <a:t>vers </a:t>
            </a:r>
            <a:r>
              <a:rPr sz="2400" dirty="0">
                <a:latin typeface="Calibri" panose="020F0502020204030204" pitchFamily="34" charset="0"/>
                <a:cs typeface="Calibri" panose="020F0502020204030204" pitchFamily="34" charset="0"/>
              </a:rPr>
              <a:t>la</a:t>
            </a:r>
            <a:r>
              <a:rPr sz="2400" spc="-40" dirty="0">
                <a:latin typeface="Calibri" panose="020F0502020204030204" pitchFamily="34" charset="0"/>
                <a:cs typeface="Calibri" panose="020F0502020204030204" pitchFamily="34" charset="0"/>
              </a:rPr>
              <a:t> </a:t>
            </a:r>
            <a:r>
              <a:rPr lang="fr-FR" sz="2400" spc="-15" dirty="0">
                <a:latin typeface="Calibri" panose="020F0502020204030204" pitchFamily="34" charset="0"/>
                <a:cs typeface="Calibri" panose="020F0502020204030204" pitchFamily="34" charset="0"/>
              </a:rPr>
              <a:t>classe de 1</a:t>
            </a:r>
            <a:r>
              <a:rPr lang="fr-FR" sz="2400" spc="-15" baseline="30000" dirty="0">
                <a:latin typeface="Calibri" panose="020F0502020204030204" pitchFamily="34" charset="0"/>
                <a:cs typeface="Calibri" panose="020F0502020204030204" pitchFamily="34" charset="0"/>
              </a:rPr>
              <a:t>ère</a:t>
            </a:r>
            <a:r>
              <a:rPr lang="fr-FR" sz="2400" spc="-15" dirty="0">
                <a:latin typeface="Calibri" panose="020F0502020204030204" pitchFamily="34" charset="0"/>
                <a:cs typeface="Calibri" panose="020F0502020204030204" pitchFamily="34" charset="0"/>
              </a:rPr>
              <a:t> et le cycle Terminal;</a:t>
            </a:r>
            <a:endParaRPr sz="2400" dirty="0">
              <a:latin typeface="Calibri" panose="020F0502020204030204" pitchFamily="34" charset="0"/>
              <a:cs typeface="Calibri" panose="020F0502020204030204" pitchFamily="34" charset="0"/>
            </a:endParaRPr>
          </a:p>
          <a:p>
            <a:pPr marL="263525" indent="-252413">
              <a:lnSpc>
                <a:spcPct val="100000"/>
              </a:lnSpc>
              <a:spcBef>
                <a:spcPts val="650"/>
              </a:spcBef>
              <a:buFont typeface="Arial" panose="020B0604020202020204" pitchFamily="34" charset="0"/>
              <a:buChar char="•"/>
              <a:tabLst>
                <a:tab pos="182563" algn="l"/>
                <a:tab pos="323850" algn="l"/>
              </a:tabLst>
            </a:pPr>
            <a:r>
              <a:rPr sz="2400" spc="-5" dirty="0" err="1">
                <a:latin typeface="Calibri" panose="020F0502020204030204" pitchFamily="34" charset="0"/>
                <a:cs typeface="Calibri" panose="020F0502020204030204" pitchFamily="34" charset="0"/>
              </a:rPr>
              <a:t>Année</a:t>
            </a:r>
            <a:r>
              <a:rPr sz="2400" spc="-5" dirty="0">
                <a:latin typeface="Calibri" panose="020F0502020204030204" pitchFamily="34" charset="0"/>
                <a:cs typeface="Calibri" panose="020F0502020204030204" pitchFamily="34" charset="0"/>
              </a:rPr>
              <a:t> d</a:t>
            </a:r>
            <a:r>
              <a:rPr lang="fr-FR" sz="2400" spc="-5" dirty="0">
                <a:latin typeface="Calibri" panose="020F0502020204030204" pitchFamily="34" charset="0"/>
                <a:cs typeface="Calibri" panose="020F0502020204030204" pitchFamily="34" charset="0"/>
              </a:rPr>
              <a:t>’orientation</a:t>
            </a:r>
            <a:r>
              <a:rPr sz="2400" spc="-10" dirty="0">
                <a:latin typeface="Calibri" panose="020F0502020204030204" pitchFamily="34" charset="0"/>
                <a:cs typeface="Calibri" panose="020F0502020204030204" pitchFamily="34" charset="0"/>
              </a:rPr>
              <a:t> </a:t>
            </a:r>
            <a:r>
              <a:rPr sz="2400" spc="-5" dirty="0">
                <a:latin typeface="Calibri" panose="020F0502020204030204" pitchFamily="34" charset="0"/>
                <a:cs typeface="Calibri" panose="020F0502020204030204" pitchFamily="34" charset="0"/>
              </a:rPr>
              <a:t>pour </a:t>
            </a:r>
            <a:r>
              <a:rPr sz="2400" dirty="0">
                <a:latin typeface="Calibri" panose="020F0502020204030204" pitchFamily="34" charset="0"/>
                <a:cs typeface="Calibri" panose="020F0502020204030204" pitchFamily="34" charset="0"/>
              </a:rPr>
              <a:t>le </a:t>
            </a:r>
            <a:r>
              <a:rPr sz="2400" spc="-5" dirty="0">
                <a:latin typeface="Calibri" panose="020F0502020204030204" pitchFamily="34" charset="0"/>
                <a:cs typeface="Calibri" panose="020F0502020204030204" pitchFamily="34" charset="0"/>
              </a:rPr>
              <a:t>choix </a:t>
            </a:r>
            <a:r>
              <a:rPr sz="2400" spc="-20" dirty="0">
                <a:latin typeface="Calibri" panose="020F0502020204030204" pitchFamily="34" charset="0"/>
                <a:cs typeface="Calibri" panose="020F0502020204030204" pitchFamily="34" charset="0"/>
              </a:rPr>
              <a:t>entre</a:t>
            </a:r>
            <a:r>
              <a:rPr sz="2400" spc="-6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t>
            </a:r>
            <a:r>
              <a:rPr lang="fr-FR" sz="2400" dirty="0">
                <a:latin typeface="Calibri" panose="020F0502020204030204" pitchFamily="34" charset="0"/>
                <a:cs typeface="Calibri" panose="020F0502020204030204" pitchFamily="34" charset="0"/>
              </a:rPr>
              <a:t> la 1</a:t>
            </a:r>
            <a:r>
              <a:rPr sz="2400" spc="-15" baseline="30000" dirty="0" err="1">
                <a:latin typeface="Calibri" panose="020F0502020204030204" pitchFamily="34" charset="0"/>
                <a:cs typeface="Calibri" panose="020F0502020204030204" pitchFamily="34" charset="0"/>
              </a:rPr>
              <a:t>ère</a:t>
            </a:r>
            <a:r>
              <a:rPr sz="2400" spc="2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Générale</a:t>
            </a:r>
            <a:r>
              <a:rPr lang="fr-FR" sz="2400" spc="-10" dirty="0">
                <a:latin typeface="Calibri" panose="020F0502020204030204" pitchFamily="34" charset="0"/>
                <a:cs typeface="Calibri" panose="020F0502020204030204" pitchFamily="34" charset="0"/>
              </a:rPr>
              <a:t>/Technologique</a:t>
            </a:r>
            <a:endParaRP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094053"/>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19276" y="6523039"/>
            <a:ext cx="8569325" cy="287337"/>
          </a:xfrm>
          <a:prstGeom prst="rect">
            <a:avLst/>
          </a:prstGeom>
          <a:solidFill>
            <a:schemeClr val="accent5">
              <a:lumMod val="75000"/>
            </a:schemeClr>
          </a:solidFill>
          <a:ln w="6350">
            <a:solidFill>
              <a:srgbClr val="4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b="1" dirty="0">
                <a:solidFill>
                  <a:schemeClr val="bg1"/>
                </a:solidFill>
                <a:cs typeface="Arial" charset="0"/>
              </a:rPr>
              <a:t>3</a:t>
            </a:r>
            <a:r>
              <a:rPr lang="fr-FR" sz="1200" b="1" baseline="30000" dirty="0">
                <a:solidFill>
                  <a:schemeClr val="bg1"/>
                </a:solidFill>
                <a:cs typeface="Arial" charset="0"/>
              </a:rPr>
              <a:t>e</a:t>
            </a:r>
            <a:r>
              <a:rPr lang="fr-FR" sz="1400" b="1" dirty="0">
                <a:solidFill>
                  <a:schemeClr val="bg1"/>
                </a:solidFill>
                <a:cs typeface="Arial" charset="0"/>
              </a:rPr>
              <a:t> générale</a:t>
            </a:r>
          </a:p>
        </p:txBody>
      </p:sp>
      <p:sp>
        <p:nvSpPr>
          <p:cNvPr id="186" name="Rectangle 7"/>
          <p:cNvSpPr>
            <a:spLocks noChangeArrowheads="1"/>
          </p:cNvSpPr>
          <p:nvPr/>
        </p:nvSpPr>
        <p:spPr bwMode="auto">
          <a:xfrm>
            <a:off x="3798888" y="376239"/>
            <a:ext cx="5249862"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ctr" hangingPunct="0">
              <a:lnSpc>
                <a:spcPct val="95000"/>
              </a:lnSpc>
              <a:buClr>
                <a:srgbClr val="000000"/>
              </a:buClr>
              <a:buSzPct val="45000"/>
              <a:buFont typeface="StarSymbol" charset="0"/>
              <a:buNone/>
              <a:defRPr/>
            </a:pPr>
            <a:r>
              <a:rPr lang="fr-FR" sz="2800" b="1" dirty="0">
                <a:solidFill>
                  <a:srgbClr val="C00000"/>
                </a:solidFill>
                <a:effectLst>
                  <a:outerShdw blurRad="38100" dist="38100" dir="2700000" algn="tl">
                    <a:srgbClr val="C0C0C0"/>
                  </a:outerShdw>
                </a:effectLst>
                <a:latin typeface="Arial" charset="0"/>
                <a:cs typeface="Arial" charset="0"/>
              </a:rPr>
              <a:t>Schéma des études après la 3</a:t>
            </a:r>
            <a:r>
              <a:rPr lang="fr-FR" sz="2800" b="1" baseline="30000" dirty="0">
                <a:solidFill>
                  <a:srgbClr val="C00000"/>
                </a:solidFill>
                <a:effectLst>
                  <a:outerShdw blurRad="38100" dist="38100" dir="2700000" algn="tl">
                    <a:srgbClr val="C0C0C0"/>
                  </a:outerShdw>
                </a:effectLst>
                <a:latin typeface="Arial" charset="0"/>
                <a:cs typeface="Arial" charset="0"/>
              </a:rPr>
              <a:t>e</a:t>
            </a:r>
            <a:endParaRPr lang="fr-FR" sz="2800" baseline="30000" dirty="0">
              <a:solidFill>
                <a:srgbClr val="C00000"/>
              </a:solidFill>
              <a:effectLst>
                <a:outerShdw blurRad="38100" dist="38100" dir="2700000" algn="tl">
                  <a:srgbClr val="C0C0C0"/>
                </a:outerShdw>
              </a:effectLst>
              <a:latin typeface="Arial" charset="0"/>
              <a:cs typeface="Arial" charset="0"/>
            </a:endParaRPr>
          </a:p>
        </p:txBody>
      </p:sp>
      <p:grpSp>
        <p:nvGrpSpPr>
          <p:cNvPr id="3077" name="Groupe 3153"/>
          <p:cNvGrpSpPr>
            <a:grpSpLocks/>
          </p:cNvGrpSpPr>
          <p:nvPr/>
        </p:nvGrpSpPr>
        <p:grpSpPr bwMode="auto">
          <a:xfrm>
            <a:off x="1819275" y="4005263"/>
            <a:ext cx="698500" cy="2443162"/>
            <a:chOff x="295274" y="4005064"/>
            <a:chExt cx="697947" cy="2443048"/>
          </a:xfrm>
          <a:solidFill>
            <a:schemeClr val="accent5">
              <a:lumMod val="75000"/>
            </a:schemeClr>
          </a:solidFill>
        </p:grpSpPr>
        <p:sp>
          <p:nvSpPr>
            <p:cNvPr id="199" name="Rectangle 198"/>
            <p:cNvSpPr/>
            <p:nvPr/>
          </p:nvSpPr>
          <p:spPr>
            <a:xfrm>
              <a:off x="295274" y="5721071"/>
              <a:ext cx="328353" cy="727041"/>
            </a:xfrm>
            <a:prstGeom prst="rect">
              <a:avLst/>
            </a:prstGeom>
            <a:grpFill/>
            <a:ln w="6350">
              <a:solidFill>
                <a:srgbClr val="4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b="1" dirty="0">
                  <a:solidFill>
                    <a:schemeClr val="bg1"/>
                  </a:solidFill>
                </a:rPr>
                <a:t>1</a:t>
              </a:r>
            </a:p>
          </p:txBody>
        </p:sp>
        <p:sp>
          <p:nvSpPr>
            <p:cNvPr id="201" name="Rectangle 200"/>
            <p:cNvSpPr/>
            <p:nvPr/>
          </p:nvSpPr>
          <p:spPr>
            <a:xfrm>
              <a:off x="295274" y="4005064"/>
              <a:ext cx="328353" cy="985791"/>
            </a:xfrm>
            <a:prstGeom prst="rect">
              <a:avLst/>
            </a:prstGeom>
            <a:grpFill/>
            <a:ln w="6350">
              <a:solidFill>
                <a:srgbClr val="4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b="1" dirty="0">
                  <a:solidFill>
                    <a:schemeClr val="bg1"/>
                  </a:solidFill>
                </a:rPr>
                <a:t>3</a:t>
              </a:r>
            </a:p>
          </p:txBody>
        </p:sp>
        <p:sp>
          <p:nvSpPr>
            <p:cNvPr id="210" name="Rectangle 209"/>
            <p:cNvSpPr/>
            <p:nvPr/>
          </p:nvSpPr>
          <p:spPr>
            <a:xfrm>
              <a:off x="295274" y="4979744"/>
              <a:ext cx="328353" cy="741327"/>
            </a:xfrm>
            <a:prstGeom prst="rect">
              <a:avLst/>
            </a:prstGeom>
            <a:grpFill/>
            <a:ln w="6350">
              <a:solidFill>
                <a:srgbClr val="4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b="1" dirty="0">
                  <a:solidFill>
                    <a:schemeClr val="bg1"/>
                  </a:solidFill>
                </a:rPr>
                <a:t>2</a:t>
              </a:r>
            </a:p>
          </p:txBody>
        </p:sp>
        <p:sp>
          <p:nvSpPr>
            <p:cNvPr id="212" name="Rectangle 211"/>
            <p:cNvSpPr/>
            <p:nvPr/>
          </p:nvSpPr>
          <p:spPr bwMode="auto">
            <a:xfrm>
              <a:off x="623627" y="4005064"/>
              <a:ext cx="369594" cy="2441461"/>
            </a:xfrm>
            <a:prstGeom prst="rect">
              <a:avLst/>
            </a:prstGeom>
            <a:grpFill/>
            <a:ln w="6350">
              <a:solidFill>
                <a:srgbClr val="4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400" b="1" dirty="0">
                <a:solidFill>
                  <a:schemeClr val="tx1"/>
                </a:solidFill>
              </a:endParaRPr>
            </a:p>
          </p:txBody>
        </p:sp>
      </p:grpSp>
      <p:sp>
        <p:nvSpPr>
          <p:cNvPr id="4101" name="ZoneTexte 22"/>
          <p:cNvSpPr txBox="1">
            <a:spLocks noChangeArrowheads="1"/>
          </p:cNvSpPr>
          <p:nvPr/>
        </p:nvSpPr>
        <p:spPr bwMode="auto">
          <a:xfrm rot="-5400000">
            <a:off x="1900238" y="5175251"/>
            <a:ext cx="865188" cy="338137"/>
          </a:xfrm>
          <a:prstGeom prst="rect">
            <a:avLst/>
          </a:prstGeom>
          <a:solidFill>
            <a:schemeClr val="accent5">
              <a:lumMod val="75000"/>
            </a:schemeClr>
          </a:solidFill>
          <a:ln>
            <a:noFill/>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defRPr/>
            </a:pPr>
            <a:r>
              <a:rPr lang="fr-FR" altLang="fr-FR" sz="1600" dirty="0">
                <a:solidFill>
                  <a:schemeClr val="bg1"/>
                </a:solidFill>
              </a:rPr>
              <a:t>Lycée</a:t>
            </a:r>
          </a:p>
        </p:txBody>
      </p:sp>
      <p:sp>
        <p:nvSpPr>
          <p:cNvPr id="260" name="Rectangle 259"/>
          <p:cNvSpPr/>
          <p:nvPr/>
        </p:nvSpPr>
        <p:spPr bwMode="auto">
          <a:xfrm>
            <a:off x="1819275" y="3660775"/>
            <a:ext cx="7264400" cy="287338"/>
          </a:xfrm>
          <a:prstGeom prst="rect">
            <a:avLst/>
          </a:prstGeom>
          <a:solidFill>
            <a:schemeClr val="tx1">
              <a:lumMod val="50000"/>
              <a:lumOff val="50000"/>
            </a:schemeClr>
          </a:solidFill>
          <a:ln w="63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b="1" dirty="0">
                <a:solidFill>
                  <a:srgbClr val="262626"/>
                </a:solidFill>
                <a:cs typeface="Arial" charset="0"/>
              </a:rPr>
              <a:t>Enseignement supérieur français</a:t>
            </a:r>
          </a:p>
        </p:txBody>
      </p:sp>
      <p:grpSp>
        <p:nvGrpSpPr>
          <p:cNvPr id="21" name="Groupe 20"/>
          <p:cNvGrpSpPr>
            <a:grpSpLocks/>
          </p:cNvGrpSpPr>
          <p:nvPr/>
        </p:nvGrpSpPr>
        <p:grpSpPr bwMode="auto">
          <a:xfrm>
            <a:off x="1819275" y="457201"/>
            <a:ext cx="7264400" cy="3203575"/>
            <a:chOff x="295275" y="457200"/>
            <a:chExt cx="7264401" cy="3203575"/>
          </a:xfrm>
        </p:grpSpPr>
        <p:sp>
          <p:nvSpPr>
            <p:cNvPr id="87" name="Rectangle 86"/>
            <p:cNvSpPr/>
            <p:nvPr/>
          </p:nvSpPr>
          <p:spPr bwMode="auto">
            <a:xfrm rot="16200000">
              <a:off x="2312194" y="2437606"/>
              <a:ext cx="1266825" cy="373063"/>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900" dirty="0">
                  <a:solidFill>
                    <a:schemeClr val="tx1">
                      <a:lumMod val="50000"/>
                      <a:lumOff val="50000"/>
                    </a:schemeClr>
                  </a:solidFill>
                </a:rPr>
                <a:t>Ingénierie</a:t>
              </a:r>
            </a:p>
          </p:txBody>
        </p:sp>
        <p:sp>
          <p:nvSpPr>
            <p:cNvPr id="79" name="Rectangle 78"/>
            <p:cNvSpPr/>
            <p:nvPr/>
          </p:nvSpPr>
          <p:spPr bwMode="auto">
            <a:xfrm rot="16200000">
              <a:off x="5720557" y="2461419"/>
              <a:ext cx="1266825" cy="325438"/>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solidFill>
                    <a:schemeClr val="tx1">
                      <a:lumMod val="50000"/>
                      <a:lumOff val="50000"/>
                    </a:schemeClr>
                  </a:solidFill>
                </a:rPr>
                <a:t>Architecture</a:t>
              </a:r>
            </a:p>
          </p:txBody>
        </p:sp>
        <p:sp>
          <p:nvSpPr>
            <p:cNvPr id="84" name="Rectangle 83"/>
            <p:cNvSpPr/>
            <p:nvPr/>
          </p:nvSpPr>
          <p:spPr bwMode="auto">
            <a:xfrm rot="16200000">
              <a:off x="6045201" y="2462213"/>
              <a:ext cx="1266825" cy="32385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100" dirty="0">
                  <a:solidFill>
                    <a:schemeClr val="tx1">
                      <a:lumMod val="50000"/>
                      <a:lumOff val="50000"/>
                    </a:schemeClr>
                  </a:solidFill>
                </a:rPr>
                <a:t>Arts et Beaux-arts</a:t>
              </a:r>
            </a:p>
          </p:txBody>
        </p:sp>
        <p:sp>
          <p:nvSpPr>
            <p:cNvPr id="85" name="Rectangle 84"/>
            <p:cNvSpPr/>
            <p:nvPr/>
          </p:nvSpPr>
          <p:spPr bwMode="auto">
            <a:xfrm rot="16200000">
              <a:off x="6492083" y="2585244"/>
              <a:ext cx="1020762" cy="32385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900" dirty="0">
                  <a:solidFill>
                    <a:schemeClr val="tx1">
                      <a:lumMod val="50000"/>
                      <a:lumOff val="50000"/>
                    </a:schemeClr>
                  </a:solidFill>
                </a:rPr>
                <a:t>Social et Paramédical</a:t>
              </a:r>
            </a:p>
          </p:txBody>
        </p:sp>
        <p:sp>
          <p:nvSpPr>
            <p:cNvPr id="86" name="Rectangle 85"/>
            <p:cNvSpPr/>
            <p:nvPr/>
          </p:nvSpPr>
          <p:spPr bwMode="auto">
            <a:xfrm rot="16200000">
              <a:off x="6722270" y="2420144"/>
              <a:ext cx="1279525" cy="395287"/>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solidFill>
                    <a:schemeClr val="tx1">
                      <a:lumMod val="50000"/>
                      <a:lumOff val="50000"/>
                    </a:schemeClr>
                  </a:solidFill>
                </a:rPr>
                <a:t>Autres écoles</a:t>
              </a:r>
            </a:p>
          </p:txBody>
        </p:sp>
        <p:sp>
          <p:nvSpPr>
            <p:cNvPr id="77" name="Rectangle 76"/>
            <p:cNvSpPr/>
            <p:nvPr/>
          </p:nvSpPr>
          <p:spPr bwMode="auto">
            <a:xfrm>
              <a:off x="5554664" y="1990725"/>
              <a:ext cx="636587" cy="1266825"/>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050" dirty="0">
                  <a:solidFill>
                    <a:schemeClr val="tx1">
                      <a:lumMod val="50000"/>
                      <a:lumOff val="50000"/>
                    </a:schemeClr>
                  </a:solidFill>
                </a:rPr>
                <a:t>Grandes Ecoles</a:t>
              </a:r>
              <a:endParaRPr lang="fr-FR" sz="1050" dirty="0">
                <a:solidFill>
                  <a:schemeClr val="tx1">
                    <a:lumMod val="75000"/>
                    <a:lumOff val="25000"/>
                  </a:schemeClr>
                </a:solidFill>
              </a:endParaRPr>
            </a:p>
          </p:txBody>
        </p:sp>
        <p:sp>
          <p:nvSpPr>
            <p:cNvPr id="307" name="Rectangle 306"/>
            <p:cNvSpPr/>
            <p:nvPr/>
          </p:nvSpPr>
          <p:spPr bwMode="auto">
            <a:xfrm>
              <a:off x="4943476" y="3005138"/>
              <a:ext cx="592138" cy="252412"/>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solidFill>
                    <a:schemeClr val="tx1">
                      <a:lumMod val="50000"/>
                      <a:lumOff val="50000"/>
                    </a:schemeClr>
                  </a:solidFill>
                </a:rPr>
                <a:t>DCG</a:t>
              </a:r>
            </a:p>
          </p:txBody>
        </p:sp>
        <p:sp>
          <p:nvSpPr>
            <p:cNvPr id="306" name="Rectangle 305"/>
            <p:cNvSpPr/>
            <p:nvPr/>
          </p:nvSpPr>
          <p:spPr bwMode="auto">
            <a:xfrm>
              <a:off x="4352926" y="3001963"/>
              <a:ext cx="590550" cy="255587"/>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solidFill>
                    <a:schemeClr val="tx1">
                      <a:lumMod val="50000"/>
                      <a:lumOff val="50000"/>
                    </a:schemeClr>
                  </a:solidFill>
                </a:rPr>
                <a:t>CPGE</a:t>
              </a:r>
            </a:p>
          </p:txBody>
        </p:sp>
        <p:sp>
          <p:nvSpPr>
            <p:cNvPr id="295" name="Rectangle 294"/>
            <p:cNvSpPr/>
            <p:nvPr/>
          </p:nvSpPr>
          <p:spPr bwMode="auto">
            <a:xfrm>
              <a:off x="1878013" y="1990725"/>
              <a:ext cx="879475" cy="246063"/>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solidFill>
                    <a:schemeClr val="tx1">
                      <a:lumMod val="50000"/>
                      <a:lumOff val="50000"/>
                    </a:schemeClr>
                  </a:solidFill>
                </a:rPr>
                <a:t>Master 2</a:t>
              </a:r>
              <a:endParaRPr lang="fr-FR" sz="1200" dirty="0">
                <a:solidFill>
                  <a:schemeClr val="tx1">
                    <a:lumMod val="75000"/>
                    <a:lumOff val="25000"/>
                  </a:schemeClr>
                </a:solidFill>
              </a:endParaRPr>
            </a:p>
          </p:txBody>
        </p:sp>
        <p:sp>
          <p:nvSpPr>
            <p:cNvPr id="296" name="Rectangle 295"/>
            <p:cNvSpPr/>
            <p:nvPr/>
          </p:nvSpPr>
          <p:spPr bwMode="auto">
            <a:xfrm>
              <a:off x="1876425" y="2236788"/>
              <a:ext cx="881063" cy="252412"/>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solidFill>
                    <a:schemeClr val="tx1">
                      <a:lumMod val="50000"/>
                      <a:lumOff val="50000"/>
                    </a:schemeClr>
                  </a:solidFill>
                </a:rPr>
                <a:t>Master 1</a:t>
              </a:r>
              <a:endParaRPr lang="fr-FR" sz="1200" dirty="0">
                <a:solidFill>
                  <a:schemeClr val="tx1">
                    <a:lumMod val="75000"/>
                    <a:lumOff val="25000"/>
                  </a:schemeClr>
                </a:solidFill>
              </a:endParaRPr>
            </a:p>
          </p:txBody>
        </p:sp>
        <p:sp>
          <p:nvSpPr>
            <p:cNvPr id="297" name="Rectangle 296"/>
            <p:cNvSpPr/>
            <p:nvPr/>
          </p:nvSpPr>
          <p:spPr bwMode="auto">
            <a:xfrm>
              <a:off x="1870075" y="2481263"/>
              <a:ext cx="887413" cy="258762"/>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solidFill>
                    <a:schemeClr val="tx1">
                      <a:lumMod val="50000"/>
                      <a:lumOff val="50000"/>
                    </a:schemeClr>
                  </a:solidFill>
                </a:rPr>
                <a:t>Licence 3</a:t>
              </a:r>
              <a:endParaRPr lang="fr-FR" sz="1200" dirty="0">
                <a:solidFill>
                  <a:schemeClr val="tx1">
                    <a:lumMod val="75000"/>
                    <a:lumOff val="25000"/>
                  </a:schemeClr>
                </a:solidFill>
              </a:endParaRPr>
            </a:p>
          </p:txBody>
        </p:sp>
        <p:sp>
          <p:nvSpPr>
            <p:cNvPr id="298" name="Rectangle 297"/>
            <p:cNvSpPr/>
            <p:nvPr/>
          </p:nvSpPr>
          <p:spPr bwMode="auto">
            <a:xfrm>
              <a:off x="1868488" y="2738438"/>
              <a:ext cx="889000" cy="26670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solidFill>
                    <a:schemeClr val="tx1">
                      <a:lumMod val="50000"/>
                      <a:lumOff val="50000"/>
                    </a:schemeClr>
                  </a:solidFill>
                </a:rPr>
                <a:t>Licence 2</a:t>
              </a:r>
              <a:endParaRPr lang="fr-FR" sz="1200" dirty="0">
                <a:solidFill>
                  <a:schemeClr val="tx1">
                    <a:lumMod val="75000"/>
                    <a:lumOff val="25000"/>
                  </a:schemeClr>
                </a:solidFill>
              </a:endParaRPr>
            </a:p>
          </p:txBody>
        </p:sp>
        <p:sp>
          <p:nvSpPr>
            <p:cNvPr id="299" name="Rectangle 298"/>
            <p:cNvSpPr/>
            <p:nvPr/>
          </p:nvSpPr>
          <p:spPr bwMode="auto">
            <a:xfrm>
              <a:off x="1870075" y="2997200"/>
              <a:ext cx="887413" cy="26035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solidFill>
                    <a:schemeClr val="tx1">
                      <a:lumMod val="50000"/>
                      <a:lumOff val="50000"/>
                    </a:schemeClr>
                  </a:solidFill>
                </a:rPr>
                <a:t>Licence 1</a:t>
              </a:r>
            </a:p>
          </p:txBody>
        </p:sp>
        <p:sp>
          <p:nvSpPr>
            <p:cNvPr id="294" name="Rectangle 293"/>
            <p:cNvSpPr/>
            <p:nvPr/>
          </p:nvSpPr>
          <p:spPr bwMode="auto">
            <a:xfrm>
              <a:off x="623888" y="457200"/>
              <a:ext cx="1254125" cy="777875"/>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solidFill>
                    <a:schemeClr val="tx1">
                      <a:lumMod val="50000"/>
                      <a:lumOff val="50000"/>
                    </a:schemeClr>
                  </a:solidFill>
                </a:rPr>
                <a:t>Médecine </a:t>
              </a:r>
              <a:br>
                <a:rPr lang="fr-FR" sz="1200" dirty="0">
                  <a:solidFill>
                    <a:schemeClr val="tx1">
                      <a:lumMod val="50000"/>
                      <a:lumOff val="50000"/>
                    </a:schemeClr>
                  </a:solidFill>
                </a:rPr>
              </a:br>
              <a:r>
                <a:rPr lang="fr-FR" sz="1200" dirty="0">
                  <a:solidFill>
                    <a:schemeClr val="tx1">
                      <a:lumMod val="50000"/>
                      <a:lumOff val="50000"/>
                    </a:schemeClr>
                  </a:solidFill>
                </a:rPr>
                <a:t>spécialisée</a:t>
              </a:r>
              <a:endParaRPr lang="fr-FR" sz="1200" dirty="0">
                <a:solidFill>
                  <a:schemeClr val="tx1">
                    <a:lumMod val="75000"/>
                    <a:lumOff val="25000"/>
                  </a:schemeClr>
                </a:solidFill>
              </a:endParaRPr>
            </a:p>
          </p:txBody>
        </p:sp>
        <p:sp>
          <p:nvSpPr>
            <p:cNvPr id="293" name="Rectangle 292"/>
            <p:cNvSpPr/>
            <p:nvPr/>
          </p:nvSpPr>
          <p:spPr bwMode="auto">
            <a:xfrm>
              <a:off x="623888" y="1216025"/>
              <a:ext cx="1693862" cy="77470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solidFill>
                    <a:schemeClr val="tx1">
                      <a:lumMod val="50000"/>
                      <a:lumOff val="50000"/>
                    </a:schemeClr>
                  </a:solidFill>
                </a:rPr>
                <a:t>Doctorat</a:t>
              </a:r>
              <a:endParaRPr lang="fr-FR" sz="1200" dirty="0">
                <a:solidFill>
                  <a:schemeClr val="tx1">
                    <a:lumMod val="75000"/>
                    <a:lumOff val="25000"/>
                  </a:schemeClr>
                </a:solidFill>
              </a:endParaRPr>
            </a:p>
          </p:txBody>
        </p:sp>
        <p:sp>
          <p:nvSpPr>
            <p:cNvPr id="289" name="Rectangle 288"/>
            <p:cNvSpPr/>
            <p:nvPr/>
          </p:nvSpPr>
          <p:spPr bwMode="auto">
            <a:xfrm>
              <a:off x="623888" y="1990725"/>
              <a:ext cx="1254125" cy="1011238"/>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solidFill>
                    <a:schemeClr val="tx1">
                      <a:lumMod val="50000"/>
                      <a:lumOff val="50000"/>
                    </a:schemeClr>
                  </a:solidFill>
                </a:rPr>
                <a:t>Cycles d’études</a:t>
              </a:r>
              <a:br>
                <a:rPr lang="fr-FR" sz="1200" dirty="0">
                  <a:solidFill>
                    <a:schemeClr val="tx1">
                      <a:lumMod val="50000"/>
                      <a:lumOff val="50000"/>
                    </a:schemeClr>
                  </a:solidFill>
                </a:rPr>
              </a:br>
              <a:r>
                <a:rPr lang="fr-FR" sz="1200" dirty="0">
                  <a:solidFill>
                    <a:schemeClr val="tx1">
                      <a:lumMod val="50000"/>
                      <a:lumOff val="50000"/>
                    </a:schemeClr>
                  </a:solidFill>
                </a:rPr>
                <a:t>médicales</a:t>
              </a:r>
              <a:endParaRPr lang="fr-FR" sz="1200" dirty="0">
                <a:solidFill>
                  <a:schemeClr val="tx1">
                    <a:lumMod val="75000"/>
                    <a:lumOff val="25000"/>
                  </a:schemeClr>
                </a:solidFill>
              </a:endParaRPr>
            </a:p>
          </p:txBody>
        </p:sp>
        <p:sp>
          <p:nvSpPr>
            <p:cNvPr id="287" name="Rectangle 286"/>
            <p:cNvSpPr/>
            <p:nvPr/>
          </p:nvSpPr>
          <p:spPr bwMode="auto">
            <a:xfrm>
              <a:off x="623888" y="2998788"/>
              <a:ext cx="1254125" cy="258762"/>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solidFill>
                    <a:schemeClr val="tx1">
                      <a:lumMod val="50000"/>
                      <a:lumOff val="50000"/>
                    </a:schemeClr>
                  </a:solidFill>
                </a:rPr>
                <a:t>PASS / LAS</a:t>
              </a:r>
            </a:p>
          </p:txBody>
        </p:sp>
        <p:sp>
          <p:nvSpPr>
            <p:cNvPr id="266" name="Rectangle 265"/>
            <p:cNvSpPr/>
            <p:nvPr/>
          </p:nvSpPr>
          <p:spPr bwMode="auto">
            <a:xfrm>
              <a:off x="295275" y="3257550"/>
              <a:ext cx="2836863" cy="403225"/>
            </a:xfrm>
            <a:prstGeom prst="rect">
              <a:avLst/>
            </a:prstGeom>
            <a:solidFill>
              <a:schemeClr val="bg1">
                <a:lumMod val="6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solidFill>
                    <a:schemeClr val="tx1">
                      <a:lumMod val="75000"/>
                      <a:lumOff val="25000"/>
                    </a:schemeClr>
                  </a:solidFill>
                </a:rPr>
                <a:t>Université</a:t>
              </a:r>
            </a:p>
          </p:txBody>
        </p:sp>
        <p:sp>
          <p:nvSpPr>
            <p:cNvPr id="270" name="Rectangle 269"/>
            <p:cNvSpPr/>
            <p:nvPr/>
          </p:nvSpPr>
          <p:spPr bwMode="auto">
            <a:xfrm>
              <a:off x="5554664" y="3257550"/>
              <a:ext cx="2005012" cy="403225"/>
            </a:xfrm>
            <a:prstGeom prst="rect">
              <a:avLst/>
            </a:prstGeom>
            <a:solidFill>
              <a:schemeClr val="bg1">
                <a:lumMod val="6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solidFill>
                    <a:schemeClr val="tx1">
                      <a:lumMod val="75000"/>
                      <a:lumOff val="25000"/>
                    </a:schemeClr>
                  </a:solidFill>
                </a:rPr>
                <a:t>Ecoles</a:t>
              </a:r>
            </a:p>
          </p:txBody>
        </p:sp>
        <p:grpSp>
          <p:nvGrpSpPr>
            <p:cNvPr id="4178" name="Groupe 3149"/>
            <p:cNvGrpSpPr>
              <a:grpSpLocks/>
            </p:cNvGrpSpPr>
            <p:nvPr/>
          </p:nvGrpSpPr>
          <p:grpSpPr bwMode="auto">
            <a:xfrm>
              <a:off x="295275" y="460375"/>
              <a:ext cx="328613" cy="2797175"/>
              <a:chOff x="295276" y="460402"/>
              <a:chExt cx="328613" cy="2797911"/>
            </a:xfrm>
          </p:grpSpPr>
          <p:sp>
            <p:nvSpPr>
              <p:cNvPr id="202" name="Rectangle 201"/>
              <p:cNvSpPr/>
              <p:nvPr/>
            </p:nvSpPr>
            <p:spPr>
              <a:xfrm>
                <a:off x="295276" y="2996307"/>
                <a:ext cx="328613" cy="262006"/>
              </a:xfrm>
              <a:prstGeom prst="rect">
                <a:avLst/>
              </a:prstGeom>
              <a:solidFill>
                <a:schemeClr val="bg1"/>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100" b="1" dirty="0">
                    <a:solidFill>
                      <a:srgbClr val="C00000"/>
                    </a:solidFill>
                  </a:rPr>
                  <a:t>1</a:t>
                </a:r>
              </a:p>
            </p:txBody>
          </p:sp>
          <p:sp>
            <p:nvSpPr>
              <p:cNvPr id="277" name="Rectangle 276"/>
              <p:cNvSpPr/>
              <p:nvPr/>
            </p:nvSpPr>
            <p:spPr>
              <a:xfrm>
                <a:off x="295276" y="2740652"/>
                <a:ext cx="328613" cy="258831"/>
              </a:xfrm>
              <a:prstGeom prst="rect">
                <a:avLst/>
              </a:prstGeom>
              <a:solidFill>
                <a:schemeClr val="bg1"/>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100" b="1" dirty="0">
                    <a:solidFill>
                      <a:srgbClr val="C00000"/>
                    </a:solidFill>
                  </a:rPr>
                  <a:t>2</a:t>
                </a:r>
              </a:p>
            </p:txBody>
          </p:sp>
          <p:sp>
            <p:nvSpPr>
              <p:cNvPr id="278" name="Rectangle 277"/>
              <p:cNvSpPr/>
              <p:nvPr/>
            </p:nvSpPr>
            <p:spPr>
              <a:xfrm>
                <a:off x="295276" y="2481822"/>
                <a:ext cx="328613" cy="258830"/>
              </a:xfrm>
              <a:prstGeom prst="rect">
                <a:avLst/>
              </a:prstGeom>
              <a:solidFill>
                <a:schemeClr val="bg1"/>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100" b="1" dirty="0">
                    <a:solidFill>
                      <a:srgbClr val="C00000"/>
                    </a:solidFill>
                  </a:rPr>
                  <a:t>3</a:t>
                </a:r>
              </a:p>
            </p:txBody>
          </p:sp>
          <p:sp>
            <p:nvSpPr>
              <p:cNvPr id="279" name="Rectangle 278"/>
              <p:cNvSpPr/>
              <p:nvPr/>
            </p:nvSpPr>
            <p:spPr>
              <a:xfrm>
                <a:off x="295276" y="2230931"/>
                <a:ext cx="328613" cy="258830"/>
              </a:xfrm>
              <a:prstGeom prst="rect">
                <a:avLst/>
              </a:prstGeom>
              <a:solidFill>
                <a:schemeClr val="bg1"/>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100" b="1" dirty="0">
                    <a:solidFill>
                      <a:srgbClr val="C00000"/>
                    </a:solidFill>
                  </a:rPr>
                  <a:t>4</a:t>
                </a:r>
              </a:p>
            </p:txBody>
          </p:sp>
          <p:sp>
            <p:nvSpPr>
              <p:cNvPr id="280" name="Rectangle 279"/>
              <p:cNvSpPr/>
              <p:nvPr/>
            </p:nvSpPr>
            <p:spPr>
              <a:xfrm>
                <a:off x="295276" y="1978451"/>
                <a:ext cx="328613" cy="258831"/>
              </a:xfrm>
              <a:prstGeom prst="rect">
                <a:avLst/>
              </a:prstGeom>
              <a:solidFill>
                <a:schemeClr val="bg1"/>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100" b="1" dirty="0">
                    <a:solidFill>
                      <a:srgbClr val="C00000"/>
                    </a:solidFill>
                  </a:rPr>
                  <a:t>5</a:t>
                </a:r>
              </a:p>
            </p:txBody>
          </p:sp>
          <p:sp>
            <p:nvSpPr>
              <p:cNvPr id="281" name="Rectangle 280"/>
              <p:cNvSpPr/>
              <p:nvPr/>
            </p:nvSpPr>
            <p:spPr>
              <a:xfrm>
                <a:off x="295276" y="1732325"/>
                <a:ext cx="328613" cy="258830"/>
              </a:xfrm>
              <a:prstGeom prst="rect">
                <a:avLst/>
              </a:prstGeom>
              <a:solidFill>
                <a:schemeClr val="bg1"/>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100" b="1" dirty="0">
                    <a:solidFill>
                      <a:srgbClr val="C00000"/>
                    </a:solidFill>
                  </a:rPr>
                  <a:t>6</a:t>
                </a:r>
              </a:p>
            </p:txBody>
          </p:sp>
          <p:sp>
            <p:nvSpPr>
              <p:cNvPr id="282" name="Rectangle 281"/>
              <p:cNvSpPr/>
              <p:nvPr/>
            </p:nvSpPr>
            <p:spPr>
              <a:xfrm>
                <a:off x="295276" y="1475082"/>
                <a:ext cx="328613" cy="257243"/>
              </a:xfrm>
              <a:prstGeom prst="rect">
                <a:avLst/>
              </a:prstGeom>
              <a:solidFill>
                <a:schemeClr val="bg1"/>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100" b="1" dirty="0">
                    <a:solidFill>
                      <a:srgbClr val="C00000"/>
                    </a:solidFill>
                  </a:rPr>
                  <a:t>7</a:t>
                </a:r>
              </a:p>
            </p:txBody>
          </p:sp>
          <p:sp>
            <p:nvSpPr>
              <p:cNvPr id="283" name="Rectangle 282"/>
              <p:cNvSpPr/>
              <p:nvPr/>
            </p:nvSpPr>
            <p:spPr>
              <a:xfrm>
                <a:off x="295276" y="1216251"/>
                <a:ext cx="328613" cy="258831"/>
              </a:xfrm>
              <a:prstGeom prst="rect">
                <a:avLst/>
              </a:prstGeom>
              <a:solidFill>
                <a:schemeClr val="bg1"/>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100" b="1" dirty="0">
                    <a:solidFill>
                      <a:srgbClr val="C00000"/>
                    </a:solidFill>
                  </a:rPr>
                  <a:t>8</a:t>
                </a:r>
              </a:p>
            </p:txBody>
          </p:sp>
          <p:sp>
            <p:nvSpPr>
              <p:cNvPr id="284" name="Rectangle 283"/>
              <p:cNvSpPr/>
              <p:nvPr/>
            </p:nvSpPr>
            <p:spPr>
              <a:xfrm>
                <a:off x="295276" y="959008"/>
                <a:ext cx="328613" cy="257243"/>
              </a:xfrm>
              <a:prstGeom prst="rect">
                <a:avLst/>
              </a:prstGeom>
              <a:solidFill>
                <a:schemeClr val="bg1"/>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100" b="1" dirty="0">
                    <a:solidFill>
                      <a:srgbClr val="C00000"/>
                    </a:solidFill>
                  </a:rPr>
                  <a:t>9</a:t>
                </a:r>
              </a:p>
            </p:txBody>
          </p:sp>
          <p:sp>
            <p:nvSpPr>
              <p:cNvPr id="285" name="Rectangle 284"/>
              <p:cNvSpPr/>
              <p:nvPr/>
            </p:nvSpPr>
            <p:spPr>
              <a:xfrm>
                <a:off x="295276" y="719233"/>
                <a:ext cx="328613" cy="257243"/>
              </a:xfrm>
              <a:prstGeom prst="rect">
                <a:avLst/>
              </a:prstGeom>
              <a:solidFill>
                <a:schemeClr val="bg1"/>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100" b="1" dirty="0">
                    <a:solidFill>
                      <a:srgbClr val="C00000"/>
                    </a:solidFill>
                  </a:rPr>
                  <a:t>10</a:t>
                </a:r>
              </a:p>
            </p:txBody>
          </p:sp>
          <p:sp>
            <p:nvSpPr>
              <p:cNvPr id="286" name="Rectangle 285"/>
              <p:cNvSpPr/>
              <p:nvPr/>
            </p:nvSpPr>
            <p:spPr>
              <a:xfrm>
                <a:off x="295276" y="460402"/>
                <a:ext cx="328613" cy="258831"/>
              </a:xfrm>
              <a:prstGeom prst="rect">
                <a:avLst/>
              </a:prstGeom>
              <a:solidFill>
                <a:schemeClr val="bg1"/>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100" b="1" dirty="0">
                    <a:solidFill>
                      <a:srgbClr val="C00000"/>
                    </a:solidFill>
                  </a:rPr>
                  <a:t>11</a:t>
                </a:r>
              </a:p>
            </p:txBody>
          </p:sp>
        </p:grpSp>
        <p:sp>
          <p:nvSpPr>
            <p:cNvPr id="300" name="Rectangle 299"/>
            <p:cNvSpPr/>
            <p:nvPr/>
          </p:nvSpPr>
          <p:spPr bwMode="auto">
            <a:xfrm>
              <a:off x="3152775" y="2738438"/>
              <a:ext cx="592138" cy="26670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solidFill>
                    <a:schemeClr val="tx1">
                      <a:lumMod val="50000"/>
                      <a:lumOff val="50000"/>
                    </a:schemeClr>
                  </a:solidFill>
                </a:rPr>
                <a:t>DUT</a:t>
              </a:r>
              <a:endParaRPr lang="fr-FR" sz="1200" dirty="0">
                <a:solidFill>
                  <a:schemeClr val="tx1">
                    <a:lumMod val="75000"/>
                    <a:lumOff val="25000"/>
                  </a:schemeClr>
                </a:solidFill>
              </a:endParaRPr>
            </a:p>
          </p:txBody>
        </p:sp>
        <p:sp>
          <p:nvSpPr>
            <p:cNvPr id="301" name="Rectangle 300"/>
            <p:cNvSpPr/>
            <p:nvPr/>
          </p:nvSpPr>
          <p:spPr bwMode="auto">
            <a:xfrm>
              <a:off x="3152775" y="3001963"/>
              <a:ext cx="592138" cy="255587"/>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solidFill>
                    <a:schemeClr val="tx1">
                      <a:lumMod val="50000"/>
                      <a:lumOff val="50000"/>
                    </a:schemeClr>
                  </a:solidFill>
                </a:rPr>
                <a:t>DUT</a:t>
              </a:r>
            </a:p>
          </p:txBody>
        </p:sp>
        <p:sp>
          <p:nvSpPr>
            <p:cNvPr id="302" name="Rectangle 301"/>
            <p:cNvSpPr/>
            <p:nvPr/>
          </p:nvSpPr>
          <p:spPr bwMode="auto">
            <a:xfrm>
              <a:off x="3760788" y="2738438"/>
              <a:ext cx="592137" cy="26670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solidFill>
                    <a:schemeClr val="tx1">
                      <a:lumMod val="50000"/>
                      <a:lumOff val="50000"/>
                    </a:schemeClr>
                  </a:solidFill>
                </a:rPr>
                <a:t>BTS</a:t>
              </a:r>
              <a:endParaRPr lang="fr-FR" sz="1200" dirty="0">
                <a:solidFill>
                  <a:schemeClr val="tx1">
                    <a:lumMod val="75000"/>
                    <a:lumOff val="25000"/>
                  </a:schemeClr>
                </a:solidFill>
              </a:endParaRPr>
            </a:p>
          </p:txBody>
        </p:sp>
        <p:sp>
          <p:nvSpPr>
            <p:cNvPr id="303" name="Rectangle 302"/>
            <p:cNvSpPr/>
            <p:nvPr/>
          </p:nvSpPr>
          <p:spPr bwMode="auto">
            <a:xfrm>
              <a:off x="3760788" y="3001963"/>
              <a:ext cx="592137" cy="255587"/>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solidFill>
                    <a:schemeClr val="tx1">
                      <a:lumMod val="50000"/>
                      <a:lumOff val="50000"/>
                    </a:schemeClr>
                  </a:solidFill>
                </a:rPr>
                <a:t>BTS</a:t>
              </a:r>
            </a:p>
          </p:txBody>
        </p:sp>
        <p:sp>
          <p:nvSpPr>
            <p:cNvPr id="267" name="Rectangle 266"/>
            <p:cNvSpPr/>
            <p:nvPr/>
          </p:nvSpPr>
          <p:spPr bwMode="auto">
            <a:xfrm>
              <a:off x="3152775" y="3257550"/>
              <a:ext cx="592138" cy="403225"/>
            </a:xfrm>
            <a:prstGeom prst="rect">
              <a:avLst/>
            </a:prstGeom>
            <a:solidFill>
              <a:schemeClr val="bg1">
                <a:lumMod val="6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solidFill>
                    <a:schemeClr val="tx1">
                      <a:lumMod val="75000"/>
                      <a:lumOff val="25000"/>
                    </a:schemeClr>
                  </a:solidFill>
                </a:rPr>
                <a:t>IUT</a:t>
              </a:r>
            </a:p>
          </p:txBody>
        </p:sp>
        <p:sp>
          <p:nvSpPr>
            <p:cNvPr id="268" name="Rectangle 267"/>
            <p:cNvSpPr/>
            <p:nvPr/>
          </p:nvSpPr>
          <p:spPr bwMode="auto">
            <a:xfrm>
              <a:off x="3760788" y="3257550"/>
              <a:ext cx="1774825" cy="403225"/>
            </a:xfrm>
            <a:prstGeom prst="rect">
              <a:avLst/>
            </a:prstGeom>
            <a:solidFill>
              <a:schemeClr val="bg1">
                <a:lumMod val="65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solidFill>
                    <a:schemeClr val="tx1">
                      <a:lumMod val="75000"/>
                      <a:lumOff val="25000"/>
                    </a:schemeClr>
                  </a:solidFill>
                </a:rPr>
                <a:t>Lycée</a:t>
              </a:r>
            </a:p>
          </p:txBody>
        </p:sp>
        <p:sp>
          <p:nvSpPr>
            <p:cNvPr id="304" name="Rectangle 303"/>
            <p:cNvSpPr/>
            <p:nvPr/>
          </p:nvSpPr>
          <p:spPr bwMode="auto">
            <a:xfrm>
              <a:off x="3152775" y="2489200"/>
              <a:ext cx="1200150" cy="250825"/>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solidFill>
                    <a:schemeClr val="tx1">
                      <a:lumMod val="50000"/>
                      <a:lumOff val="50000"/>
                    </a:schemeClr>
                  </a:solidFill>
                </a:rPr>
                <a:t>Licence pro</a:t>
              </a:r>
              <a:endParaRPr lang="fr-FR" sz="1200" dirty="0">
                <a:solidFill>
                  <a:schemeClr val="tx1">
                    <a:lumMod val="75000"/>
                    <a:lumOff val="25000"/>
                  </a:schemeClr>
                </a:solidFill>
              </a:endParaRPr>
            </a:p>
          </p:txBody>
        </p:sp>
        <p:sp>
          <p:nvSpPr>
            <p:cNvPr id="305" name="Rectangle 304"/>
            <p:cNvSpPr/>
            <p:nvPr/>
          </p:nvSpPr>
          <p:spPr bwMode="auto">
            <a:xfrm>
              <a:off x="4352926" y="2740025"/>
              <a:ext cx="590550" cy="261938"/>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solidFill>
                    <a:schemeClr val="tx1">
                      <a:lumMod val="50000"/>
                      <a:lumOff val="50000"/>
                    </a:schemeClr>
                  </a:solidFill>
                </a:rPr>
                <a:t>CPGE</a:t>
              </a:r>
              <a:endParaRPr lang="fr-FR" sz="1200" dirty="0">
                <a:solidFill>
                  <a:schemeClr val="tx1">
                    <a:lumMod val="75000"/>
                    <a:lumOff val="25000"/>
                  </a:schemeClr>
                </a:solidFill>
              </a:endParaRPr>
            </a:p>
          </p:txBody>
        </p:sp>
        <p:sp>
          <p:nvSpPr>
            <p:cNvPr id="308" name="Rectangle 307"/>
            <p:cNvSpPr/>
            <p:nvPr/>
          </p:nvSpPr>
          <p:spPr bwMode="auto">
            <a:xfrm>
              <a:off x="4943476" y="2738438"/>
              <a:ext cx="590550" cy="26670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solidFill>
                    <a:schemeClr val="tx1">
                      <a:lumMod val="50000"/>
                      <a:lumOff val="50000"/>
                    </a:schemeClr>
                  </a:solidFill>
                </a:rPr>
                <a:t>DCG</a:t>
              </a:r>
              <a:endParaRPr lang="fr-FR" sz="1200" dirty="0">
                <a:solidFill>
                  <a:schemeClr val="tx1">
                    <a:lumMod val="75000"/>
                    <a:lumOff val="25000"/>
                  </a:schemeClr>
                </a:solidFill>
              </a:endParaRPr>
            </a:p>
          </p:txBody>
        </p:sp>
        <p:sp>
          <p:nvSpPr>
            <p:cNvPr id="74" name="Rectangle 73"/>
            <p:cNvSpPr/>
            <p:nvPr/>
          </p:nvSpPr>
          <p:spPr bwMode="auto">
            <a:xfrm>
              <a:off x="4352926" y="1990725"/>
              <a:ext cx="592138" cy="74930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900" dirty="0">
                  <a:solidFill>
                    <a:schemeClr val="tx1">
                      <a:lumMod val="50000"/>
                      <a:lumOff val="50000"/>
                    </a:schemeClr>
                  </a:solidFill>
                </a:rPr>
                <a:t>Grandes Ecoles</a:t>
              </a:r>
              <a:endParaRPr lang="fr-FR" sz="900" dirty="0">
                <a:solidFill>
                  <a:schemeClr val="tx1">
                    <a:lumMod val="75000"/>
                    <a:lumOff val="25000"/>
                  </a:schemeClr>
                </a:solidFill>
              </a:endParaRPr>
            </a:p>
          </p:txBody>
        </p:sp>
        <p:sp>
          <p:nvSpPr>
            <p:cNvPr id="75" name="Rectangle 74"/>
            <p:cNvSpPr/>
            <p:nvPr/>
          </p:nvSpPr>
          <p:spPr bwMode="auto">
            <a:xfrm>
              <a:off x="4945064" y="1978025"/>
              <a:ext cx="588962" cy="519113"/>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solidFill>
                    <a:schemeClr val="tx1">
                      <a:lumMod val="50000"/>
                      <a:lumOff val="50000"/>
                    </a:schemeClr>
                  </a:solidFill>
                </a:rPr>
                <a:t>DSCG</a:t>
              </a:r>
              <a:endParaRPr lang="fr-FR" sz="1200" dirty="0">
                <a:solidFill>
                  <a:schemeClr val="tx1">
                    <a:lumMod val="75000"/>
                    <a:lumOff val="25000"/>
                  </a:schemeClr>
                </a:solidFill>
              </a:endParaRPr>
            </a:p>
          </p:txBody>
        </p:sp>
        <p:sp>
          <p:nvSpPr>
            <p:cNvPr id="76" name="Rectangle 75"/>
            <p:cNvSpPr/>
            <p:nvPr/>
          </p:nvSpPr>
          <p:spPr bwMode="auto">
            <a:xfrm>
              <a:off x="4945064" y="1231900"/>
              <a:ext cx="588962" cy="758825"/>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solidFill>
                    <a:schemeClr val="tx1">
                      <a:lumMod val="50000"/>
                      <a:lumOff val="50000"/>
                    </a:schemeClr>
                  </a:solidFill>
                </a:rPr>
                <a:t>DEC</a:t>
              </a:r>
              <a:endParaRPr lang="fr-FR" sz="1200" dirty="0">
                <a:solidFill>
                  <a:schemeClr val="tx1">
                    <a:lumMod val="75000"/>
                    <a:lumOff val="25000"/>
                  </a:schemeClr>
                </a:solidFill>
              </a:endParaRPr>
            </a:p>
          </p:txBody>
        </p:sp>
        <p:sp>
          <p:nvSpPr>
            <p:cNvPr id="78" name="Rectangle 77"/>
            <p:cNvSpPr/>
            <p:nvPr/>
          </p:nvSpPr>
          <p:spPr bwMode="auto">
            <a:xfrm rot="16200000">
              <a:off x="4591845" y="1637507"/>
              <a:ext cx="515937" cy="190500"/>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800" dirty="0">
                  <a:solidFill>
                    <a:schemeClr val="tx1">
                      <a:lumMod val="50000"/>
                      <a:lumOff val="50000"/>
                    </a:schemeClr>
                  </a:solidFill>
                </a:rPr>
                <a:t>Véto</a:t>
              </a:r>
              <a:endParaRPr lang="fr-FR" sz="800" dirty="0">
                <a:solidFill>
                  <a:schemeClr val="tx1">
                    <a:lumMod val="75000"/>
                    <a:lumOff val="25000"/>
                  </a:schemeClr>
                </a:solidFill>
              </a:endParaRPr>
            </a:p>
          </p:txBody>
        </p:sp>
        <p:sp>
          <p:nvSpPr>
            <p:cNvPr id="88" name="Ellipse 5"/>
            <p:cNvSpPr/>
            <p:nvPr/>
          </p:nvSpPr>
          <p:spPr bwMode="auto">
            <a:xfrm>
              <a:off x="1158875" y="2962275"/>
              <a:ext cx="192088" cy="79375"/>
            </a:xfrm>
            <a:prstGeom prst="ellipse">
              <a:avLst/>
            </a:prstGeom>
            <a:solidFill>
              <a:schemeClr val="tx1">
                <a:lumMod val="65000"/>
                <a:lumOff val="3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800" dirty="0"/>
                <a:t>C</a:t>
              </a:r>
            </a:p>
          </p:txBody>
        </p:sp>
        <p:sp>
          <p:nvSpPr>
            <p:cNvPr id="91" name="Ellipse 5"/>
            <p:cNvSpPr/>
            <p:nvPr/>
          </p:nvSpPr>
          <p:spPr bwMode="auto">
            <a:xfrm>
              <a:off x="3354388" y="3219450"/>
              <a:ext cx="192087" cy="80963"/>
            </a:xfrm>
            <a:prstGeom prst="ellipse">
              <a:avLst/>
            </a:prstGeom>
            <a:solidFill>
              <a:schemeClr val="tx1">
                <a:lumMod val="65000"/>
                <a:lumOff val="3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800" dirty="0"/>
                <a:t>D</a:t>
              </a:r>
            </a:p>
          </p:txBody>
        </p:sp>
        <p:sp>
          <p:nvSpPr>
            <p:cNvPr id="92" name="Égal 91"/>
            <p:cNvSpPr/>
            <p:nvPr/>
          </p:nvSpPr>
          <p:spPr bwMode="auto">
            <a:xfrm rot="16200000">
              <a:off x="2263776" y="3160712"/>
              <a:ext cx="107950" cy="180975"/>
            </a:xfrm>
            <a:prstGeom prst="mathEqual">
              <a:avLst/>
            </a:prstGeom>
            <a:solidFill>
              <a:srgbClr val="33ED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chemeClr val="tx1">
                    <a:lumMod val="75000"/>
                    <a:lumOff val="25000"/>
                  </a:schemeClr>
                </a:solidFill>
              </a:endParaRPr>
            </a:p>
          </p:txBody>
        </p:sp>
        <p:sp>
          <p:nvSpPr>
            <p:cNvPr id="93" name="Ellipse 5"/>
            <p:cNvSpPr/>
            <p:nvPr/>
          </p:nvSpPr>
          <p:spPr bwMode="auto">
            <a:xfrm>
              <a:off x="3960814" y="3213100"/>
              <a:ext cx="192087" cy="80963"/>
            </a:xfrm>
            <a:prstGeom prst="ellipse">
              <a:avLst/>
            </a:prstGeom>
            <a:solidFill>
              <a:schemeClr val="tx1">
                <a:lumMod val="65000"/>
                <a:lumOff val="3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800" dirty="0"/>
                <a:t>D</a:t>
              </a:r>
            </a:p>
          </p:txBody>
        </p:sp>
        <p:sp>
          <p:nvSpPr>
            <p:cNvPr id="94" name="Ellipse 5"/>
            <p:cNvSpPr/>
            <p:nvPr/>
          </p:nvSpPr>
          <p:spPr bwMode="auto">
            <a:xfrm>
              <a:off x="4552951" y="3213100"/>
              <a:ext cx="190500" cy="80963"/>
            </a:xfrm>
            <a:prstGeom prst="ellipse">
              <a:avLst/>
            </a:prstGeom>
            <a:solidFill>
              <a:schemeClr val="tx1">
                <a:lumMod val="65000"/>
                <a:lumOff val="3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800" dirty="0"/>
                <a:t>D</a:t>
              </a:r>
            </a:p>
          </p:txBody>
        </p:sp>
        <p:sp>
          <p:nvSpPr>
            <p:cNvPr id="95" name="Ellipse 5"/>
            <p:cNvSpPr/>
            <p:nvPr/>
          </p:nvSpPr>
          <p:spPr bwMode="auto">
            <a:xfrm>
              <a:off x="5143501" y="3219450"/>
              <a:ext cx="190500" cy="80963"/>
            </a:xfrm>
            <a:prstGeom prst="ellipse">
              <a:avLst/>
            </a:prstGeom>
            <a:solidFill>
              <a:schemeClr val="tx1">
                <a:lumMod val="65000"/>
                <a:lumOff val="3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800" dirty="0"/>
                <a:t>D</a:t>
              </a:r>
            </a:p>
          </p:txBody>
        </p:sp>
        <p:sp>
          <p:nvSpPr>
            <p:cNvPr id="96" name="Ellipse 5"/>
            <p:cNvSpPr/>
            <p:nvPr/>
          </p:nvSpPr>
          <p:spPr bwMode="auto">
            <a:xfrm>
              <a:off x="5778501" y="3219450"/>
              <a:ext cx="190500" cy="80963"/>
            </a:xfrm>
            <a:prstGeom prst="ellipse">
              <a:avLst/>
            </a:prstGeom>
            <a:solidFill>
              <a:schemeClr val="tx1">
                <a:lumMod val="65000"/>
                <a:lumOff val="3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800" dirty="0"/>
                <a:t>C</a:t>
              </a:r>
            </a:p>
          </p:txBody>
        </p:sp>
        <p:sp>
          <p:nvSpPr>
            <p:cNvPr id="97" name="Ellipse 5"/>
            <p:cNvSpPr/>
            <p:nvPr/>
          </p:nvSpPr>
          <p:spPr bwMode="auto">
            <a:xfrm>
              <a:off x="4552951" y="2708275"/>
              <a:ext cx="192088" cy="79375"/>
            </a:xfrm>
            <a:prstGeom prst="ellipse">
              <a:avLst/>
            </a:prstGeom>
            <a:solidFill>
              <a:schemeClr val="tx1">
                <a:lumMod val="65000"/>
                <a:lumOff val="3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800" dirty="0"/>
                <a:t>C</a:t>
              </a:r>
            </a:p>
          </p:txBody>
        </p:sp>
        <p:sp>
          <p:nvSpPr>
            <p:cNvPr id="98" name="Rectangle 97"/>
            <p:cNvSpPr/>
            <p:nvPr/>
          </p:nvSpPr>
          <p:spPr bwMode="auto">
            <a:xfrm>
              <a:off x="4943476" y="2493963"/>
              <a:ext cx="590550" cy="246062"/>
            </a:xfrm>
            <a:prstGeom prst="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solidFill>
                    <a:schemeClr val="tx1">
                      <a:lumMod val="50000"/>
                      <a:lumOff val="50000"/>
                    </a:schemeClr>
                  </a:solidFill>
                </a:rPr>
                <a:t>DCG</a:t>
              </a:r>
              <a:endParaRPr lang="fr-FR" sz="1200" dirty="0">
                <a:solidFill>
                  <a:schemeClr val="tx1">
                    <a:lumMod val="75000"/>
                    <a:lumOff val="25000"/>
                  </a:schemeClr>
                </a:solidFill>
              </a:endParaRPr>
            </a:p>
          </p:txBody>
        </p:sp>
        <p:sp>
          <p:nvSpPr>
            <p:cNvPr id="3" name="Rectangle 2"/>
            <p:cNvSpPr/>
            <p:nvPr/>
          </p:nvSpPr>
          <p:spPr bwMode="auto">
            <a:xfrm>
              <a:off x="2816225" y="3230563"/>
              <a:ext cx="287338" cy="63500"/>
            </a:xfrm>
            <a:prstGeom prst="rect">
              <a:avLst/>
            </a:prstGeom>
            <a:solidFill>
              <a:schemeClr val="tx1">
                <a:lumMod val="65000"/>
                <a:lumOff val="3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600" dirty="0"/>
                <a:t>DC</a:t>
              </a:r>
            </a:p>
          </p:txBody>
        </p:sp>
        <p:sp>
          <p:nvSpPr>
            <p:cNvPr id="111" name="Rectangle 110"/>
            <p:cNvSpPr/>
            <p:nvPr/>
          </p:nvSpPr>
          <p:spPr bwMode="auto">
            <a:xfrm>
              <a:off x="2168525" y="2205038"/>
              <a:ext cx="288925" cy="63500"/>
            </a:xfrm>
            <a:prstGeom prst="rect">
              <a:avLst/>
            </a:prstGeom>
            <a:solidFill>
              <a:schemeClr val="tx1">
                <a:lumMod val="65000"/>
                <a:lumOff val="3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600" dirty="0"/>
                <a:t>DC</a:t>
              </a:r>
            </a:p>
          </p:txBody>
        </p:sp>
        <p:sp>
          <p:nvSpPr>
            <p:cNvPr id="112" name="Rectangle 111"/>
            <p:cNvSpPr/>
            <p:nvPr/>
          </p:nvSpPr>
          <p:spPr bwMode="auto">
            <a:xfrm>
              <a:off x="6210301" y="3230563"/>
              <a:ext cx="287338" cy="63500"/>
            </a:xfrm>
            <a:prstGeom prst="rect">
              <a:avLst/>
            </a:prstGeom>
            <a:solidFill>
              <a:schemeClr val="tx1">
                <a:lumMod val="65000"/>
                <a:lumOff val="3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600" dirty="0"/>
                <a:t>DC</a:t>
              </a:r>
            </a:p>
          </p:txBody>
        </p:sp>
        <p:sp>
          <p:nvSpPr>
            <p:cNvPr id="113" name="Rectangle 112"/>
            <p:cNvSpPr/>
            <p:nvPr/>
          </p:nvSpPr>
          <p:spPr bwMode="auto">
            <a:xfrm>
              <a:off x="6534151" y="3230563"/>
              <a:ext cx="287338" cy="63500"/>
            </a:xfrm>
            <a:prstGeom prst="rect">
              <a:avLst/>
            </a:prstGeom>
            <a:solidFill>
              <a:schemeClr val="tx1">
                <a:lumMod val="65000"/>
                <a:lumOff val="3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600" dirty="0"/>
                <a:t>DC</a:t>
              </a:r>
            </a:p>
          </p:txBody>
        </p:sp>
        <p:sp>
          <p:nvSpPr>
            <p:cNvPr id="114" name="Rectangle 113"/>
            <p:cNvSpPr/>
            <p:nvPr/>
          </p:nvSpPr>
          <p:spPr bwMode="auto">
            <a:xfrm>
              <a:off x="7218364" y="3222625"/>
              <a:ext cx="287337" cy="63500"/>
            </a:xfrm>
            <a:prstGeom prst="rect">
              <a:avLst/>
            </a:prstGeom>
            <a:solidFill>
              <a:schemeClr val="tx1">
                <a:lumMod val="65000"/>
                <a:lumOff val="3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600" dirty="0"/>
                <a:t>DC</a:t>
              </a:r>
            </a:p>
          </p:txBody>
        </p:sp>
        <p:sp>
          <p:nvSpPr>
            <p:cNvPr id="115" name="Ellipse 5"/>
            <p:cNvSpPr/>
            <p:nvPr/>
          </p:nvSpPr>
          <p:spPr bwMode="auto">
            <a:xfrm>
              <a:off x="6907214" y="3205163"/>
              <a:ext cx="190500" cy="80962"/>
            </a:xfrm>
            <a:prstGeom prst="ellipse">
              <a:avLst/>
            </a:prstGeom>
            <a:solidFill>
              <a:schemeClr val="tx1">
                <a:lumMod val="65000"/>
                <a:lumOff val="3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800" dirty="0"/>
                <a:t>C</a:t>
              </a:r>
            </a:p>
          </p:txBody>
        </p:sp>
        <p:sp>
          <p:nvSpPr>
            <p:cNvPr id="116" name="Ellipse 5"/>
            <p:cNvSpPr/>
            <p:nvPr/>
          </p:nvSpPr>
          <p:spPr bwMode="auto">
            <a:xfrm>
              <a:off x="3649663" y="2698750"/>
              <a:ext cx="190500" cy="79375"/>
            </a:xfrm>
            <a:prstGeom prst="ellipse">
              <a:avLst/>
            </a:prstGeom>
            <a:solidFill>
              <a:schemeClr val="tx1">
                <a:lumMod val="65000"/>
                <a:lumOff val="3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800" dirty="0"/>
                <a:t>D</a:t>
              </a:r>
            </a:p>
          </p:txBody>
        </p:sp>
        <p:sp>
          <p:nvSpPr>
            <p:cNvPr id="118" name="Ellipse 5"/>
            <p:cNvSpPr/>
            <p:nvPr/>
          </p:nvSpPr>
          <p:spPr bwMode="auto">
            <a:xfrm>
              <a:off x="5143501" y="2457450"/>
              <a:ext cx="190500" cy="80963"/>
            </a:xfrm>
            <a:prstGeom prst="ellipse">
              <a:avLst/>
            </a:prstGeom>
            <a:solidFill>
              <a:schemeClr val="tx1">
                <a:lumMod val="65000"/>
                <a:lumOff val="3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800" dirty="0"/>
                <a:t>D</a:t>
              </a:r>
            </a:p>
          </p:txBody>
        </p:sp>
        <p:sp>
          <p:nvSpPr>
            <p:cNvPr id="119" name="Ellipse 5"/>
            <p:cNvSpPr/>
            <p:nvPr/>
          </p:nvSpPr>
          <p:spPr bwMode="auto">
            <a:xfrm>
              <a:off x="5143501" y="1954213"/>
              <a:ext cx="190500" cy="80962"/>
            </a:xfrm>
            <a:prstGeom prst="ellipse">
              <a:avLst/>
            </a:prstGeom>
            <a:solidFill>
              <a:schemeClr val="tx1">
                <a:lumMod val="65000"/>
                <a:lumOff val="3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800" dirty="0"/>
                <a:t>D</a:t>
              </a:r>
            </a:p>
          </p:txBody>
        </p:sp>
        <p:sp>
          <p:nvSpPr>
            <p:cNvPr id="120" name="Égal 119"/>
            <p:cNvSpPr/>
            <p:nvPr/>
          </p:nvSpPr>
          <p:spPr bwMode="auto">
            <a:xfrm rot="16200000">
              <a:off x="1196976" y="3160712"/>
              <a:ext cx="107950" cy="180975"/>
            </a:xfrm>
            <a:prstGeom prst="mathEqual">
              <a:avLst/>
            </a:prstGeom>
            <a:solidFill>
              <a:srgbClr val="33ED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chemeClr val="tx1">
                    <a:lumMod val="75000"/>
                    <a:lumOff val="25000"/>
                  </a:schemeClr>
                </a:solidFill>
              </a:endParaRPr>
            </a:p>
          </p:txBody>
        </p:sp>
      </p:grpSp>
      <p:grpSp>
        <p:nvGrpSpPr>
          <p:cNvPr id="2" name="Groupe 1"/>
          <p:cNvGrpSpPr>
            <a:grpSpLocks/>
          </p:cNvGrpSpPr>
          <p:nvPr/>
        </p:nvGrpSpPr>
        <p:grpSpPr bwMode="auto">
          <a:xfrm>
            <a:off x="2566989" y="5721350"/>
            <a:ext cx="3716337" cy="839788"/>
            <a:chOff x="1038225" y="5721350"/>
            <a:chExt cx="3716338" cy="827088"/>
          </a:xfrm>
          <a:solidFill>
            <a:schemeClr val="accent5">
              <a:lumMod val="75000"/>
            </a:schemeClr>
          </a:solidFill>
        </p:grpSpPr>
        <p:sp>
          <p:nvSpPr>
            <p:cNvPr id="213" name="Rectangle 212"/>
            <p:cNvSpPr>
              <a:spLocks noChangeArrowheads="1"/>
            </p:cNvSpPr>
            <p:nvPr/>
          </p:nvSpPr>
          <p:spPr bwMode="auto">
            <a:xfrm>
              <a:off x="1038225" y="5721350"/>
              <a:ext cx="3716338" cy="714517"/>
            </a:xfrm>
            <a:prstGeom prst="rect">
              <a:avLst/>
            </a:prstGeom>
            <a:grpFill/>
            <a:ln w="6350" algn="ctr">
              <a:solidFill>
                <a:srgbClr val="3E0000"/>
              </a:solidFill>
              <a:miter lim="800000"/>
              <a:headEnd/>
              <a:tailEnd/>
            </a:ln>
          </p:spPr>
          <p:txBody>
            <a:bodyPr anchor="ctr"/>
            <a:lstStyle/>
            <a:p>
              <a:pPr algn="ctr">
                <a:defRPr/>
              </a:pPr>
              <a:r>
                <a:rPr lang="fr-FR" sz="1200" b="1" dirty="0">
                  <a:solidFill>
                    <a:schemeClr val="bg1"/>
                  </a:solidFill>
                </a:rPr>
                <a:t>Seconde générale et technologique</a:t>
              </a:r>
            </a:p>
          </p:txBody>
        </p:sp>
        <p:sp>
          <p:nvSpPr>
            <p:cNvPr id="128" name="Ellipse 5"/>
            <p:cNvSpPr/>
            <p:nvPr/>
          </p:nvSpPr>
          <p:spPr bwMode="auto">
            <a:xfrm>
              <a:off x="2741612" y="6423359"/>
              <a:ext cx="214313" cy="125079"/>
            </a:xfrm>
            <a:prstGeom prst="ellipse">
              <a:avLst/>
            </a:pr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800" dirty="0"/>
                <a:t>D</a:t>
              </a:r>
            </a:p>
          </p:txBody>
        </p:sp>
      </p:grpSp>
      <p:grpSp>
        <p:nvGrpSpPr>
          <p:cNvPr id="12" name="Groupe 11"/>
          <p:cNvGrpSpPr>
            <a:grpSpLocks/>
          </p:cNvGrpSpPr>
          <p:nvPr/>
        </p:nvGrpSpPr>
        <p:grpSpPr bwMode="auto">
          <a:xfrm>
            <a:off x="6348413" y="5721350"/>
            <a:ext cx="2735262" cy="827088"/>
            <a:chOff x="4824413" y="5721350"/>
            <a:chExt cx="2735262" cy="827088"/>
          </a:xfrm>
        </p:grpSpPr>
        <p:sp>
          <p:nvSpPr>
            <p:cNvPr id="216" name="Rectangle 215"/>
            <p:cNvSpPr/>
            <p:nvPr/>
          </p:nvSpPr>
          <p:spPr bwMode="auto">
            <a:xfrm>
              <a:off x="4824413" y="5721350"/>
              <a:ext cx="2735262" cy="727075"/>
            </a:xfrm>
            <a:prstGeom prst="rect">
              <a:avLst/>
            </a:prstGeom>
            <a:pattFill prst="pct70">
              <a:fgClr>
                <a:srgbClr val="1B6F59"/>
              </a:fgClr>
              <a:bgClr>
                <a:schemeClr val="bg1"/>
              </a:bgClr>
            </a:pattFill>
            <a:ln w="6350">
              <a:solidFill>
                <a:srgbClr val="0E3A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dirty="0">
                  <a:solidFill>
                    <a:schemeClr val="bg1"/>
                  </a:solidFill>
                </a:rPr>
                <a:t>Seconde professionnelle</a:t>
              </a:r>
            </a:p>
          </p:txBody>
        </p:sp>
        <p:sp>
          <p:nvSpPr>
            <p:cNvPr id="129" name="Ellipse 5"/>
            <p:cNvSpPr/>
            <p:nvPr/>
          </p:nvSpPr>
          <p:spPr bwMode="auto">
            <a:xfrm>
              <a:off x="6102350" y="6423025"/>
              <a:ext cx="214313" cy="125413"/>
            </a:xfrm>
            <a:prstGeom prst="ellipse">
              <a:avLst/>
            </a:prstGeom>
            <a:solidFill>
              <a:schemeClr val="tx1">
                <a:lumMod val="65000"/>
                <a:lumOff val="3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800" dirty="0"/>
                <a:t>D</a:t>
              </a:r>
            </a:p>
          </p:txBody>
        </p:sp>
      </p:grpSp>
      <p:grpSp>
        <p:nvGrpSpPr>
          <p:cNvPr id="19" name="Groupe 18"/>
          <p:cNvGrpSpPr>
            <a:grpSpLocks/>
          </p:cNvGrpSpPr>
          <p:nvPr/>
        </p:nvGrpSpPr>
        <p:grpSpPr bwMode="auto">
          <a:xfrm>
            <a:off x="9145588" y="5721350"/>
            <a:ext cx="1243012" cy="827088"/>
            <a:chOff x="7621588" y="5721350"/>
            <a:chExt cx="1243012" cy="827088"/>
          </a:xfrm>
        </p:grpSpPr>
        <p:sp>
          <p:nvSpPr>
            <p:cNvPr id="220" name="Rectangle 219"/>
            <p:cNvSpPr/>
            <p:nvPr/>
          </p:nvSpPr>
          <p:spPr bwMode="auto">
            <a:xfrm>
              <a:off x="7621588" y="5721350"/>
              <a:ext cx="1243012" cy="723900"/>
            </a:xfrm>
            <a:prstGeom prst="rect">
              <a:avLst/>
            </a:prstGeom>
            <a:pattFill prst="pct50">
              <a:fgClr>
                <a:schemeClr val="accent4">
                  <a:lumMod val="75000"/>
                </a:schemeClr>
              </a:fgClr>
              <a:bgClr>
                <a:schemeClr val="bg1"/>
              </a:bgClr>
            </a:pattFill>
            <a:ln w="63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dirty="0">
                  <a:solidFill>
                    <a:schemeClr val="bg1"/>
                  </a:solidFill>
                </a:rPr>
                <a:t>1</a:t>
              </a:r>
              <a:r>
                <a:rPr lang="fr-FR" sz="1200" b="1" baseline="30000" dirty="0">
                  <a:solidFill>
                    <a:schemeClr val="bg1"/>
                  </a:solidFill>
                </a:rPr>
                <a:t>re</a:t>
              </a:r>
              <a:r>
                <a:rPr lang="fr-FR" sz="1200" b="1" dirty="0">
                  <a:solidFill>
                    <a:schemeClr val="bg1"/>
                  </a:solidFill>
                </a:rPr>
                <a:t> année</a:t>
              </a:r>
            </a:p>
            <a:p>
              <a:pPr algn="ctr">
                <a:defRPr/>
              </a:pPr>
              <a:r>
                <a:rPr lang="fr-FR" sz="1200" b="1" dirty="0">
                  <a:solidFill>
                    <a:schemeClr val="bg1"/>
                  </a:solidFill>
                </a:rPr>
                <a:t>CAP</a:t>
              </a:r>
            </a:p>
          </p:txBody>
        </p:sp>
        <p:sp>
          <p:nvSpPr>
            <p:cNvPr id="130" name="Ellipse 5"/>
            <p:cNvSpPr/>
            <p:nvPr/>
          </p:nvSpPr>
          <p:spPr bwMode="auto">
            <a:xfrm>
              <a:off x="8139113" y="6423025"/>
              <a:ext cx="215900" cy="125413"/>
            </a:xfrm>
            <a:prstGeom prst="ellipse">
              <a:avLst/>
            </a:prstGeom>
            <a:solidFill>
              <a:schemeClr val="tx1">
                <a:lumMod val="65000"/>
                <a:lumOff val="3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800" dirty="0"/>
                <a:t>D</a:t>
              </a:r>
            </a:p>
          </p:txBody>
        </p:sp>
      </p:grpSp>
      <p:grpSp>
        <p:nvGrpSpPr>
          <p:cNvPr id="10" name="Groupe 9"/>
          <p:cNvGrpSpPr>
            <a:grpSpLocks/>
          </p:cNvGrpSpPr>
          <p:nvPr/>
        </p:nvGrpSpPr>
        <p:grpSpPr bwMode="auto">
          <a:xfrm>
            <a:off x="9207500" y="2273300"/>
            <a:ext cx="1460500" cy="1371600"/>
            <a:chOff x="7684330" y="1189664"/>
            <a:chExt cx="1508399" cy="1370290"/>
          </a:xfrm>
        </p:grpSpPr>
        <p:sp>
          <p:nvSpPr>
            <p:cNvPr id="131" name="Ellipse 5"/>
            <p:cNvSpPr/>
            <p:nvPr/>
          </p:nvSpPr>
          <p:spPr bwMode="auto">
            <a:xfrm>
              <a:off x="7684330" y="1235658"/>
              <a:ext cx="214783" cy="123707"/>
            </a:xfrm>
            <a:prstGeom prst="ellipse">
              <a:avLst/>
            </a:prstGeom>
            <a:solidFill>
              <a:schemeClr val="tx1">
                <a:lumMod val="65000"/>
                <a:lumOff val="3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800" dirty="0"/>
                <a:t>D</a:t>
              </a:r>
            </a:p>
          </p:txBody>
        </p:sp>
        <p:sp>
          <p:nvSpPr>
            <p:cNvPr id="132" name="Ellipse 5"/>
            <p:cNvSpPr/>
            <p:nvPr/>
          </p:nvSpPr>
          <p:spPr bwMode="auto">
            <a:xfrm>
              <a:off x="7684330" y="1424390"/>
              <a:ext cx="214783" cy="125293"/>
            </a:xfrm>
            <a:prstGeom prst="ellipse">
              <a:avLst/>
            </a:prstGeom>
            <a:solidFill>
              <a:schemeClr val="tx1">
                <a:lumMod val="65000"/>
                <a:lumOff val="3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800" dirty="0"/>
                <a:t>C</a:t>
              </a:r>
            </a:p>
          </p:txBody>
        </p:sp>
        <p:sp>
          <p:nvSpPr>
            <p:cNvPr id="134" name="Égal 133"/>
            <p:cNvSpPr/>
            <p:nvPr/>
          </p:nvSpPr>
          <p:spPr bwMode="auto">
            <a:xfrm rot="16200000">
              <a:off x="7720583" y="1919442"/>
              <a:ext cx="107847" cy="180352"/>
            </a:xfrm>
            <a:prstGeom prst="mathEqual">
              <a:avLst/>
            </a:prstGeom>
            <a:solidFill>
              <a:srgbClr val="33ED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chemeClr val="tx1">
                    <a:lumMod val="75000"/>
                    <a:lumOff val="25000"/>
                  </a:schemeClr>
                </a:solidFill>
              </a:endParaRPr>
            </a:p>
          </p:txBody>
        </p:sp>
        <p:sp>
          <p:nvSpPr>
            <p:cNvPr id="6" name="Rectangle 134"/>
            <p:cNvSpPr/>
            <p:nvPr/>
          </p:nvSpPr>
          <p:spPr>
            <a:xfrm>
              <a:off x="7684330" y="1652771"/>
              <a:ext cx="360704" cy="160185"/>
            </a:xfrm>
            <a:prstGeom prst="rect">
              <a:avLst/>
            </a:prstGeom>
            <a:solidFill>
              <a:schemeClr val="tx1">
                <a:lumMod val="65000"/>
                <a:lumOff val="3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800" dirty="0"/>
                <a:t>DC</a:t>
              </a:r>
            </a:p>
          </p:txBody>
        </p:sp>
        <p:cxnSp>
          <p:nvCxnSpPr>
            <p:cNvPr id="4147" name="Connecteur droit avec flèche 15"/>
            <p:cNvCxnSpPr>
              <a:cxnSpLocks noChangeShapeType="1"/>
            </p:cNvCxnSpPr>
            <p:nvPr/>
          </p:nvCxnSpPr>
          <p:spPr bwMode="auto">
            <a:xfrm flipV="1">
              <a:off x="7745027" y="2232024"/>
              <a:ext cx="431800" cy="0"/>
            </a:xfrm>
            <a:prstGeom prst="straightConnector1">
              <a:avLst/>
            </a:prstGeom>
            <a:noFill/>
            <a:ln w="25400" cap="rnd" algn="ctr">
              <a:solidFill>
                <a:srgbClr val="FF0000"/>
              </a:solidFill>
              <a:round/>
              <a:headEnd type="oval"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48" name="Connecteur droit avec flèche 15"/>
            <p:cNvCxnSpPr>
              <a:cxnSpLocks noChangeShapeType="1"/>
            </p:cNvCxnSpPr>
            <p:nvPr/>
          </p:nvCxnSpPr>
          <p:spPr bwMode="auto">
            <a:xfrm>
              <a:off x="7744753" y="2434432"/>
              <a:ext cx="432000" cy="0"/>
            </a:xfrm>
            <a:prstGeom prst="straightConnector1">
              <a:avLst/>
            </a:prstGeom>
            <a:noFill/>
            <a:ln w="31750" cap="rnd" algn="ctr">
              <a:solidFill>
                <a:srgbClr val="FF0000"/>
              </a:solidFill>
              <a:prstDash val="sysDash"/>
              <a:round/>
              <a:headEnd type="oval"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49" name="ZoneTexte 6"/>
            <p:cNvSpPr txBox="1">
              <a:spLocks noChangeArrowheads="1"/>
            </p:cNvSpPr>
            <p:nvPr/>
          </p:nvSpPr>
          <p:spPr bwMode="auto">
            <a:xfrm>
              <a:off x="8003051" y="1379371"/>
              <a:ext cx="1189678" cy="33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800"/>
                <a:t>Admission sur concours</a:t>
              </a:r>
            </a:p>
          </p:txBody>
        </p:sp>
        <p:sp>
          <p:nvSpPr>
            <p:cNvPr id="7" name="ZoneTexte 141"/>
            <p:cNvSpPr txBox="1">
              <a:spLocks noChangeArrowheads="1"/>
            </p:cNvSpPr>
            <p:nvPr/>
          </p:nvSpPr>
          <p:spPr bwMode="auto">
            <a:xfrm>
              <a:off x="8003051" y="1189664"/>
              <a:ext cx="118967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800"/>
                <a:t>Admission sur dossier</a:t>
              </a:r>
            </a:p>
          </p:txBody>
        </p:sp>
        <p:sp>
          <p:nvSpPr>
            <p:cNvPr id="4151" name="ZoneTexte 142"/>
            <p:cNvSpPr txBox="1">
              <a:spLocks noChangeArrowheads="1"/>
            </p:cNvSpPr>
            <p:nvPr/>
          </p:nvSpPr>
          <p:spPr bwMode="auto">
            <a:xfrm>
              <a:off x="8003051" y="1563680"/>
              <a:ext cx="10496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800"/>
                <a:t>Admission sur dossier ou concours</a:t>
              </a:r>
            </a:p>
          </p:txBody>
        </p:sp>
        <p:sp>
          <p:nvSpPr>
            <p:cNvPr id="4152" name="ZoneTexte 143"/>
            <p:cNvSpPr txBox="1">
              <a:spLocks noChangeArrowheads="1"/>
            </p:cNvSpPr>
            <p:nvPr/>
          </p:nvSpPr>
          <p:spPr bwMode="auto">
            <a:xfrm>
              <a:off x="7898687" y="1902234"/>
              <a:ext cx="118967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800"/>
                <a:t>Accès non sélectif</a:t>
              </a:r>
            </a:p>
          </p:txBody>
        </p:sp>
        <p:sp>
          <p:nvSpPr>
            <p:cNvPr id="4153" name="ZoneTexte 144"/>
            <p:cNvSpPr txBox="1">
              <a:spLocks noChangeArrowheads="1"/>
            </p:cNvSpPr>
            <p:nvPr/>
          </p:nvSpPr>
          <p:spPr bwMode="auto">
            <a:xfrm>
              <a:off x="8135915" y="2129066"/>
              <a:ext cx="9524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800"/>
                <a:t>Objectif visé</a:t>
              </a:r>
            </a:p>
          </p:txBody>
        </p:sp>
        <p:sp>
          <p:nvSpPr>
            <p:cNvPr id="4154" name="ZoneTexte 145"/>
            <p:cNvSpPr txBox="1">
              <a:spLocks noChangeArrowheads="1"/>
            </p:cNvSpPr>
            <p:nvPr/>
          </p:nvSpPr>
          <p:spPr bwMode="auto">
            <a:xfrm>
              <a:off x="8139884" y="2344510"/>
              <a:ext cx="9524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800"/>
                <a:t>Passerelles</a:t>
              </a:r>
            </a:p>
          </p:txBody>
        </p:sp>
      </p:grpSp>
      <p:grpSp>
        <p:nvGrpSpPr>
          <p:cNvPr id="9" name="Groupe 8"/>
          <p:cNvGrpSpPr>
            <a:grpSpLocks/>
          </p:cNvGrpSpPr>
          <p:nvPr/>
        </p:nvGrpSpPr>
        <p:grpSpPr bwMode="auto">
          <a:xfrm>
            <a:off x="4429125" y="4978400"/>
            <a:ext cx="1849438" cy="889000"/>
            <a:chOff x="2905125" y="4978400"/>
            <a:chExt cx="1849438" cy="889000"/>
          </a:xfrm>
          <a:pattFill prst="pct70">
            <a:fgClr>
              <a:schemeClr val="accent1">
                <a:lumMod val="75000"/>
              </a:schemeClr>
            </a:fgClr>
            <a:bgClr>
              <a:schemeClr val="bg1"/>
            </a:bgClr>
          </a:pattFill>
        </p:grpSpPr>
        <p:sp>
          <p:nvSpPr>
            <p:cNvPr id="234" name="Rectangle 233"/>
            <p:cNvSpPr/>
            <p:nvPr/>
          </p:nvSpPr>
          <p:spPr bwMode="auto">
            <a:xfrm>
              <a:off x="2905125" y="4978400"/>
              <a:ext cx="1849438" cy="728663"/>
            </a:xfrm>
            <a:prstGeom prst="rect">
              <a:avLst/>
            </a:prstGeom>
            <a:grpFill/>
            <a:ln w="63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dirty="0">
                  <a:solidFill>
                    <a:schemeClr val="bg1"/>
                  </a:solidFill>
                </a:rPr>
                <a:t>1</a:t>
              </a:r>
              <a:r>
                <a:rPr lang="fr-FR" sz="1200" b="1" baseline="30000" dirty="0">
                  <a:solidFill>
                    <a:schemeClr val="bg1"/>
                  </a:solidFill>
                </a:rPr>
                <a:t>re</a:t>
              </a:r>
              <a:r>
                <a:rPr lang="fr-FR" sz="1200" b="1" dirty="0">
                  <a:solidFill>
                    <a:schemeClr val="bg1"/>
                  </a:solidFill>
                </a:rPr>
                <a:t> technologique</a:t>
              </a:r>
            </a:p>
          </p:txBody>
        </p:sp>
        <p:cxnSp>
          <p:nvCxnSpPr>
            <p:cNvPr id="4156" name="Connecteur droit avec flèche 15"/>
            <p:cNvCxnSpPr>
              <a:cxnSpLocks noChangeShapeType="1"/>
            </p:cNvCxnSpPr>
            <p:nvPr/>
          </p:nvCxnSpPr>
          <p:spPr bwMode="auto">
            <a:xfrm flipV="1">
              <a:off x="2905125" y="5510213"/>
              <a:ext cx="227013" cy="357187"/>
            </a:xfrm>
            <a:prstGeom prst="straightConnector1">
              <a:avLst/>
            </a:prstGeom>
            <a:grpFill/>
            <a:ln w="31750" cap="rnd" algn="ctr">
              <a:solidFill>
                <a:srgbClr val="FF0000"/>
              </a:solidFill>
              <a:round/>
              <a:headEnd type="oval" w="sm" len="sm"/>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6" name="Ellipse 5"/>
            <p:cNvSpPr/>
            <p:nvPr/>
          </p:nvSpPr>
          <p:spPr bwMode="auto">
            <a:xfrm>
              <a:off x="3713163" y="5643563"/>
              <a:ext cx="214312" cy="123825"/>
            </a:xfrm>
            <a:prstGeom prst="ellipse">
              <a:avLst/>
            </a:pr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800" dirty="0"/>
                <a:t>D</a:t>
              </a:r>
            </a:p>
          </p:txBody>
        </p:sp>
      </p:grpSp>
      <p:grpSp>
        <p:nvGrpSpPr>
          <p:cNvPr id="5" name="Groupe 4"/>
          <p:cNvGrpSpPr>
            <a:grpSpLocks/>
          </p:cNvGrpSpPr>
          <p:nvPr/>
        </p:nvGrpSpPr>
        <p:grpSpPr bwMode="auto">
          <a:xfrm>
            <a:off x="2566989" y="4978400"/>
            <a:ext cx="1844675" cy="889000"/>
            <a:chOff x="1038225" y="4978400"/>
            <a:chExt cx="1849438" cy="889000"/>
          </a:xfrm>
          <a:solidFill>
            <a:schemeClr val="accent5">
              <a:lumMod val="75000"/>
            </a:schemeClr>
          </a:solidFill>
        </p:grpSpPr>
        <p:sp>
          <p:nvSpPr>
            <p:cNvPr id="226" name="Rectangle 225"/>
            <p:cNvSpPr>
              <a:spLocks noChangeArrowheads="1"/>
            </p:cNvSpPr>
            <p:nvPr/>
          </p:nvSpPr>
          <p:spPr bwMode="auto">
            <a:xfrm>
              <a:off x="1038225" y="4978400"/>
              <a:ext cx="1849438" cy="727075"/>
            </a:xfrm>
            <a:prstGeom prst="rect">
              <a:avLst/>
            </a:prstGeom>
            <a:grpFill/>
            <a:ln w="6350" algn="ctr">
              <a:solidFill>
                <a:srgbClr val="3E0000"/>
              </a:solidFill>
              <a:miter lim="800000"/>
              <a:headEnd/>
              <a:tailEnd/>
            </a:ln>
          </p:spPr>
          <p:txBody>
            <a:bodyPr anchor="ctr"/>
            <a:lstStyle/>
            <a:p>
              <a:pPr algn="ctr">
                <a:defRPr/>
              </a:pPr>
              <a:r>
                <a:rPr lang="fr-FR" sz="1200" b="1" dirty="0">
                  <a:solidFill>
                    <a:schemeClr val="bg1"/>
                  </a:solidFill>
                </a:rPr>
                <a:t>Première générale</a:t>
              </a:r>
            </a:p>
          </p:txBody>
        </p:sp>
        <p:cxnSp>
          <p:nvCxnSpPr>
            <p:cNvPr id="4150" name="Connecteur droit avec flèche 15"/>
            <p:cNvCxnSpPr>
              <a:cxnSpLocks noChangeShapeType="1"/>
            </p:cNvCxnSpPr>
            <p:nvPr/>
          </p:nvCxnSpPr>
          <p:spPr bwMode="auto">
            <a:xfrm flipH="1" flipV="1">
              <a:off x="2627313" y="5510213"/>
              <a:ext cx="260350" cy="357187"/>
            </a:xfrm>
            <a:prstGeom prst="straightConnector1">
              <a:avLst/>
            </a:prstGeom>
            <a:grpFill/>
            <a:ln w="31750" cap="rnd" algn="ctr">
              <a:solidFill>
                <a:srgbClr val="FF0000"/>
              </a:solidFill>
              <a:round/>
              <a:headEnd type="oval" w="sm" len="sm"/>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5" name="Ellipse 5"/>
            <p:cNvSpPr/>
            <p:nvPr/>
          </p:nvSpPr>
          <p:spPr bwMode="auto">
            <a:xfrm>
              <a:off x="1856307" y="5643563"/>
              <a:ext cx="213274" cy="123825"/>
            </a:xfrm>
            <a:prstGeom prst="ellipse">
              <a:avLst/>
            </a:prstGeom>
            <a:grp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800" dirty="0"/>
                <a:t>D</a:t>
              </a:r>
            </a:p>
          </p:txBody>
        </p:sp>
      </p:grpSp>
      <p:grpSp>
        <p:nvGrpSpPr>
          <p:cNvPr id="8" name="Groupe 7"/>
          <p:cNvGrpSpPr>
            <a:grpSpLocks/>
          </p:cNvGrpSpPr>
          <p:nvPr/>
        </p:nvGrpSpPr>
        <p:grpSpPr bwMode="auto">
          <a:xfrm>
            <a:off x="2566989" y="4005263"/>
            <a:ext cx="1844675" cy="958850"/>
            <a:chOff x="1038225" y="4005263"/>
            <a:chExt cx="1849438" cy="958850"/>
          </a:xfrm>
          <a:solidFill>
            <a:schemeClr val="accent5">
              <a:lumMod val="75000"/>
            </a:schemeClr>
          </a:solidFill>
        </p:grpSpPr>
        <p:sp>
          <p:nvSpPr>
            <p:cNvPr id="235" name="Rectangle 234"/>
            <p:cNvSpPr>
              <a:spLocks noChangeArrowheads="1"/>
            </p:cNvSpPr>
            <p:nvPr/>
          </p:nvSpPr>
          <p:spPr bwMode="auto">
            <a:xfrm>
              <a:off x="1038225" y="4237038"/>
              <a:ext cx="1849438" cy="727075"/>
            </a:xfrm>
            <a:prstGeom prst="rect">
              <a:avLst/>
            </a:prstGeom>
            <a:grpFill/>
            <a:ln w="6350" algn="ctr">
              <a:solidFill>
                <a:srgbClr val="3E0000"/>
              </a:solidFill>
              <a:miter lim="800000"/>
              <a:headEnd/>
              <a:tailEnd/>
            </a:ln>
          </p:spPr>
          <p:txBody>
            <a:bodyPr anchor="ctr"/>
            <a:lstStyle/>
            <a:p>
              <a:pPr algn="ctr">
                <a:defRPr/>
              </a:pPr>
              <a:r>
                <a:rPr lang="fr-FR" sz="1200" b="1" dirty="0">
                  <a:solidFill>
                    <a:schemeClr val="bg1"/>
                  </a:solidFill>
                </a:rPr>
                <a:t>Terminale générale</a:t>
              </a:r>
            </a:p>
          </p:txBody>
        </p:sp>
        <p:sp>
          <p:nvSpPr>
            <p:cNvPr id="243" name="Rectangle 242"/>
            <p:cNvSpPr/>
            <p:nvPr/>
          </p:nvSpPr>
          <p:spPr bwMode="auto">
            <a:xfrm>
              <a:off x="1038225" y="4005263"/>
              <a:ext cx="1849438" cy="231775"/>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solidFill>
                    <a:schemeClr val="bg1"/>
                  </a:solidFill>
                </a:rPr>
                <a:t>Bac général</a:t>
              </a:r>
            </a:p>
          </p:txBody>
        </p:sp>
      </p:grpSp>
      <p:grpSp>
        <p:nvGrpSpPr>
          <p:cNvPr id="11" name="Groupe 10"/>
          <p:cNvGrpSpPr>
            <a:grpSpLocks/>
          </p:cNvGrpSpPr>
          <p:nvPr/>
        </p:nvGrpSpPr>
        <p:grpSpPr bwMode="auto">
          <a:xfrm>
            <a:off x="4429125" y="4005263"/>
            <a:ext cx="1849438" cy="958849"/>
            <a:chOff x="2905125" y="4005263"/>
            <a:chExt cx="1849438" cy="958849"/>
          </a:xfrm>
          <a:pattFill prst="pct70">
            <a:fgClr>
              <a:schemeClr val="accent1">
                <a:lumMod val="75000"/>
              </a:schemeClr>
            </a:fgClr>
            <a:bgClr>
              <a:schemeClr val="bg1"/>
            </a:bgClr>
          </a:pattFill>
        </p:grpSpPr>
        <p:sp>
          <p:nvSpPr>
            <p:cNvPr id="238" name="Rectangle 237"/>
            <p:cNvSpPr/>
            <p:nvPr/>
          </p:nvSpPr>
          <p:spPr bwMode="auto">
            <a:xfrm>
              <a:off x="2905125" y="4237037"/>
              <a:ext cx="1849438" cy="727075"/>
            </a:xfrm>
            <a:prstGeom prst="rect">
              <a:avLst/>
            </a:prstGeom>
            <a:grpFill/>
            <a:ln w="63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dirty="0">
                  <a:solidFill>
                    <a:schemeClr val="bg1"/>
                  </a:solidFill>
                </a:rPr>
                <a:t>Terminale technologique</a:t>
              </a:r>
            </a:p>
          </p:txBody>
        </p:sp>
        <p:sp>
          <p:nvSpPr>
            <p:cNvPr id="244" name="Rectangle 243"/>
            <p:cNvSpPr/>
            <p:nvPr/>
          </p:nvSpPr>
          <p:spPr bwMode="auto">
            <a:xfrm>
              <a:off x="2905125" y="4005263"/>
              <a:ext cx="1849438" cy="231775"/>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solidFill>
                    <a:schemeClr val="bg1"/>
                  </a:solidFill>
                </a:rPr>
                <a:t>Bac technologique</a:t>
              </a:r>
            </a:p>
          </p:txBody>
        </p:sp>
      </p:grpSp>
      <p:sp>
        <p:nvSpPr>
          <p:cNvPr id="222" name="Rectangle 221"/>
          <p:cNvSpPr/>
          <p:nvPr/>
        </p:nvSpPr>
        <p:spPr bwMode="auto">
          <a:xfrm>
            <a:off x="6348413" y="4978401"/>
            <a:ext cx="2735262" cy="727075"/>
          </a:xfrm>
          <a:prstGeom prst="rect">
            <a:avLst/>
          </a:prstGeom>
          <a:pattFill prst="pct70">
            <a:fgClr>
              <a:srgbClr val="1B6F59"/>
            </a:fgClr>
            <a:bgClr>
              <a:schemeClr val="bg1"/>
            </a:bgClr>
          </a:pattFill>
          <a:ln w="6350">
            <a:solidFill>
              <a:srgbClr val="0E3A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dirty="0">
                <a:solidFill>
                  <a:schemeClr val="bg1"/>
                </a:solidFill>
              </a:rPr>
              <a:t>Première professionnelle</a:t>
            </a:r>
          </a:p>
        </p:txBody>
      </p:sp>
      <p:grpSp>
        <p:nvGrpSpPr>
          <p:cNvPr id="14" name="Groupe 13"/>
          <p:cNvGrpSpPr>
            <a:grpSpLocks/>
          </p:cNvGrpSpPr>
          <p:nvPr/>
        </p:nvGrpSpPr>
        <p:grpSpPr bwMode="auto">
          <a:xfrm>
            <a:off x="6348413" y="4005263"/>
            <a:ext cx="2735262" cy="958850"/>
            <a:chOff x="4824413" y="4005263"/>
            <a:chExt cx="2735262" cy="958850"/>
          </a:xfrm>
        </p:grpSpPr>
        <p:sp>
          <p:nvSpPr>
            <p:cNvPr id="239" name="Rectangle 238"/>
            <p:cNvSpPr/>
            <p:nvPr/>
          </p:nvSpPr>
          <p:spPr bwMode="auto">
            <a:xfrm>
              <a:off x="4824413" y="4237038"/>
              <a:ext cx="2735262" cy="727075"/>
            </a:xfrm>
            <a:prstGeom prst="rect">
              <a:avLst/>
            </a:prstGeom>
            <a:pattFill prst="pct70">
              <a:fgClr>
                <a:srgbClr val="1B6F59"/>
              </a:fgClr>
              <a:bgClr>
                <a:schemeClr val="bg1"/>
              </a:bgClr>
            </a:pattFill>
            <a:ln w="6350">
              <a:solidFill>
                <a:srgbClr val="0E3A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dirty="0">
                  <a:solidFill>
                    <a:schemeClr val="bg1"/>
                  </a:solidFill>
                </a:rPr>
                <a:t>Terminale professionnelle</a:t>
              </a:r>
            </a:p>
          </p:txBody>
        </p:sp>
        <p:sp>
          <p:nvSpPr>
            <p:cNvPr id="245" name="Rectangle 244"/>
            <p:cNvSpPr/>
            <p:nvPr/>
          </p:nvSpPr>
          <p:spPr bwMode="auto">
            <a:xfrm>
              <a:off x="4824413" y="4005263"/>
              <a:ext cx="2735262" cy="231775"/>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solidFill>
                    <a:schemeClr val="bg1"/>
                  </a:solidFill>
                </a:rPr>
                <a:t>Bac professionnel</a:t>
              </a:r>
            </a:p>
          </p:txBody>
        </p:sp>
      </p:grpSp>
      <p:cxnSp>
        <p:nvCxnSpPr>
          <p:cNvPr id="257" name="Connecteur droit avec flèche 15"/>
          <p:cNvCxnSpPr>
            <a:cxnSpLocks noChangeShapeType="1"/>
          </p:cNvCxnSpPr>
          <p:nvPr/>
        </p:nvCxnSpPr>
        <p:spPr bwMode="auto">
          <a:xfrm flipV="1">
            <a:off x="6057901" y="5397500"/>
            <a:ext cx="574675" cy="522288"/>
          </a:xfrm>
          <a:prstGeom prst="straightConnector1">
            <a:avLst/>
          </a:prstGeom>
          <a:noFill/>
          <a:ln w="31750" cap="rnd" algn="ctr">
            <a:solidFill>
              <a:srgbClr val="FF0000"/>
            </a:solidFill>
            <a:prstDash val="sysDash"/>
            <a:round/>
            <a:headEnd type="oval"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Connecteur droit avec flèche 15"/>
          <p:cNvCxnSpPr>
            <a:cxnSpLocks noChangeShapeType="1"/>
          </p:cNvCxnSpPr>
          <p:nvPr/>
        </p:nvCxnSpPr>
        <p:spPr bwMode="auto">
          <a:xfrm flipV="1">
            <a:off x="4057650" y="3889376"/>
            <a:ext cx="0" cy="239713"/>
          </a:xfrm>
          <a:prstGeom prst="straightConnector1">
            <a:avLst/>
          </a:prstGeom>
          <a:noFill/>
          <a:ln w="31750" cap="rnd" algn="ctr">
            <a:solidFill>
              <a:srgbClr val="FF0000"/>
            </a:solidFill>
            <a:round/>
            <a:headEnd type="oval"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Connecteur droit avec flèche 15"/>
          <p:cNvCxnSpPr>
            <a:cxnSpLocks noChangeShapeType="1"/>
          </p:cNvCxnSpPr>
          <p:nvPr/>
        </p:nvCxnSpPr>
        <p:spPr bwMode="auto">
          <a:xfrm flipV="1">
            <a:off x="6054725" y="3889376"/>
            <a:ext cx="0" cy="220663"/>
          </a:xfrm>
          <a:prstGeom prst="straightConnector1">
            <a:avLst/>
          </a:prstGeom>
          <a:noFill/>
          <a:ln w="31750" cap="rnd" algn="ctr">
            <a:solidFill>
              <a:srgbClr val="FF0000"/>
            </a:solidFill>
            <a:round/>
            <a:headEnd type="oval"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0" name="Groupe 19"/>
          <p:cNvGrpSpPr>
            <a:grpSpLocks/>
          </p:cNvGrpSpPr>
          <p:nvPr/>
        </p:nvGrpSpPr>
        <p:grpSpPr bwMode="auto">
          <a:xfrm>
            <a:off x="9145588" y="4748213"/>
            <a:ext cx="1243012" cy="957262"/>
            <a:chOff x="7621588" y="4748213"/>
            <a:chExt cx="1243012" cy="957262"/>
          </a:xfrm>
        </p:grpSpPr>
        <p:sp>
          <p:nvSpPr>
            <p:cNvPr id="221" name="Rectangle 220"/>
            <p:cNvSpPr/>
            <p:nvPr/>
          </p:nvSpPr>
          <p:spPr bwMode="auto">
            <a:xfrm>
              <a:off x="7621588" y="4978400"/>
              <a:ext cx="1243012" cy="727075"/>
            </a:xfrm>
            <a:prstGeom prst="rect">
              <a:avLst/>
            </a:prstGeom>
            <a:pattFill prst="pct50">
              <a:fgClr>
                <a:schemeClr val="accent4">
                  <a:lumMod val="75000"/>
                </a:schemeClr>
              </a:fgClr>
              <a:bgClr>
                <a:schemeClr val="bg1"/>
              </a:bgClr>
            </a:pattFill>
            <a:ln w="63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dirty="0">
                  <a:solidFill>
                    <a:schemeClr val="bg1"/>
                  </a:solidFill>
                </a:rPr>
                <a:t>2</a:t>
              </a:r>
              <a:r>
                <a:rPr lang="fr-FR" sz="1200" b="1" baseline="30000" dirty="0">
                  <a:solidFill>
                    <a:schemeClr val="bg1"/>
                  </a:solidFill>
                </a:rPr>
                <a:t>e </a:t>
              </a:r>
              <a:r>
                <a:rPr lang="fr-FR" sz="1200" b="1" dirty="0">
                  <a:solidFill>
                    <a:schemeClr val="bg1"/>
                  </a:solidFill>
                </a:rPr>
                <a:t>année</a:t>
              </a:r>
            </a:p>
            <a:p>
              <a:pPr algn="ctr">
                <a:defRPr/>
              </a:pPr>
              <a:r>
                <a:rPr lang="fr-FR" sz="1200" b="1" dirty="0">
                  <a:solidFill>
                    <a:schemeClr val="bg1"/>
                  </a:solidFill>
                </a:rPr>
                <a:t>CAP</a:t>
              </a:r>
            </a:p>
          </p:txBody>
        </p:sp>
        <p:sp>
          <p:nvSpPr>
            <p:cNvPr id="246" name="Rectangle 245"/>
            <p:cNvSpPr/>
            <p:nvPr/>
          </p:nvSpPr>
          <p:spPr bwMode="auto">
            <a:xfrm>
              <a:off x="7621588" y="4748213"/>
              <a:ext cx="1243012" cy="231775"/>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solidFill>
                    <a:schemeClr val="bg1"/>
                  </a:solidFill>
                </a:rPr>
                <a:t>CAP</a:t>
              </a:r>
            </a:p>
          </p:txBody>
        </p:sp>
      </p:grpSp>
      <p:grpSp>
        <p:nvGrpSpPr>
          <p:cNvPr id="25" name="Groupe 24"/>
          <p:cNvGrpSpPr>
            <a:grpSpLocks/>
          </p:cNvGrpSpPr>
          <p:nvPr/>
        </p:nvGrpSpPr>
        <p:grpSpPr bwMode="auto">
          <a:xfrm>
            <a:off x="6959601" y="3805239"/>
            <a:ext cx="3344863" cy="1546225"/>
            <a:chOff x="5436096" y="3804444"/>
            <a:chExt cx="3344367" cy="1547019"/>
          </a:xfrm>
        </p:grpSpPr>
        <p:cxnSp>
          <p:nvCxnSpPr>
            <p:cNvPr id="4134" name="Connecteur droit avec flèche 15"/>
            <p:cNvCxnSpPr>
              <a:cxnSpLocks noChangeShapeType="1"/>
            </p:cNvCxnSpPr>
            <p:nvPr/>
          </p:nvCxnSpPr>
          <p:spPr bwMode="auto">
            <a:xfrm flipV="1">
              <a:off x="5436096" y="3804444"/>
              <a:ext cx="0" cy="305963"/>
            </a:xfrm>
            <a:prstGeom prst="straightConnector1">
              <a:avLst/>
            </a:prstGeom>
            <a:noFill/>
            <a:ln w="31750" cap="rnd" algn="ctr">
              <a:solidFill>
                <a:srgbClr val="FF0000"/>
              </a:solidFill>
              <a:prstDash val="sysDash"/>
              <a:round/>
              <a:headEnd type="oval"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2" name="Ellipse 261"/>
            <p:cNvSpPr/>
            <p:nvPr/>
          </p:nvSpPr>
          <p:spPr bwMode="auto">
            <a:xfrm>
              <a:off x="7713821" y="3888624"/>
              <a:ext cx="1066642" cy="463788"/>
            </a:xfrm>
            <a:prstGeom prst="ellipse">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t>Vie active</a:t>
              </a:r>
            </a:p>
          </p:txBody>
        </p:sp>
        <p:cxnSp>
          <p:nvCxnSpPr>
            <p:cNvPr id="4136" name="Connecteur droit avec flèche 15"/>
            <p:cNvCxnSpPr>
              <a:cxnSpLocks noChangeShapeType="1"/>
              <a:endCxn id="262" idx="4"/>
            </p:cNvCxnSpPr>
            <p:nvPr/>
          </p:nvCxnSpPr>
          <p:spPr bwMode="auto">
            <a:xfrm flipH="1" flipV="1">
              <a:off x="8247063" y="4352925"/>
              <a:ext cx="0" cy="365125"/>
            </a:xfrm>
            <a:prstGeom prst="straightConnector1">
              <a:avLst/>
            </a:prstGeom>
            <a:noFill/>
            <a:ln w="25400" cap="rnd" algn="ctr">
              <a:solidFill>
                <a:srgbClr val="FF0000"/>
              </a:solidFill>
              <a:round/>
              <a:headEnd type="oval"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37" name="Connecteur droit avec flèche 15"/>
            <p:cNvCxnSpPr>
              <a:cxnSpLocks noChangeShapeType="1"/>
            </p:cNvCxnSpPr>
            <p:nvPr/>
          </p:nvCxnSpPr>
          <p:spPr bwMode="auto">
            <a:xfrm flipV="1">
              <a:off x="7281863" y="4121150"/>
              <a:ext cx="431800" cy="0"/>
            </a:xfrm>
            <a:prstGeom prst="straightConnector1">
              <a:avLst/>
            </a:prstGeom>
            <a:noFill/>
            <a:ln w="25400" cap="rnd" algn="ctr">
              <a:solidFill>
                <a:srgbClr val="FF0000"/>
              </a:solidFill>
              <a:round/>
              <a:headEnd type="oval"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38" name="Connecteur droit avec flèche 15"/>
            <p:cNvCxnSpPr>
              <a:cxnSpLocks noChangeShapeType="1"/>
            </p:cNvCxnSpPr>
            <p:nvPr/>
          </p:nvCxnSpPr>
          <p:spPr bwMode="auto">
            <a:xfrm flipH="1" flipV="1">
              <a:off x="7235825" y="5341938"/>
              <a:ext cx="576263" cy="9525"/>
            </a:xfrm>
            <a:prstGeom prst="straightConnector1">
              <a:avLst/>
            </a:prstGeom>
            <a:noFill/>
            <a:ln w="31750" cap="rnd" algn="ctr">
              <a:solidFill>
                <a:srgbClr val="FF0000"/>
              </a:solidFill>
              <a:prstDash val="sysDash"/>
              <a:round/>
              <a:headEnd type="oval"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246" name="Group 150"/>
          <p:cNvGrpSpPr>
            <a:grpSpLocks/>
          </p:cNvGrpSpPr>
          <p:nvPr/>
        </p:nvGrpSpPr>
        <p:grpSpPr bwMode="auto">
          <a:xfrm>
            <a:off x="8332789" y="908050"/>
            <a:ext cx="2516187" cy="336550"/>
            <a:chOff x="1386" y="709"/>
            <a:chExt cx="1585" cy="212"/>
          </a:xfrm>
        </p:grpSpPr>
        <p:sp>
          <p:nvSpPr>
            <p:cNvPr id="13" name="Rectangle 134"/>
            <p:cNvSpPr>
              <a:spLocks noChangeArrowheads="1"/>
            </p:cNvSpPr>
            <p:nvPr/>
          </p:nvSpPr>
          <p:spPr bwMode="auto">
            <a:xfrm>
              <a:off x="1386" y="754"/>
              <a:ext cx="444" cy="101"/>
            </a:xfrm>
            <a:prstGeom prst="rect">
              <a:avLst/>
            </a:prstGeom>
            <a:solidFill>
              <a:schemeClr val="accent5">
                <a:lumMod val="75000"/>
              </a:schemeClr>
            </a:solidFill>
            <a:ln w="3175" algn="ctr">
              <a:solidFill>
                <a:srgbClr val="3E0000"/>
              </a:solidFill>
              <a:miter lim="800000"/>
              <a:headEnd/>
              <a:tailEnd/>
            </a:ln>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defRPr/>
              </a:pPr>
              <a:endParaRPr lang="fr-FR" altLang="fr-FR" sz="800" dirty="0">
                <a:solidFill>
                  <a:srgbClr val="FFFFFF"/>
                </a:solidFill>
              </a:endParaRPr>
            </a:p>
          </p:txBody>
        </p:sp>
        <p:sp>
          <p:nvSpPr>
            <p:cNvPr id="4133" name="ZoneTexte 141"/>
            <p:cNvSpPr txBox="1">
              <a:spLocks noChangeArrowheads="1"/>
            </p:cNvSpPr>
            <p:nvPr/>
          </p:nvSpPr>
          <p:spPr bwMode="auto">
            <a:xfrm>
              <a:off x="1882" y="709"/>
              <a:ext cx="108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800" dirty="0"/>
                <a:t>Parcours toujours offert dans les lycées du réseau AEFE</a:t>
              </a:r>
            </a:p>
          </p:txBody>
        </p:sp>
      </p:grpSp>
      <p:grpSp>
        <p:nvGrpSpPr>
          <p:cNvPr id="139" name="Group 150"/>
          <p:cNvGrpSpPr>
            <a:grpSpLocks/>
          </p:cNvGrpSpPr>
          <p:nvPr/>
        </p:nvGrpSpPr>
        <p:grpSpPr bwMode="auto">
          <a:xfrm>
            <a:off x="8332789" y="1231900"/>
            <a:ext cx="2516187" cy="338138"/>
            <a:chOff x="1386" y="709"/>
            <a:chExt cx="1585" cy="213"/>
          </a:xfrm>
        </p:grpSpPr>
        <p:sp>
          <p:nvSpPr>
            <p:cNvPr id="140" name="Rectangle 139"/>
            <p:cNvSpPr>
              <a:spLocks noChangeArrowheads="1"/>
            </p:cNvSpPr>
            <p:nvPr/>
          </p:nvSpPr>
          <p:spPr bwMode="auto">
            <a:xfrm>
              <a:off x="1386" y="754"/>
              <a:ext cx="444" cy="101"/>
            </a:xfrm>
            <a:prstGeom prst="rect">
              <a:avLst/>
            </a:prstGeom>
            <a:pattFill prst="pct70">
              <a:fgClr>
                <a:schemeClr val="tx2">
                  <a:lumMod val="60000"/>
                  <a:lumOff val="40000"/>
                </a:schemeClr>
              </a:fgClr>
              <a:bgClr>
                <a:schemeClr val="bg1"/>
              </a:bgClr>
            </a:pattFill>
            <a:ln w="3175" algn="ctr">
              <a:solidFill>
                <a:schemeClr val="accent1">
                  <a:lumMod val="75000"/>
                </a:schemeClr>
              </a:solidFill>
              <a:miter lim="800000"/>
              <a:headEnd/>
              <a:tailEnd/>
            </a:ln>
          </p:spPr>
          <p:txBody>
            <a:bodyPr anchor="ctr"/>
            <a:lstStyle/>
            <a:p>
              <a:pPr algn="ctr">
                <a:defRPr/>
              </a:pPr>
              <a:endParaRPr lang="fr-FR" sz="800" dirty="0">
                <a:solidFill>
                  <a:srgbClr val="FFFFFF"/>
                </a:solidFill>
                <a:cs typeface="Arial" charset="0"/>
              </a:endParaRPr>
            </a:p>
          </p:txBody>
        </p:sp>
        <p:sp>
          <p:nvSpPr>
            <p:cNvPr id="4131" name="ZoneTexte 141"/>
            <p:cNvSpPr txBox="1">
              <a:spLocks noChangeArrowheads="1"/>
            </p:cNvSpPr>
            <p:nvPr/>
          </p:nvSpPr>
          <p:spPr bwMode="auto">
            <a:xfrm>
              <a:off x="1882" y="709"/>
              <a:ext cx="108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800" dirty="0"/>
                <a:t>Parcours offert seulement par quelques lycées du réseau AEFE</a:t>
              </a:r>
            </a:p>
          </p:txBody>
        </p:sp>
      </p:grpSp>
      <p:grpSp>
        <p:nvGrpSpPr>
          <p:cNvPr id="142" name="Group 150"/>
          <p:cNvGrpSpPr>
            <a:grpSpLocks/>
          </p:cNvGrpSpPr>
          <p:nvPr/>
        </p:nvGrpSpPr>
        <p:grpSpPr bwMode="auto">
          <a:xfrm>
            <a:off x="8332789" y="1547814"/>
            <a:ext cx="2516187" cy="338137"/>
            <a:chOff x="1386" y="709"/>
            <a:chExt cx="1585" cy="213"/>
          </a:xfrm>
        </p:grpSpPr>
        <p:sp>
          <p:nvSpPr>
            <p:cNvPr id="4128" name="Rectangle 142"/>
            <p:cNvSpPr>
              <a:spLocks noChangeArrowheads="1"/>
            </p:cNvSpPr>
            <p:nvPr/>
          </p:nvSpPr>
          <p:spPr bwMode="auto">
            <a:xfrm>
              <a:off x="1386" y="754"/>
              <a:ext cx="444" cy="101"/>
            </a:xfrm>
            <a:prstGeom prst="rect">
              <a:avLst/>
            </a:prstGeom>
            <a:pattFill prst="pct70">
              <a:fgClr>
                <a:srgbClr val="1E7C63"/>
              </a:fgClr>
              <a:bgClr>
                <a:schemeClr val="bg1"/>
              </a:bgClr>
            </a:pattFill>
            <a:ln w="3175" algn="ctr">
              <a:solidFill>
                <a:srgbClr val="104436"/>
              </a:solidFill>
              <a:miter lim="800000"/>
              <a:headEnd/>
              <a:tailEnd/>
            </a:ln>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fr-FR" altLang="fr-FR" sz="800">
                <a:solidFill>
                  <a:srgbClr val="FFFFFF"/>
                </a:solidFill>
              </a:endParaRPr>
            </a:p>
          </p:txBody>
        </p:sp>
        <p:sp>
          <p:nvSpPr>
            <p:cNvPr id="4129" name="ZoneTexte 141"/>
            <p:cNvSpPr txBox="1">
              <a:spLocks noChangeArrowheads="1"/>
            </p:cNvSpPr>
            <p:nvPr/>
          </p:nvSpPr>
          <p:spPr bwMode="auto">
            <a:xfrm>
              <a:off x="1882" y="709"/>
              <a:ext cx="108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800" dirty="0"/>
                <a:t>Parcours offert seulement par quelques lycées du réseau AEFE</a:t>
              </a:r>
            </a:p>
          </p:txBody>
        </p:sp>
      </p:grpSp>
      <p:grpSp>
        <p:nvGrpSpPr>
          <p:cNvPr id="145" name="Group 150"/>
          <p:cNvGrpSpPr>
            <a:grpSpLocks/>
          </p:cNvGrpSpPr>
          <p:nvPr/>
        </p:nvGrpSpPr>
        <p:grpSpPr bwMode="auto">
          <a:xfrm>
            <a:off x="9207501" y="1944689"/>
            <a:ext cx="2092325" cy="338137"/>
            <a:chOff x="1610" y="709"/>
            <a:chExt cx="1318" cy="213"/>
          </a:xfrm>
        </p:grpSpPr>
        <p:sp>
          <p:nvSpPr>
            <p:cNvPr id="146" name="Rectangle 142"/>
            <p:cNvSpPr>
              <a:spLocks noChangeArrowheads="1"/>
            </p:cNvSpPr>
            <p:nvPr/>
          </p:nvSpPr>
          <p:spPr bwMode="auto">
            <a:xfrm>
              <a:off x="1610" y="754"/>
              <a:ext cx="220" cy="101"/>
            </a:xfrm>
            <a:prstGeom prst="rect">
              <a:avLst/>
            </a:prstGeom>
            <a:pattFill prst="pct50">
              <a:fgClr>
                <a:srgbClr val="6E558D"/>
              </a:fgClr>
              <a:bgClr>
                <a:schemeClr val="bg1"/>
              </a:bgClr>
            </a:pattFill>
            <a:ln w="3175" algn="ctr">
              <a:solidFill>
                <a:schemeClr val="accent4">
                  <a:lumMod val="50000"/>
                </a:schemeClr>
              </a:solidFill>
              <a:miter lim="800000"/>
              <a:headEnd/>
              <a:tailEnd/>
            </a:ln>
          </p:spPr>
          <p:txBody>
            <a:bodyPr anchor="ctr"/>
            <a:lstStyle/>
            <a:p>
              <a:pPr algn="ctr">
                <a:defRPr/>
              </a:pPr>
              <a:endParaRPr lang="fr-FR" sz="800" dirty="0">
                <a:solidFill>
                  <a:srgbClr val="FFFFFF"/>
                </a:solidFill>
                <a:cs typeface="Arial" charset="0"/>
              </a:endParaRPr>
            </a:p>
          </p:txBody>
        </p:sp>
        <p:sp>
          <p:nvSpPr>
            <p:cNvPr id="4127" name="ZoneTexte 141"/>
            <p:cNvSpPr txBox="1">
              <a:spLocks noChangeArrowheads="1"/>
            </p:cNvSpPr>
            <p:nvPr/>
          </p:nvSpPr>
          <p:spPr bwMode="auto">
            <a:xfrm>
              <a:off x="1839" y="709"/>
              <a:ext cx="108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800" dirty="0"/>
                <a:t>Parcours non proposé </a:t>
              </a:r>
              <a:br>
                <a:rPr lang="fr-FR" altLang="fr-FR" sz="800" dirty="0"/>
              </a:br>
              <a:r>
                <a:rPr lang="fr-FR" altLang="fr-FR" sz="800" dirty="0"/>
                <a:t>dans le réseau AEFE</a:t>
              </a:r>
            </a:p>
          </p:txBody>
        </p:sp>
      </p:grpSp>
      <p:cxnSp>
        <p:nvCxnSpPr>
          <p:cNvPr id="256" name="Connecteur droit avec flèche 15"/>
          <p:cNvCxnSpPr>
            <a:cxnSpLocks noChangeShapeType="1"/>
          </p:cNvCxnSpPr>
          <p:nvPr/>
        </p:nvCxnSpPr>
        <p:spPr bwMode="auto">
          <a:xfrm flipH="1">
            <a:off x="5954713" y="5373688"/>
            <a:ext cx="512762" cy="0"/>
          </a:xfrm>
          <a:prstGeom prst="straightConnector1">
            <a:avLst/>
          </a:prstGeom>
          <a:noFill/>
          <a:ln w="31750" cap="rnd" algn="ctr">
            <a:solidFill>
              <a:srgbClr val="FF0000"/>
            </a:solidFill>
            <a:prstDash val="sysDash"/>
            <a:round/>
            <a:headEnd type="oval"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Connecteur droit avec flèche 15"/>
          <p:cNvCxnSpPr>
            <a:cxnSpLocks noChangeShapeType="1"/>
          </p:cNvCxnSpPr>
          <p:nvPr/>
        </p:nvCxnSpPr>
        <p:spPr bwMode="auto">
          <a:xfrm>
            <a:off x="6057900" y="5926138"/>
            <a:ext cx="609600" cy="6350"/>
          </a:xfrm>
          <a:prstGeom prst="straightConnector1">
            <a:avLst/>
          </a:prstGeom>
          <a:noFill/>
          <a:ln w="31750" cap="rnd" algn="ctr">
            <a:solidFill>
              <a:srgbClr val="FF0000"/>
            </a:solidFill>
            <a:prstDash val="sysDash"/>
            <a:round/>
            <a:headEnd type="oval"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43" name="Image 142"/>
          <p:cNvPicPr/>
          <p:nvPr/>
        </p:nvPicPr>
        <p:blipFill>
          <a:blip r:embed="rId3" cstate="print">
            <a:extLst>
              <a:ext uri="{28A0092B-C50C-407E-A947-70E740481C1C}">
                <a14:useLocalDpi xmlns:a14="http://schemas.microsoft.com/office/drawing/2010/main" val="0"/>
              </a:ext>
            </a:extLst>
          </a:blip>
          <a:stretch>
            <a:fillRect/>
          </a:stretch>
        </p:blipFill>
        <p:spPr>
          <a:xfrm>
            <a:off x="113551" y="140563"/>
            <a:ext cx="1541417" cy="818288"/>
          </a:xfrm>
          <a:prstGeom prst="rect">
            <a:avLst/>
          </a:prstGeom>
        </p:spPr>
      </p:pic>
      <p:pic>
        <p:nvPicPr>
          <p:cNvPr id="144" name="Image 143"/>
          <p:cNvPicPr/>
          <p:nvPr/>
        </p:nvPicPr>
        <p:blipFill>
          <a:blip r:embed="rId4" cstate="print">
            <a:extLst>
              <a:ext uri="{28A0092B-C50C-407E-A947-70E740481C1C}">
                <a14:useLocalDpi xmlns:a14="http://schemas.microsoft.com/office/drawing/2010/main" val="0"/>
              </a:ext>
            </a:extLst>
          </a:blip>
          <a:stretch>
            <a:fillRect/>
          </a:stretch>
        </p:blipFill>
        <p:spPr>
          <a:xfrm>
            <a:off x="10388599" y="50414"/>
            <a:ext cx="1672979" cy="841761"/>
          </a:xfrm>
          <a:prstGeom prst="rect">
            <a:avLst/>
          </a:prstGeom>
        </p:spPr>
      </p:pic>
      <p:cxnSp>
        <p:nvCxnSpPr>
          <p:cNvPr id="26" name="Connecteur droit avec flèche 25">
            <a:extLst>
              <a:ext uri="{FF2B5EF4-FFF2-40B4-BE49-F238E27FC236}">
                <a16:creationId xmlns:a16="http://schemas.microsoft.com/office/drawing/2014/main" id="{B08A33E6-995C-44A9-BA93-AAA444C6AAF1}"/>
              </a:ext>
            </a:extLst>
          </p:cNvPr>
          <p:cNvCxnSpPr>
            <a:cxnSpLocks/>
          </p:cNvCxnSpPr>
          <p:nvPr/>
        </p:nvCxnSpPr>
        <p:spPr>
          <a:xfrm>
            <a:off x="814465" y="2508250"/>
            <a:ext cx="596824" cy="1728787"/>
          </a:xfrm>
          <a:prstGeom prst="straightConnector1">
            <a:avLst/>
          </a:prstGeom>
          <a:ln w="317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 coins arrondis 29">
            <a:extLst>
              <a:ext uri="{FF2B5EF4-FFF2-40B4-BE49-F238E27FC236}">
                <a16:creationId xmlns:a16="http://schemas.microsoft.com/office/drawing/2014/main" id="{F5A3B38C-C04A-426B-8076-724CE9126CEF}"/>
              </a:ext>
            </a:extLst>
          </p:cNvPr>
          <p:cNvSpPr/>
          <p:nvPr/>
        </p:nvSpPr>
        <p:spPr>
          <a:xfrm>
            <a:off x="1408115" y="4022716"/>
            <a:ext cx="5259384" cy="2517796"/>
          </a:xfrm>
          <a:prstGeom prst="roundRect">
            <a:avLst/>
          </a:prstGeom>
          <a:solidFill>
            <a:srgbClr val="00B05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1" name="ZoneTexte 30">
            <a:extLst>
              <a:ext uri="{FF2B5EF4-FFF2-40B4-BE49-F238E27FC236}">
                <a16:creationId xmlns:a16="http://schemas.microsoft.com/office/drawing/2014/main" id="{4A76D869-7E0E-4204-B731-9A06E516F411}"/>
              </a:ext>
            </a:extLst>
          </p:cNvPr>
          <p:cNvSpPr txBox="1"/>
          <p:nvPr/>
        </p:nvSpPr>
        <p:spPr>
          <a:xfrm>
            <a:off x="167481" y="1280935"/>
            <a:ext cx="1370014" cy="1200329"/>
          </a:xfrm>
          <a:prstGeom prst="rect">
            <a:avLst/>
          </a:prstGeom>
          <a:noFill/>
        </p:spPr>
        <p:txBody>
          <a:bodyPr wrap="square" rtlCol="0">
            <a:spAutoFit/>
          </a:bodyPr>
          <a:lstStyle/>
          <a:p>
            <a:r>
              <a:rPr lang="fr-FR" dirty="0"/>
              <a:t>Périmètre du LDM dans votre parcours</a:t>
            </a:r>
            <a:endParaRPr lang="LID4096" dirty="0"/>
          </a:p>
        </p:txBody>
      </p:sp>
    </p:spTree>
    <p:extLst>
      <p:ext uri="{BB962C8B-B14F-4D97-AF65-F5344CB8AC3E}">
        <p14:creationId xmlns:p14="http://schemas.microsoft.com/office/powerpoint/2010/main" val="17035632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nodeType="afterEffect">
                                  <p:stCondLst>
                                    <p:cond delay="0"/>
                                  </p:stCondLst>
                                  <p:childTnLst>
                                    <p:set>
                                      <p:cBhvr>
                                        <p:cTn id="9" dur="1" fill="hold">
                                          <p:stCondLst>
                                            <p:cond delay="0"/>
                                          </p:stCondLst>
                                        </p:cTn>
                                        <p:tgtEl>
                                          <p:spTgt spid="3077"/>
                                        </p:tgtEl>
                                        <p:attrNameLst>
                                          <p:attrName>style.visibility</p:attrName>
                                        </p:attrNameLst>
                                      </p:cBhvr>
                                      <p:to>
                                        <p:strVal val="visible"/>
                                      </p:to>
                                    </p:set>
                                    <p:animEffect transition="in" filter="fade">
                                      <p:cBhvr>
                                        <p:cTn id="10" dur="2000"/>
                                        <p:tgtEl>
                                          <p:spTgt spid="3077"/>
                                        </p:tgtEl>
                                      </p:cBhvr>
                                    </p:animEffect>
                                  </p:childTnLst>
                                </p:cTn>
                              </p:par>
                            </p:childTnLst>
                          </p:cTn>
                        </p:par>
                        <p:par>
                          <p:cTn id="11" fill="hold" nodeType="afterGroup">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4101"/>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4246"/>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39"/>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42"/>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22"/>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4" fill="hold" nodeType="clickEffect">
                                  <p:stCondLst>
                                    <p:cond delay="0"/>
                                  </p:stCondLst>
                                  <p:childTnLst>
                                    <p:set>
                                      <p:cBhvr>
                                        <p:cTn id="57" dur="1" fill="hold">
                                          <p:stCondLst>
                                            <p:cond delay="0"/>
                                          </p:stCondLst>
                                        </p:cTn>
                                        <p:tgtEl>
                                          <p:spTgt spid="147"/>
                                        </p:tgtEl>
                                        <p:attrNameLst>
                                          <p:attrName>style.visibility</p:attrName>
                                        </p:attrNameLst>
                                      </p:cBhvr>
                                      <p:to>
                                        <p:strVal val="visible"/>
                                      </p:to>
                                    </p:set>
                                    <p:animEffect transition="in" filter="wipe(down)">
                                      <p:cBhvr>
                                        <p:cTn id="58" dur="500"/>
                                        <p:tgtEl>
                                          <p:spTgt spid="147"/>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4" fill="hold" nodeType="clickEffect">
                                  <p:stCondLst>
                                    <p:cond delay="0"/>
                                  </p:stCondLst>
                                  <p:childTnLst>
                                    <p:set>
                                      <p:cBhvr>
                                        <p:cTn id="62" dur="1" fill="hold">
                                          <p:stCondLst>
                                            <p:cond delay="0"/>
                                          </p:stCondLst>
                                        </p:cTn>
                                        <p:tgtEl>
                                          <p:spTgt spid="257"/>
                                        </p:tgtEl>
                                        <p:attrNameLst>
                                          <p:attrName>style.visibility</p:attrName>
                                        </p:attrNameLst>
                                      </p:cBhvr>
                                      <p:to>
                                        <p:strVal val="visible"/>
                                      </p:to>
                                    </p:set>
                                    <p:animEffect transition="in" filter="wipe(down)">
                                      <p:cBhvr>
                                        <p:cTn id="63" dur="500"/>
                                        <p:tgtEl>
                                          <p:spTgt spid="25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4" fill="hold" nodeType="clickEffect">
                                  <p:stCondLst>
                                    <p:cond delay="0"/>
                                  </p:stCondLst>
                                  <p:childTnLst>
                                    <p:set>
                                      <p:cBhvr>
                                        <p:cTn id="67" dur="1" fill="hold">
                                          <p:stCondLst>
                                            <p:cond delay="0"/>
                                          </p:stCondLst>
                                        </p:cTn>
                                        <p:tgtEl>
                                          <p:spTgt spid="256"/>
                                        </p:tgtEl>
                                        <p:attrNameLst>
                                          <p:attrName>style.visibility</p:attrName>
                                        </p:attrNameLst>
                                      </p:cBhvr>
                                      <p:to>
                                        <p:strVal val="visible"/>
                                      </p:to>
                                    </p:set>
                                    <p:animEffect transition="in" filter="wipe(down)">
                                      <p:cBhvr>
                                        <p:cTn id="68" dur="500"/>
                                        <p:tgtEl>
                                          <p:spTgt spid="256"/>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nodeType="clickEffect">
                                  <p:stCondLst>
                                    <p:cond delay="0"/>
                                  </p:stCondLst>
                                  <p:childTnLst>
                                    <p:set>
                                      <p:cBhvr>
                                        <p:cTn id="72" dur="1" fill="hold">
                                          <p:stCondLst>
                                            <p:cond delay="0"/>
                                          </p:stCondLst>
                                        </p:cTn>
                                        <p:tgtEl>
                                          <p:spTgt spid="1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45"/>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4" fill="hold" nodeType="clickEffect">
                                  <p:stCondLst>
                                    <p:cond delay="0"/>
                                  </p:stCondLst>
                                  <p:childTnLst>
                                    <p:set>
                                      <p:cBhvr>
                                        <p:cTn id="82" dur="1" fill="hold">
                                          <p:stCondLst>
                                            <p:cond delay="0"/>
                                          </p:stCondLst>
                                        </p:cTn>
                                        <p:tgtEl>
                                          <p:spTgt spid="133"/>
                                        </p:tgtEl>
                                        <p:attrNameLst>
                                          <p:attrName>style.visibility</p:attrName>
                                        </p:attrNameLst>
                                      </p:cBhvr>
                                      <p:to>
                                        <p:strVal val="visible"/>
                                      </p:to>
                                    </p:set>
                                    <p:animEffect transition="in" filter="wipe(down)">
                                      <p:cBhvr>
                                        <p:cTn id="83" dur="500"/>
                                        <p:tgtEl>
                                          <p:spTgt spid="133"/>
                                        </p:tgtEl>
                                      </p:cBhvr>
                                    </p:animEffect>
                                  </p:childTnLst>
                                </p:cTn>
                              </p:par>
                              <p:par>
                                <p:cTn id="84" presetID="22" presetClass="entr" presetSubtype="4" fill="hold" nodeType="withEffect">
                                  <p:stCondLst>
                                    <p:cond delay="0"/>
                                  </p:stCondLst>
                                  <p:childTnLst>
                                    <p:set>
                                      <p:cBhvr>
                                        <p:cTn id="85" dur="1" fill="hold">
                                          <p:stCondLst>
                                            <p:cond delay="0"/>
                                          </p:stCondLst>
                                        </p:cTn>
                                        <p:tgtEl>
                                          <p:spTgt spid="136"/>
                                        </p:tgtEl>
                                        <p:attrNameLst>
                                          <p:attrName>style.visibility</p:attrName>
                                        </p:attrNameLst>
                                      </p:cBhvr>
                                      <p:to>
                                        <p:strVal val="visible"/>
                                      </p:to>
                                    </p:set>
                                    <p:animEffect transition="in" filter="wipe(down)">
                                      <p:cBhvr>
                                        <p:cTn id="86" dur="500"/>
                                        <p:tgtEl>
                                          <p:spTgt spid="136"/>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60"/>
                                        </p:tgtEl>
                                        <p:attrNameLst>
                                          <p:attrName>style.visibility</p:attrName>
                                        </p:attrNameLst>
                                      </p:cBhvr>
                                      <p:to>
                                        <p:strVal val="visible"/>
                                      </p:to>
                                    </p:set>
                                    <p:animEffect transition="in" filter="fade">
                                      <p:cBhvr>
                                        <p:cTn id="89" dur="500"/>
                                        <p:tgtEl>
                                          <p:spTgt spid="260"/>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10" presetClass="entr" presetSubtype="0" fill="hold" nodeType="click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500"/>
                                        <p:tgtEl>
                                          <p:spTgt spid="25"/>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9" presetClass="entr" presetSubtype="0" fill="hold" nodeType="click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dissolve">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101" grpId="0" animBg="1"/>
      <p:bldP spid="260" grpId="0" animBg="1"/>
      <p:bldP spid="2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58893" y="307387"/>
            <a:ext cx="10223525" cy="751488"/>
          </a:xfrm>
          <a:prstGeom prst="rect">
            <a:avLst/>
          </a:prstGeom>
        </p:spPr>
        <p:txBody>
          <a:bodyPr vert="horz" wrap="square" lIns="0" tIns="12700" rIns="0" bIns="0" rtlCol="0">
            <a:spAutoFit/>
          </a:bodyPr>
          <a:lstStyle/>
          <a:p>
            <a:pPr marL="12700">
              <a:lnSpc>
                <a:spcPct val="100000"/>
              </a:lnSpc>
              <a:spcBef>
                <a:spcPts val="100"/>
              </a:spcBef>
            </a:pPr>
            <a:r>
              <a:rPr sz="4800" b="1" spc="-35" dirty="0">
                <a:solidFill>
                  <a:schemeClr val="accent6"/>
                </a:solidFill>
                <a:latin typeface="+mn-lt"/>
                <a:cs typeface="Carlito"/>
              </a:rPr>
              <a:t>L’importance </a:t>
            </a:r>
            <a:r>
              <a:rPr sz="4800" b="1" spc="-5" dirty="0">
                <a:solidFill>
                  <a:schemeClr val="accent6"/>
                </a:solidFill>
                <a:latin typeface="+mn-lt"/>
                <a:cs typeface="Carlito"/>
              </a:rPr>
              <a:t>de </a:t>
            </a:r>
            <a:r>
              <a:rPr sz="4800" b="1" dirty="0">
                <a:solidFill>
                  <a:schemeClr val="accent6"/>
                </a:solidFill>
                <a:latin typeface="+mn-lt"/>
                <a:cs typeface="Carlito"/>
              </a:rPr>
              <a:t>la </a:t>
            </a:r>
            <a:r>
              <a:rPr sz="4800" b="1" spc="-10" dirty="0">
                <a:solidFill>
                  <a:schemeClr val="accent6"/>
                </a:solidFill>
                <a:latin typeface="+mn-lt"/>
                <a:cs typeface="Carlito"/>
              </a:rPr>
              <a:t>Seconde </a:t>
            </a:r>
            <a:r>
              <a:rPr sz="4800" b="1" dirty="0">
                <a:solidFill>
                  <a:schemeClr val="accent6"/>
                </a:solidFill>
                <a:latin typeface="+mn-lt"/>
                <a:cs typeface="Carlito"/>
              </a:rPr>
              <a:t>au</a:t>
            </a:r>
            <a:r>
              <a:rPr sz="4800" b="1" spc="-5" dirty="0">
                <a:solidFill>
                  <a:schemeClr val="accent6"/>
                </a:solidFill>
                <a:latin typeface="+mn-lt"/>
                <a:cs typeface="Carlito"/>
              </a:rPr>
              <a:t> </a:t>
            </a:r>
            <a:r>
              <a:rPr sz="4800" b="1" spc="-50" dirty="0">
                <a:solidFill>
                  <a:schemeClr val="accent6"/>
                </a:solidFill>
                <a:latin typeface="+mn-lt"/>
                <a:cs typeface="Carlito"/>
              </a:rPr>
              <a:t>Lycée</a:t>
            </a:r>
            <a:endParaRPr sz="4800" b="1" dirty="0">
              <a:solidFill>
                <a:schemeClr val="accent6"/>
              </a:solidFill>
              <a:latin typeface="+mn-lt"/>
              <a:cs typeface="Carlito"/>
            </a:endParaRPr>
          </a:p>
        </p:txBody>
      </p:sp>
      <p:sp>
        <p:nvSpPr>
          <p:cNvPr id="3" name="object 3"/>
          <p:cNvSpPr/>
          <p:nvPr/>
        </p:nvSpPr>
        <p:spPr>
          <a:xfrm>
            <a:off x="3276600" y="1295400"/>
            <a:ext cx="6588112" cy="5342191"/>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258228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
          <p:cNvSpPr>
            <a:spLocks noChangeArrowheads="1"/>
          </p:cNvSpPr>
          <p:nvPr/>
        </p:nvSpPr>
        <p:spPr bwMode="auto">
          <a:xfrm>
            <a:off x="4088673" y="2004897"/>
            <a:ext cx="4137639" cy="701567"/>
          </a:xfrm>
          <a:prstGeom prst="rect">
            <a:avLst/>
          </a:prstGeom>
          <a:solidFill>
            <a:schemeClr val="accent6">
              <a:lumMod val="60000"/>
              <a:lumOff val="40000"/>
            </a:schemeClr>
          </a:solidFill>
          <a:ln>
            <a:noFill/>
          </a:ln>
          <a:effectLst/>
        </p:spPr>
        <p:txBody>
          <a:bodyPr wrap="none"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400" b="1" dirty="0">
                <a:cs typeface="Times New Roman" pitchFamily="18" charset="0"/>
              </a:rPr>
              <a:t>Pour réussir en 2</a:t>
            </a:r>
            <a:r>
              <a:rPr lang="en-GB" sz="2400" b="1" baseline="30000" dirty="0">
                <a:cs typeface="Times New Roman" pitchFamily="18" charset="0"/>
              </a:rPr>
              <a:t>nde</a:t>
            </a:r>
            <a:r>
              <a:rPr lang="en-GB" sz="2400" b="1" dirty="0">
                <a:cs typeface="Times New Roman" pitchFamily="18" charset="0"/>
              </a:rPr>
              <a:t> GT, il faut </a:t>
            </a:r>
            <a:r>
              <a:rPr lang="en-GB" sz="2400" dirty="0">
                <a:cs typeface="Times New Roman" pitchFamily="18" charset="0"/>
              </a:rPr>
              <a:t>:</a:t>
            </a:r>
          </a:p>
        </p:txBody>
      </p:sp>
      <p:sp>
        <p:nvSpPr>
          <p:cNvPr id="42" name="Rectangle 41"/>
          <p:cNvSpPr/>
          <p:nvPr/>
        </p:nvSpPr>
        <p:spPr>
          <a:xfrm>
            <a:off x="8226313" y="2706464"/>
            <a:ext cx="2520280" cy="2257772"/>
          </a:xfrm>
          <a:prstGeom prst="rect">
            <a:avLst/>
          </a:prstGeom>
          <a:no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 name="Rectangle 1"/>
          <p:cNvSpPr/>
          <p:nvPr/>
        </p:nvSpPr>
        <p:spPr>
          <a:xfrm>
            <a:off x="4727848" y="1075804"/>
            <a:ext cx="2520280" cy="1427807"/>
          </a:xfrm>
          <a:prstGeom prst="rect">
            <a:avLst/>
          </a:prstGeom>
          <a:no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7182" name="Text Box 3"/>
          <p:cNvSpPr txBox="1">
            <a:spLocks noChangeArrowheads="1"/>
          </p:cNvSpPr>
          <p:nvPr/>
        </p:nvSpPr>
        <p:spPr bwMode="auto">
          <a:xfrm>
            <a:off x="2184332" y="1149291"/>
            <a:ext cx="79216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12813" eaLnBrk="0" hangingPunct="0">
              <a:defRPr i="1">
                <a:solidFill>
                  <a:schemeClr val="tx1"/>
                </a:solidFill>
                <a:latin typeface="Calibri" pitchFamily="34" charset="0"/>
                <a:cs typeface="Arial" charset="0"/>
              </a:defRPr>
            </a:lvl1pPr>
            <a:lvl2pPr marL="742950" indent="-285750" defTabSz="912813" eaLnBrk="0" hangingPunct="0">
              <a:defRPr i="1">
                <a:solidFill>
                  <a:schemeClr val="tx1"/>
                </a:solidFill>
                <a:latin typeface="Calibri" pitchFamily="34" charset="0"/>
                <a:cs typeface="Arial" charset="0"/>
              </a:defRPr>
            </a:lvl2pPr>
            <a:lvl3pPr marL="1143000" indent="-228600" defTabSz="912813" eaLnBrk="0" hangingPunct="0">
              <a:defRPr i="1">
                <a:solidFill>
                  <a:schemeClr val="tx1"/>
                </a:solidFill>
                <a:latin typeface="Calibri" pitchFamily="34" charset="0"/>
                <a:cs typeface="Arial" charset="0"/>
              </a:defRPr>
            </a:lvl3pPr>
            <a:lvl4pPr marL="1600200" indent="-228600" defTabSz="912813" eaLnBrk="0" hangingPunct="0">
              <a:defRPr i="1">
                <a:solidFill>
                  <a:schemeClr val="tx1"/>
                </a:solidFill>
                <a:latin typeface="Calibri" pitchFamily="34" charset="0"/>
                <a:cs typeface="Arial" charset="0"/>
              </a:defRPr>
            </a:lvl4pPr>
            <a:lvl5pPr marL="2057400" indent="-228600" defTabSz="912813" eaLnBrk="0" hangingPunct="0">
              <a:defRPr i="1">
                <a:solidFill>
                  <a:schemeClr val="tx1"/>
                </a:solidFill>
                <a:latin typeface="Calibri" pitchFamily="34" charset="0"/>
                <a:cs typeface="Arial" charset="0"/>
              </a:defRPr>
            </a:lvl5pPr>
            <a:lvl6pPr marL="2514600" indent="-228600" defTabSz="912813" eaLnBrk="0" fontAlgn="base" hangingPunct="0">
              <a:spcBef>
                <a:spcPct val="0"/>
              </a:spcBef>
              <a:spcAft>
                <a:spcPct val="0"/>
              </a:spcAft>
              <a:defRPr i="1">
                <a:solidFill>
                  <a:schemeClr val="tx1"/>
                </a:solidFill>
                <a:latin typeface="Calibri" pitchFamily="34" charset="0"/>
                <a:cs typeface="Arial" charset="0"/>
              </a:defRPr>
            </a:lvl6pPr>
            <a:lvl7pPr marL="2971800" indent="-228600" defTabSz="912813" eaLnBrk="0" fontAlgn="base" hangingPunct="0">
              <a:spcBef>
                <a:spcPct val="0"/>
              </a:spcBef>
              <a:spcAft>
                <a:spcPct val="0"/>
              </a:spcAft>
              <a:defRPr i="1">
                <a:solidFill>
                  <a:schemeClr val="tx1"/>
                </a:solidFill>
                <a:latin typeface="Calibri" pitchFamily="34" charset="0"/>
                <a:cs typeface="Arial" charset="0"/>
              </a:defRPr>
            </a:lvl7pPr>
            <a:lvl8pPr marL="3429000" indent="-228600" defTabSz="912813" eaLnBrk="0" fontAlgn="base" hangingPunct="0">
              <a:spcBef>
                <a:spcPct val="0"/>
              </a:spcBef>
              <a:spcAft>
                <a:spcPct val="0"/>
              </a:spcAft>
              <a:defRPr i="1">
                <a:solidFill>
                  <a:schemeClr val="tx1"/>
                </a:solidFill>
                <a:latin typeface="Calibri" pitchFamily="34" charset="0"/>
                <a:cs typeface="Arial" charset="0"/>
              </a:defRPr>
            </a:lvl8pPr>
            <a:lvl9pPr marL="3886200" indent="-228600" defTabSz="912813" eaLnBrk="0" fontAlgn="base" hangingPunct="0">
              <a:spcBef>
                <a:spcPct val="0"/>
              </a:spcBef>
              <a:spcAft>
                <a:spcPct val="0"/>
              </a:spcAft>
              <a:defRPr i="1">
                <a:solidFill>
                  <a:schemeClr val="tx1"/>
                </a:solidFill>
                <a:latin typeface="Calibri" pitchFamily="34" charset="0"/>
                <a:cs typeface="Arial" charset="0"/>
              </a:defRPr>
            </a:lvl9pPr>
          </a:lstStyle>
          <a:p>
            <a:pPr algn="ctr" eaLnBrk="1" hangingPunct="1">
              <a:defRPr/>
            </a:pPr>
            <a:r>
              <a:rPr lang="fr-FR" sz="4000" b="1" i="0" dirty="0">
                <a:solidFill>
                  <a:schemeClr val="accent6">
                    <a:lumMod val="75000"/>
                  </a:schemeClr>
                </a:solidFill>
                <a:latin typeface="+mn-lt"/>
                <a:cs typeface="Arial" pitchFamily="34" charset="0"/>
              </a:rPr>
              <a:t>Exigences de la classe de Seconde </a:t>
            </a:r>
          </a:p>
        </p:txBody>
      </p:sp>
      <p:sp>
        <p:nvSpPr>
          <p:cNvPr id="22" name="Line 8"/>
          <p:cNvSpPr>
            <a:spLocks noChangeShapeType="1"/>
          </p:cNvSpPr>
          <p:nvPr/>
        </p:nvSpPr>
        <p:spPr bwMode="auto">
          <a:xfrm>
            <a:off x="2687638" y="2730050"/>
            <a:ext cx="3282950" cy="0"/>
          </a:xfrm>
          <a:prstGeom prst="line">
            <a:avLst/>
          </a:prstGeom>
          <a:noFill/>
          <a:ln w="15875">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23" name="Line 9"/>
          <p:cNvSpPr>
            <a:spLocks noChangeShapeType="1"/>
          </p:cNvSpPr>
          <p:nvPr/>
        </p:nvSpPr>
        <p:spPr bwMode="auto">
          <a:xfrm>
            <a:off x="2674938" y="3052583"/>
            <a:ext cx="0" cy="452437"/>
          </a:xfrm>
          <a:prstGeom prst="line">
            <a:avLst/>
          </a:prstGeom>
          <a:noFill/>
          <a:ln w="15875">
            <a:solidFill>
              <a:srgbClr val="FF0000"/>
            </a:solidFill>
            <a:miter lim="800000"/>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24" name="Line 10"/>
          <p:cNvSpPr>
            <a:spLocks noChangeShapeType="1"/>
          </p:cNvSpPr>
          <p:nvPr/>
        </p:nvSpPr>
        <p:spPr bwMode="auto">
          <a:xfrm>
            <a:off x="4894785" y="3096296"/>
            <a:ext cx="1588" cy="468313"/>
          </a:xfrm>
          <a:prstGeom prst="line">
            <a:avLst/>
          </a:prstGeom>
          <a:noFill/>
          <a:ln w="15875">
            <a:solidFill>
              <a:srgbClr val="FF0000"/>
            </a:solidFill>
            <a:miter lim="800000"/>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25" name="Line 11"/>
          <p:cNvSpPr>
            <a:spLocks noChangeShapeType="1"/>
          </p:cNvSpPr>
          <p:nvPr/>
        </p:nvSpPr>
        <p:spPr bwMode="auto">
          <a:xfrm>
            <a:off x="7233307" y="3209926"/>
            <a:ext cx="1588" cy="468313"/>
          </a:xfrm>
          <a:prstGeom prst="line">
            <a:avLst/>
          </a:prstGeom>
          <a:noFill/>
          <a:ln w="15875">
            <a:solidFill>
              <a:srgbClr val="FF0000"/>
            </a:solidFill>
            <a:miter lim="800000"/>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26" name="Line 12"/>
          <p:cNvSpPr>
            <a:spLocks noChangeShapeType="1"/>
          </p:cNvSpPr>
          <p:nvPr/>
        </p:nvSpPr>
        <p:spPr bwMode="auto">
          <a:xfrm>
            <a:off x="9451927" y="3107795"/>
            <a:ext cx="0" cy="460375"/>
          </a:xfrm>
          <a:prstGeom prst="line">
            <a:avLst/>
          </a:prstGeom>
          <a:noFill/>
          <a:ln w="15875">
            <a:solidFill>
              <a:srgbClr val="FF0000"/>
            </a:solidFill>
            <a:miter lim="800000"/>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27" name="Text Box 13"/>
          <p:cNvSpPr txBox="1">
            <a:spLocks noChangeArrowheads="1"/>
          </p:cNvSpPr>
          <p:nvPr/>
        </p:nvSpPr>
        <p:spPr bwMode="auto">
          <a:xfrm>
            <a:off x="3836988" y="3678239"/>
            <a:ext cx="2078038" cy="1479550"/>
          </a:xfrm>
          <a:prstGeom prst="rect">
            <a:avLst/>
          </a:prstGeom>
          <a:solidFill>
            <a:schemeClr val="accent6">
              <a:lumMod val="60000"/>
              <a:lumOff val="40000"/>
            </a:schemeClr>
          </a:solidFill>
          <a:ln>
            <a:noFill/>
          </a:ln>
          <a:effec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9pPr>
          </a:lstStyle>
          <a:p>
            <a:pPr algn="ctr">
              <a:spcBef>
                <a:spcPts val="1125"/>
              </a:spcBef>
              <a:defRPr/>
            </a:pPr>
            <a:r>
              <a:rPr lang="fr-FR" b="1" dirty="0">
                <a:solidFill>
                  <a:schemeClr val="tx1"/>
                </a:solidFill>
                <a:latin typeface="+mn-lt"/>
              </a:rPr>
              <a:t>Avoir des acquis suffisants en fin </a:t>
            </a:r>
            <a:br>
              <a:rPr lang="fr-FR" b="1" dirty="0">
                <a:solidFill>
                  <a:schemeClr val="tx1"/>
                </a:solidFill>
                <a:latin typeface="+mn-lt"/>
              </a:rPr>
            </a:br>
            <a:r>
              <a:rPr lang="fr-FR" b="1" dirty="0">
                <a:solidFill>
                  <a:schemeClr val="tx1"/>
                </a:solidFill>
                <a:latin typeface="+mn-lt"/>
              </a:rPr>
              <a:t>de 3</a:t>
            </a:r>
            <a:r>
              <a:rPr lang="fr-FR" b="1" baseline="30000" dirty="0">
                <a:solidFill>
                  <a:schemeClr val="tx1"/>
                </a:solidFill>
                <a:latin typeface="+mn-lt"/>
              </a:rPr>
              <a:t>e</a:t>
            </a:r>
            <a:r>
              <a:rPr lang="fr-FR" b="1" dirty="0">
                <a:solidFill>
                  <a:schemeClr val="tx1"/>
                </a:solidFill>
                <a:latin typeface="+mn-lt"/>
              </a:rPr>
              <a:t> dans</a:t>
            </a:r>
            <a:br>
              <a:rPr lang="fr-FR" b="1" dirty="0">
                <a:solidFill>
                  <a:schemeClr val="tx1"/>
                </a:solidFill>
                <a:latin typeface="+mn-lt"/>
              </a:rPr>
            </a:br>
            <a:r>
              <a:rPr lang="fr-FR" b="1" dirty="0">
                <a:solidFill>
                  <a:schemeClr val="tx1"/>
                </a:solidFill>
                <a:latin typeface="+mn-lt"/>
              </a:rPr>
              <a:t> les matières présentes en 2</a:t>
            </a:r>
            <a:r>
              <a:rPr lang="fr-FR" b="1" baseline="30000" dirty="0">
                <a:solidFill>
                  <a:schemeClr val="tx1"/>
                </a:solidFill>
                <a:latin typeface="+mn-lt"/>
              </a:rPr>
              <a:t>nde</a:t>
            </a:r>
            <a:endParaRPr lang="fr-FR" b="1" dirty="0">
              <a:solidFill>
                <a:schemeClr val="tx1"/>
              </a:solidFill>
              <a:latin typeface="+mn-lt"/>
            </a:endParaRPr>
          </a:p>
        </p:txBody>
      </p:sp>
      <p:sp>
        <p:nvSpPr>
          <p:cNvPr id="28" name="Text Box 14"/>
          <p:cNvSpPr txBox="1">
            <a:spLocks noChangeArrowheads="1"/>
          </p:cNvSpPr>
          <p:nvPr/>
        </p:nvSpPr>
        <p:spPr bwMode="auto">
          <a:xfrm>
            <a:off x="1596218" y="3678239"/>
            <a:ext cx="1800225" cy="1479550"/>
          </a:xfrm>
          <a:prstGeom prst="rect">
            <a:avLst/>
          </a:prstGeom>
          <a:solidFill>
            <a:schemeClr val="accent6">
              <a:lumMod val="60000"/>
              <a:lumOff val="40000"/>
            </a:schemeClr>
          </a:solid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9pPr>
          </a:lstStyle>
          <a:p>
            <a:pPr algn="ctr">
              <a:spcBef>
                <a:spcPts val="1125"/>
              </a:spcBef>
              <a:defRPr/>
            </a:pPr>
            <a:r>
              <a:rPr lang="fr-FR" b="1" dirty="0">
                <a:solidFill>
                  <a:schemeClr val="tx1"/>
                </a:solidFill>
                <a:latin typeface="+mn-lt"/>
              </a:rPr>
              <a:t>S’intéresser à l’enseignement général et aimer le raisonnement abstrait</a:t>
            </a:r>
          </a:p>
        </p:txBody>
      </p:sp>
      <p:sp>
        <p:nvSpPr>
          <p:cNvPr id="29" name="Text Box 15"/>
          <p:cNvSpPr txBox="1">
            <a:spLocks noChangeArrowheads="1"/>
          </p:cNvSpPr>
          <p:nvPr/>
        </p:nvSpPr>
        <p:spPr bwMode="auto">
          <a:xfrm>
            <a:off x="6355571" y="3756239"/>
            <a:ext cx="1815180" cy="1202510"/>
          </a:xfrm>
          <a:prstGeom prst="rect">
            <a:avLst/>
          </a:prstGeom>
          <a:solidFill>
            <a:schemeClr val="accent6">
              <a:lumMod val="60000"/>
              <a:lumOff val="40000"/>
            </a:schemeClr>
          </a:solidFill>
          <a:ln>
            <a:noFill/>
          </a:ln>
          <a:effec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9pPr>
          </a:lstStyle>
          <a:p>
            <a:pPr algn="ctr">
              <a:spcBef>
                <a:spcPts val="1125"/>
              </a:spcBef>
              <a:defRPr/>
            </a:pPr>
            <a:r>
              <a:rPr lang="fr-FR" b="1" dirty="0">
                <a:solidFill>
                  <a:schemeClr val="tx1"/>
                </a:solidFill>
                <a:latin typeface="+mn-lt"/>
              </a:rPr>
              <a:t>Etre capable de travailler régulièrement chaque soir</a:t>
            </a:r>
          </a:p>
        </p:txBody>
      </p:sp>
      <p:sp>
        <p:nvSpPr>
          <p:cNvPr id="31" name="Line 17"/>
          <p:cNvSpPr>
            <a:spLocks noChangeShapeType="1"/>
          </p:cNvSpPr>
          <p:nvPr/>
        </p:nvSpPr>
        <p:spPr bwMode="auto">
          <a:xfrm>
            <a:off x="5987988" y="2730050"/>
            <a:ext cx="1260475" cy="0"/>
          </a:xfrm>
          <a:prstGeom prst="line">
            <a:avLst/>
          </a:prstGeom>
          <a:noFill/>
          <a:ln w="15875">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4" name="Line 8"/>
          <p:cNvSpPr>
            <a:spLocks noChangeShapeType="1"/>
          </p:cNvSpPr>
          <p:nvPr/>
        </p:nvSpPr>
        <p:spPr bwMode="auto">
          <a:xfrm flipV="1">
            <a:off x="7251253" y="2728463"/>
            <a:ext cx="2235200" cy="1587"/>
          </a:xfrm>
          <a:prstGeom prst="line">
            <a:avLst/>
          </a:prstGeom>
          <a:noFill/>
          <a:ln w="15875">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5" name="Rectangle 34"/>
          <p:cNvSpPr/>
          <p:nvPr/>
        </p:nvSpPr>
        <p:spPr>
          <a:xfrm>
            <a:off x="8537573" y="3678239"/>
            <a:ext cx="1768475" cy="1470025"/>
          </a:xfrm>
          <a:prstGeom prst="rect">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0" name="Text Box 16"/>
          <p:cNvSpPr txBox="1">
            <a:spLocks noChangeArrowheads="1"/>
          </p:cNvSpPr>
          <p:nvPr/>
        </p:nvSpPr>
        <p:spPr bwMode="auto">
          <a:xfrm>
            <a:off x="8537573" y="3877160"/>
            <a:ext cx="1768475" cy="1203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9pPr>
          </a:lstStyle>
          <a:p>
            <a:pPr algn="ctr">
              <a:spcBef>
                <a:spcPts val="1125"/>
              </a:spcBef>
              <a:defRPr/>
            </a:pPr>
            <a:r>
              <a:rPr lang="fr-FR" b="1" dirty="0">
                <a:solidFill>
                  <a:schemeClr val="tx1"/>
                </a:solidFill>
                <a:latin typeface="+mn-lt"/>
              </a:rPr>
              <a:t>Savoir organiser </a:t>
            </a:r>
            <a:br>
              <a:rPr lang="fr-FR" b="1" dirty="0">
                <a:solidFill>
                  <a:schemeClr val="tx1"/>
                </a:solidFill>
                <a:latin typeface="+mn-lt"/>
              </a:rPr>
            </a:br>
            <a:r>
              <a:rPr lang="fr-FR" b="1" dirty="0">
                <a:solidFill>
                  <a:schemeClr val="tx1"/>
                </a:solidFill>
                <a:latin typeface="+mn-lt"/>
              </a:rPr>
              <a:t>son travail </a:t>
            </a:r>
            <a:br>
              <a:rPr lang="fr-FR" b="1" dirty="0">
                <a:solidFill>
                  <a:schemeClr val="tx1"/>
                </a:solidFill>
                <a:latin typeface="+mn-lt"/>
              </a:rPr>
            </a:br>
            <a:r>
              <a:rPr lang="fr-FR" b="1" dirty="0">
                <a:solidFill>
                  <a:schemeClr val="tx1"/>
                </a:solidFill>
                <a:latin typeface="+mn-lt"/>
              </a:rPr>
              <a:t>en toute </a:t>
            </a:r>
            <a:br>
              <a:rPr lang="fr-FR" b="1" dirty="0">
                <a:solidFill>
                  <a:schemeClr val="tx1"/>
                </a:solidFill>
                <a:latin typeface="+mn-lt"/>
              </a:rPr>
            </a:br>
            <a:r>
              <a:rPr lang="fr-FR" b="1" dirty="0">
                <a:solidFill>
                  <a:schemeClr val="tx1"/>
                </a:solidFill>
                <a:latin typeface="+mn-lt"/>
              </a:rPr>
              <a:t>autonomie</a:t>
            </a:r>
          </a:p>
        </p:txBody>
      </p:sp>
      <p:sp>
        <p:nvSpPr>
          <p:cNvPr id="32" name="Forme libre : Forme 23"/>
          <p:cNvSpPr/>
          <p:nvPr/>
        </p:nvSpPr>
        <p:spPr>
          <a:xfrm>
            <a:off x="-1" y="0"/>
            <a:ext cx="12184560" cy="1187017"/>
          </a:xfrm>
          <a:custGeom>
            <a:avLst/>
            <a:gdLst>
              <a:gd name="connsiteX0" fmla="*/ 7144 w 6000750"/>
              <a:gd name="connsiteY0" fmla="*/ 7144 h 904875"/>
              <a:gd name="connsiteX1" fmla="*/ 7144 w 6000750"/>
              <a:gd name="connsiteY1" fmla="*/ 613886 h 904875"/>
              <a:gd name="connsiteX2" fmla="*/ 3546634 w 6000750"/>
              <a:gd name="connsiteY2" fmla="*/ 574834 h 904875"/>
              <a:gd name="connsiteX3" fmla="*/ 5998369 w 6000750"/>
              <a:gd name="connsiteY3" fmla="*/ 893921 h 904875"/>
              <a:gd name="connsiteX4" fmla="*/ 5998369 w 6000750"/>
              <a:gd name="connsiteY4" fmla="*/ 7144 h 904875"/>
              <a:gd name="connsiteX5" fmla="*/ 7144 w 6000750"/>
              <a:gd name="connsiteY5" fmla="*/ 7144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0" h="904875">
                <a:moveTo>
                  <a:pt x="7144" y="7144"/>
                </a:moveTo>
                <a:lnTo>
                  <a:pt x="7144" y="613886"/>
                </a:lnTo>
                <a:cubicBezTo>
                  <a:pt x="647224" y="1034891"/>
                  <a:pt x="2136934" y="964406"/>
                  <a:pt x="3546634" y="574834"/>
                </a:cubicBezTo>
                <a:cubicBezTo>
                  <a:pt x="4882039" y="205264"/>
                  <a:pt x="5998369" y="893921"/>
                  <a:pt x="5998369" y="893921"/>
                </a:cubicBezTo>
                <a:lnTo>
                  <a:pt x="5998369" y="7144"/>
                </a:lnTo>
                <a:lnTo>
                  <a:pt x="7144" y="7144"/>
                </a:lnTo>
                <a:close/>
              </a:path>
            </a:pathLst>
          </a:custGeom>
          <a:solidFill>
            <a:srgbClr val="92D050"/>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38" name="Image 37"/>
          <p:cNvPicPr/>
          <p:nvPr/>
        </p:nvPicPr>
        <p:blipFill>
          <a:blip r:embed="rId3" cstate="print">
            <a:extLst>
              <a:ext uri="{28A0092B-C50C-407E-A947-70E740481C1C}">
                <a14:useLocalDpi xmlns:a14="http://schemas.microsoft.com/office/drawing/2010/main" val="0"/>
              </a:ext>
            </a:extLst>
          </a:blip>
          <a:stretch>
            <a:fillRect/>
          </a:stretch>
        </p:blipFill>
        <p:spPr>
          <a:xfrm>
            <a:off x="716970" y="73444"/>
            <a:ext cx="1896474" cy="1036593"/>
          </a:xfrm>
          <a:prstGeom prst="rect">
            <a:avLst/>
          </a:prstGeom>
        </p:spPr>
      </p:pic>
      <p:pic>
        <p:nvPicPr>
          <p:cNvPr id="39" name="Image 38"/>
          <p:cNvPicPr/>
          <p:nvPr/>
        </p:nvPicPr>
        <p:blipFill>
          <a:blip r:embed="rId4" cstate="print">
            <a:extLst>
              <a:ext uri="{28A0092B-C50C-407E-A947-70E740481C1C}">
                <a14:useLocalDpi xmlns:a14="http://schemas.microsoft.com/office/drawing/2010/main" val="0"/>
              </a:ext>
            </a:extLst>
          </a:blip>
          <a:stretch>
            <a:fillRect/>
          </a:stretch>
        </p:blipFill>
        <p:spPr>
          <a:xfrm>
            <a:off x="9835804" y="0"/>
            <a:ext cx="1923552" cy="965836"/>
          </a:xfrm>
          <a:prstGeom prst="rect">
            <a:avLst/>
          </a:prstGeom>
        </p:spPr>
      </p:pic>
    </p:spTree>
    <p:extLst>
      <p:ext uri="{BB962C8B-B14F-4D97-AF65-F5344CB8AC3E}">
        <p14:creationId xmlns:p14="http://schemas.microsoft.com/office/powerpoint/2010/main" val="41944202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 presetClass="entr" fill="hold" nodeType="withEffect">
                                  <p:stCondLst>
                                    <p:cond delay="0"/>
                                  </p:stCondLst>
                                  <p:childTnLst>
                                    <p:set>
                                      <p:cBhvr additive="repl">
                                        <p:cTn id="9" dur="1" fill="hold">
                                          <p:stCondLst>
                                            <p:cond delay="0"/>
                                          </p:stCondLst>
                                        </p:cTn>
                                        <p:tgtEl>
                                          <p:spTgt spid="18"/>
                                        </p:tgtEl>
                                        <p:attrNameLst>
                                          <p:attrName>style.visibility</p:attrName>
                                        </p:attrNameLst>
                                      </p:cBhvr>
                                      <p:to>
                                        <p:strVal val="visible"/>
                                      </p:to>
                                    </p:set>
                                  </p:childTnLst>
                                </p:cTn>
                              </p:par>
                            </p:childTnLst>
                          </p:cTn>
                        </p:par>
                        <p:par>
                          <p:cTn id="10" fill="hold" nodeType="afterGroup">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right)">
                                      <p:cBhvr>
                                        <p:cTn id="13" dur="500"/>
                                        <p:tgtEl>
                                          <p:spTgt spid="22"/>
                                        </p:tgtEl>
                                      </p:cBhvr>
                                    </p:animEffect>
                                  </p:childTnLst>
                                </p:cTn>
                              </p:par>
                            </p:childTnLst>
                          </p:cTn>
                        </p:par>
                        <p:par>
                          <p:cTn id="14" fill="hold" nodeType="afterGroup">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500"/>
                                        <p:tgtEl>
                                          <p:spTgt spid="23"/>
                                        </p:tgtEl>
                                      </p:cBhvr>
                                    </p:animEffect>
                                  </p:childTnLst>
                                </p:cTn>
                              </p:par>
                              <p:par>
                                <p:cTn id="18" presetID="37" presetClass="entr" fill="hold" nodeType="withEffect">
                                  <p:stCondLst>
                                    <p:cond delay="0"/>
                                  </p:stCondLst>
                                  <p:childTnLst>
                                    <p:set>
                                      <p:cBhvr additive="repl">
                                        <p:cTn id="19" dur="1" fill="hold">
                                          <p:stCondLst>
                                            <p:cond delay="0"/>
                                          </p:stCondLst>
                                        </p:cTn>
                                        <p:tgtEl>
                                          <p:spTgt spid="28"/>
                                        </p:tgtEl>
                                        <p:attrNameLst>
                                          <p:attrName>style.visibility</p:attrName>
                                        </p:attrNameLst>
                                      </p:cBhvr>
                                      <p:to>
                                        <p:strVal val="visible"/>
                                      </p:to>
                                    </p:set>
                                    <p:animEffect transition="in" filter="fade">
                                      <p:cBhvr additive="repl">
                                        <p:cTn id="20" dur="1000"/>
                                        <p:tgtEl>
                                          <p:spTgt spid="28"/>
                                        </p:tgtEl>
                                      </p:cBhvr>
                                    </p:animEffect>
                                    <p:anim calcmode="lin" valueType="num">
                                      <p:cBhvr additive="repl">
                                        <p:cTn id="21" dur="1000" fill="hold"/>
                                        <p:tgtEl>
                                          <p:spTgt spid="28"/>
                                        </p:tgtEl>
                                        <p:attrNameLst>
                                          <p:attrName>ppt_x</p:attrName>
                                        </p:attrNameLst>
                                      </p:cBhvr>
                                      <p:tavLst>
                                        <p:tav tm="100000">
                                          <p:val>
                                            <p:strVal val="#ppt_x"/>
                                          </p:val>
                                        </p:tav>
                                        <p:tav>
                                          <p:val>
                                            <p:strVal val="#ppt_x"/>
                                          </p:val>
                                        </p:tav>
                                      </p:tavLst>
                                    </p:anim>
                                    <p:anim calcmode="lin" valueType="num">
                                      <p:cBhvr additive="repl">
                                        <p:cTn id="22" dur="900" decel="100000" fill="hold"/>
                                        <p:tgtEl>
                                          <p:spTgt spid="28"/>
                                        </p:tgtEl>
                                        <p:attrNameLst>
                                          <p:attrName>ppt_y</p:attrName>
                                        </p:attrNameLst>
                                      </p:cBhvr>
                                      <p:tavLst>
                                        <p:tav tm="100000">
                                          <p:val>
                                            <p:strVal val="#ppt_y+1"/>
                                          </p:val>
                                        </p:tav>
                                        <p:tav>
                                          <p:val>
                                            <p:strVal val="#ppt_y-.03"/>
                                          </p:val>
                                        </p:tav>
                                      </p:tavLst>
                                    </p:anim>
                                    <p:anim calcmode="lin" valueType="num">
                                      <p:cBhvr additive="repl">
                                        <p:cTn id="23" dur="100" accel="100000" fill="hold">
                                          <p:stCondLst>
                                            <p:cond delay="0"/>
                                          </p:stCondLst>
                                        </p:cTn>
                                        <p:tgtEl>
                                          <p:spTgt spid="28"/>
                                        </p:tgtEl>
                                        <p:attrNameLst>
                                          <p:attrName>ppt_y</p:attrName>
                                        </p:attrNameLst>
                                      </p:cBhvr>
                                      <p:tavLst>
                                        <p:tav tm="100000">
                                          <p:val>
                                            <p:strVal val="#ppt_y-.03"/>
                                          </p:val>
                                        </p:tav>
                                        <p:tav>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up)">
                                      <p:cBhvr>
                                        <p:cTn id="28" dur="500"/>
                                        <p:tgtEl>
                                          <p:spTgt spid="24"/>
                                        </p:tgtEl>
                                      </p:cBhvr>
                                    </p:animEffect>
                                  </p:childTnLst>
                                </p:cTn>
                              </p:par>
                              <p:par>
                                <p:cTn id="29" presetID="37" presetClass="entr" fill="hold" nodeType="withEffect">
                                  <p:stCondLst>
                                    <p:cond delay="0"/>
                                  </p:stCondLst>
                                  <p:childTnLst>
                                    <p:set>
                                      <p:cBhvr additive="repl">
                                        <p:cTn id="30" dur="1" fill="hold">
                                          <p:stCondLst>
                                            <p:cond delay="0"/>
                                          </p:stCondLst>
                                        </p:cTn>
                                        <p:tgtEl>
                                          <p:spTgt spid="27"/>
                                        </p:tgtEl>
                                        <p:attrNameLst>
                                          <p:attrName>style.visibility</p:attrName>
                                        </p:attrNameLst>
                                      </p:cBhvr>
                                      <p:to>
                                        <p:strVal val="visible"/>
                                      </p:to>
                                    </p:set>
                                    <p:animEffect transition="in" filter="fade">
                                      <p:cBhvr additive="repl">
                                        <p:cTn id="31" dur="1000"/>
                                        <p:tgtEl>
                                          <p:spTgt spid="27"/>
                                        </p:tgtEl>
                                      </p:cBhvr>
                                    </p:animEffect>
                                    <p:anim calcmode="lin" valueType="num">
                                      <p:cBhvr additive="repl">
                                        <p:cTn id="32" dur="1000" fill="hold"/>
                                        <p:tgtEl>
                                          <p:spTgt spid="27"/>
                                        </p:tgtEl>
                                        <p:attrNameLst>
                                          <p:attrName>ppt_x</p:attrName>
                                        </p:attrNameLst>
                                      </p:cBhvr>
                                      <p:tavLst>
                                        <p:tav tm="100000">
                                          <p:val>
                                            <p:strVal val="#ppt_x"/>
                                          </p:val>
                                        </p:tav>
                                        <p:tav>
                                          <p:val>
                                            <p:strVal val="#ppt_x"/>
                                          </p:val>
                                        </p:tav>
                                      </p:tavLst>
                                    </p:anim>
                                    <p:anim calcmode="lin" valueType="num">
                                      <p:cBhvr additive="repl">
                                        <p:cTn id="33" dur="900" decel="100000" fill="hold"/>
                                        <p:tgtEl>
                                          <p:spTgt spid="27"/>
                                        </p:tgtEl>
                                        <p:attrNameLst>
                                          <p:attrName>ppt_y</p:attrName>
                                        </p:attrNameLst>
                                      </p:cBhvr>
                                      <p:tavLst>
                                        <p:tav tm="100000">
                                          <p:val>
                                            <p:strVal val="#ppt_y+1"/>
                                          </p:val>
                                        </p:tav>
                                        <p:tav>
                                          <p:val>
                                            <p:strVal val="#ppt_y-.03"/>
                                          </p:val>
                                        </p:tav>
                                      </p:tavLst>
                                    </p:anim>
                                    <p:anim calcmode="lin" valueType="num">
                                      <p:cBhvr additive="repl">
                                        <p:cTn id="34" dur="100" accel="100000" fill="hold">
                                          <p:stCondLst>
                                            <p:cond delay="0"/>
                                          </p:stCondLst>
                                        </p:cTn>
                                        <p:tgtEl>
                                          <p:spTgt spid="27"/>
                                        </p:tgtEl>
                                        <p:attrNameLst>
                                          <p:attrName>ppt_y</p:attrName>
                                        </p:attrNameLst>
                                      </p:cBhvr>
                                      <p:tavLst>
                                        <p:tav tm="100000">
                                          <p:val>
                                            <p:strVal val="#ppt_y-.03"/>
                                          </p:val>
                                        </p:tav>
                                        <p:tav>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left)">
                                      <p:cBhvr>
                                        <p:cTn id="39" dur="500"/>
                                        <p:tgtEl>
                                          <p:spTgt spid="31"/>
                                        </p:tgtEl>
                                      </p:cBhvr>
                                    </p:animEffect>
                                  </p:childTnLst>
                                </p:cTn>
                              </p:par>
                            </p:childTnLst>
                          </p:cTn>
                        </p:par>
                        <p:par>
                          <p:cTn id="40" fill="hold" nodeType="afterGroup">
                            <p:stCondLst>
                              <p:cond delay="500"/>
                            </p:stCondLst>
                            <p:childTnLst>
                              <p:par>
                                <p:cTn id="41" presetID="22" presetClass="entr" presetSubtype="1"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up)">
                                      <p:cBhvr>
                                        <p:cTn id="43" dur="500"/>
                                        <p:tgtEl>
                                          <p:spTgt spid="25"/>
                                        </p:tgtEl>
                                      </p:cBhvr>
                                    </p:animEffect>
                                  </p:childTnLst>
                                </p:cTn>
                              </p:par>
                              <p:par>
                                <p:cTn id="44" presetID="37" presetClass="entr" fill="hold" nodeType="withEffect">
                                  <p:stCondLst>
                                    <p:cond delay="0"/>
                                  </p:stCondLst>
                                  <p:childTnLst>
                                    <p:set>
                                      <p:cBhvr additive="repl">
                                        <p:cTn id="45" dur="1" fill="hold">
                                          <p:stCondLst>
                                            <p:cond delay="0"/>
                                          </p:stCondLst>
                                        </p:cTn>
                                        <p:tgtEl>
                                          <p:spTgt spid="29"/>
                                        </p:tgtEl>
                                        <p:attrNameLst>
                                          <p:attrName>style.visibility</p:attrName>
                                        </p:attrNameLst>
                                      </p:cBhvr>
                                      <p:to>
                                        <p:strVal val="visible"/>
                                      </p:to>
                                    </p:set>
                                    <p:animEffect transition="in" filter="fade">
                                      <p:cBhvr additive="repl">
                                        <p:cTn id="46" dur="1000"/>
                                        <p:tgtEl>
                                          <p:spTgt spid="29"/>
                                        </p:tgtEl>
                                      </p:cBhvr>
                                    </p:animEffect>
                                    <p:anim calcmode="lin" valueType="num">
                                      <p:cBhvr additive="repl">
                                        <p:cTn id="47" dur="1000" fill="hold"/>
                                        <p:tgtEl>
                                          <p:spTgt spid="29"/>
                                        </p:tgtEl>
                                        <p:attrNameLst>
                                          <p:attrName>ppt_x</p:attrName>
                                        </p:attrNameLst>
                                      </p:cBhvr>
                                      <p:tavLst>
                                        <p:tav tm="100000">
                                          <p:val>
                                            <p:strVal val="#ppt_x"/>
                                          </p:val>
                                        </p:tav>
                                        <p:tav>
                                          <p:val>
                                            <p:strVal val="#ppt_x"/>
                                          </p:val>
                                        </p:tav>
                                      </p:tavLst>
                                    </p:anim>
                                    <p:anim calcmode="lin" valueType="num">
                                      <p:cBhvr additive="repl">
                                        <p:cTn id="48" dur="900" decel="100000" fill="hold"/>
                                        <p:tgtEl>
                                          <p:spTgt spid="29"/>
                                        </p:tgtEl>
                                        <p:attrNameLst>
                                          <p:attrName>ppt_y</p:attrName>
                                        </p:attrNameLst>
                                      </p:cBhvr>
                                      <p:tavLst>
                                        <p:tav tm="100000">
                                          <p:val>
                                            <p:strVal val="#ppt_y+1"/>
                                          </p:val>
                                        </p:tav>
                                        <p:tav>
                                          <p:val>
                                            <p:strVal val="#ppt_y-.03"/>
                                          </p:val>
                                        </p:tav>
                                      </p:tavLst>
                                    </p:anim>
                                    <p:anim calcmode="lin" valueType="num">
                                      <p:cBhvr additive="repl">
                                        <p:cTn id="49" dur="100" accel="100000" fill="hold">
                                          <p:stCondLst>
                                            <p:cond delay="0"/>
                                          </p:stCondLst>
                                        </p:cTn>
                                        <p:tgtEl>
                                          <p:spTgt spid="29"/>
                                        </p:tgtEl>
                                        <p:attrNameLst>
                                          <p:attrName>ppt_y</p:attrName>
                                        </p:attrNameLst>
                                      </p:cBhvr>
                                      <p:tavLst>
                                        <p:tav tm="100000">
                                          <p:val>
                                            <p:strVal val="#ppt_y-.03"/>
                                          </p:val>
                                        </p:tav>
                                        <p:tav>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left)">
                                      <p:cBhvr>
                                        <p:cTn id="54" dur="500"/>
                                        <p:tgtEl>
                                          <p:spTgt spid="34"/>
                                        </p:tgtEl>
                                      </p:cBhvr>
                                    </p:animEffect>
                                  </p:childTnLst>
                                </p:cTn>
                              </p:par>
                            </p:childTnLst>
                          </p:cTn>
                        </p:par>
                        <p:par>
                          <p:cTn id="55" fill="hold" nodeType="afterGroup">
                            <p:stCondLst>
                              <p:cond delay="500"/>
                            </p:stCondLst>
                            <p:childTnLst>
                              <p:par>
                                <p:cTn id="56" presetID="22" presetClass="entr" presetSubtype="1"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up)">
                                      <p:cBhvr>
                                        <p:cTn id="58" dur="500"/>
                                        <p:tgtEl>
                                          <p:spTgt spid="26"/>
                                        </p:tgtEl>
                                      </p:cBhvr>
                                    </p:animEffect>
                                  </p:childTnLst>
                                </p:cTn>
                              </p:par>
                            </p:childTnLst>
                          </p:cTn>
                        </p:par>
                        <p:par>
                          <p:cTn id="59" fill="hold" nodeType="afterGroup">
                            <p:stCondLst>
                              <p:cond delay="1000"/>
                            </p:stCondLst>
                            <p:childTnLst>
                              <p:par>
                                <p:cTn id="60" presetID="10" presetClass="entr" presetSubtype="0" fill="hold" nodeType="after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500"/>
                                        <p:tgtEl>
                                          <p:spTgt spid="35"/>
                                        </p:tgtEl>
                                      </p:cBhvr>
                                    </p:animEffect>
                                  </p:childTnLst>
                                </p:cTn>
                              </p:par>
                              <p:par>
                                <p:cTn id="63" presetID="37" presetClass="entr" fill="hold" nodeType="withEffect">
                                  <p:stCondLst>
                                    <p:cond delay="0"/>
                                  </p:stCondLst>
                                  <p:childTnLst>
                                    <p:set>
                                      <p:cBhvr additive="repl">
                                        <p:cTn id="64" dur="1" fill="hold">
                                          <p:stCondLst>
                                            <p:cond delay="0"/>
                                          </p:stCondLst>
                                        </p:cTn>
                                        <p:tgtEl>
                                          <p:spTgt spid="30"/>
                                        </p:tgtEl>
                                        <p:attrNameLst>
                                          <p:attrName>style.visibility</p:attrName>
                                        </p:attrNameLst>
                                      </p:cBhvr>
                                      <p:to>
                                        <p:strVal val="visible"/>
                                      </p:to>
                                    </p:set>
                                    <p:animEffect transition="in" filter="fade">
                                      <p:cBhvr additive="repl">
                                        <p:cTn id="65" dur="1000"/>
                                        <p:tgtEl>
                                          <p:spTgt spid="30"/>
                                        </p:tgtEl>
                                      </p:cBhvr>
                                    </p:animEffect>
                                    <p:anim calcmode="lin" valueType="num">
                                      <p:cBhvr additive="repl">
                                        <p:cTn id="66" dur="1000" fill="hold"/>
                                        <p:tgtEl>
                                          <p:spTgt spid="30"/>
                                        </p:tgtEl>
                                        <p:attrNameLst>
                                          <p:attrName>ppt_x</p:attrName>
                                        </p:attrNameLst>
                                      </p:cBhvr>
                                      <p:tavLst>
                                        <p:tav tm="100000">
                                          <p:val>
                                            <p:strVal val="#ppt_x"/>
                                          </p:val>
                                        </p:tav>
                                        <p:tav>
                                          <p:val>
                                            <p:strVal val="#ppt_x"/>
                                          </p:val>
                                        </p:tav>
                                      </p:tavLst>
                                    </p:anim>
                                    <p:anim calcmode="lin" valueType="num">
                                      <p:cBhvr additive="repl">
                                        <p:cTn id="67" dur="900" decel="100000" fill="hold"/>
                                        <p:tgtEl>
                                          <p:spTgt spid="30"/>
                                        </p:tgtEl>
                                        <p:attrNameLst>
                                          <p:attrName>ppt_y</p:attrName>
                                        </p:attrNameLst>
                                      </p:cBhvr>
                                      <p:tavLst>
                                        <p:tav tm="100000">
                                          <p:val>
                                            <p:strVal val="#ppt_y+1"/>
                                          </p:val>
                                        </p:tav>
                                        <p:tav>
                                          <p:val>
                                            <p:strVal val="#ppt_y-.03"/>
                                          </p:val>
                                        </p:tav>
                                      </p:tavLst>
                                    </p:anim>
                                    <p:anim calcmode="lin" valueType="num">
                                      <p:cBhvr additive="repl">
                                        <p:cTn id="68" dur="100" accel="100000" fill="hold">
                                          <p:stCondLst>
                                            <p:cond delay="0"/>
                                          </p:stCondLst>
                                        </p:cTn>
                                        <p:tgtEl>
                                          <p:spTgt spid="30"/>
                                        </p:tgtEl>
                                        <p:attrNameLst>
                                          <p:attrName>ppt_y</p:attrName>
                                        </p:attrNameLst>
                                      </p:cBhvr>
                                      <p:tavLst>
                                        <p:tav tm="100000">
                                          <p:val>
                                            <p:strVal val="#ppt_y-.03"/>
                                          </p:val>
                                        </p:tav>
                                        <p:tav>
                                          <p:val>
                                            <p:strVal val="#ppt_y"/>
                                          </p:val>
                                        </p:tav>
                                      </p:tavLst>
                                    </p:anim>
                                  </p:childTnLst>
                                </p:cTn>
                              </p:par>
                            </p:childTnLst>
                          </p:cTn>
                        </p:par>
                        <p:par>
                          <p:cTn id="69" fill="hold" nodeType="afterGroup">
                            <p:stCondLst>
                              <p:cond delay="2000"/>
                            </p:stCondLst>
                            <p:childTnLst>
                              <p:par>
                                <p:cTn id="70" presetID="10" presetClass="entr" presetSubtype="0" fill="hold"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31"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0" name="Text Box 3"/>
          <p:cNvSpPr txBox="1">
            <a:spLocks noChangeArrowheads="1"/>
          </p:cNvSpPr>
          <p:nvPr/>
        </p:nvSpPr>
        <p:spPr bwMode="auto">
          <a:xfrm>
            <a:off x="1703389" y="188913"/>
            <a:ext cx="79216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12813" eaLnBrk="0" hangingPunct="0">
              <a:defRPr i="1">
                <a:solidFill>
                  <a:schemeClr val="tx1"/>
                </a:solidFill>
                <a:latin typeface="Calibri" pitchFamily="34" charset="0"/>
                <a:cs typeface="Arial" charset="0"/>
              </a:defRPr>
            </a:lvl1pPr>
            <a:lvl2pPr marL="742950" indent="-285750" defTabSz="912813" eaLnBrk="0" hangingPunct="0">
              <a:defRPr i="1">
                <a:solidFill>
                  <a:schemeClr val="tx1"/>
                </a:solidFill>
                <a:latin typeface="Calibri" pitchFamily="34" charset="0"/>
                <a:cs typeface="Arial" charset="0"/>
              </a:defRPr>
            </a:lvl2pPr>
            <a:lvl3pPr marL="1143000" indent="-228600" defTabSz="912813" eaLnBrk="0" hangingPunct="0">
              <a:defRPr i="1">
                <a:solidFill>
                  <a:schemeClr val="tx1"/>
                </a:solidFill>
                <a:latin typeface="Calibri" pitchFamily="34" charset="0"/>
                <a:cs typeface="Arial" charset="0"/>
              </a:defRPr>
            </a:lvl3pPr>
            <a:lvl4pPr marL="1600200" indent="-228600" defTabSz="912813" eaLnBrk="0" hangingPunct="0">
              <a:defRPr i="1">
                <a:solidFill>
                  <a:schemeClr val="tx1"/>
                </a:solidFill>
                <a:latin typeface="Calibri" pitchFamily="34" charset="0"/>
                <a:cs typeface="Arial" charset="0"/>
              </a:defRPr>
            </a:lvl4pPr>
            <a:lvl5pPr marL="2057400" indent="-228600" defTabSz="912813" eaLnBrk="0" hangingPunct="0">
              <a:defRPr i="1">
                <a:solidFill>
                  <a:schemeClr val="tx1"/>
                </a:solidFill>
                <a:latin typeface="Calibri" pitchFamily="34" charset="0"/>
                <a:cs typeface="Arial" charset="0"/>
              </a:defRPr>
            </a:lvl5pPr>
            <a:lvl6pPr marL="2514600" indent="-228600" defTabSz="912813" eaLnBrk="0" fontAlgn="base" hangingPunct="0">
              <a:spcBef>
                <a:spcPct val="0"/>
              </a:spcBef>
              <a:spcAft>
                <a:spcPct val="0"/>
              </a:spcAft>
              <a:defRPr i="1">
                <a:solidFill>
                  <a:schemeClr val="tx1"/>
                </a:solidFill>
                <a:latin typeface="Calibri" pitchFamily="34" charset="0"/>
                <a:cs typeface="Arial" charset="0"/>
              </a:defRPr>
            </a:lvl6pPr>
            <a:lvl7pPr marL="2971800" indent="-228600" defTabSz="912813" eaLnBrk="0" fontAlgn="base" hangingPunct="0">
              <a:spcBef>
                <a:spcPct val="0"/>
              </a:spcBef>
              <a:spcAft>
                <a:spcPct val="0"/>
              </a:spcAft>
              <a:defRPr i="1">
                <a:solidFill>
                  <a:schemeClr val="tx1"/>
                </a:solidFill>
                <a:latin typeface="Calibri" pitchFamily="34" charset="0"/>
                <a:cs typeface="Arial" charset="0"/>
              </a:defRPr>
            </a:lvl7pPr>
            <a:lvl8pPr marL="3429000" indent="-228600" defTabSz="912813" eaLnBrk="0" fontAlgn="base" hangingPunct="0">
              <a:spcBef>
                <a:spcPct val="0"/>
              </a:spcBef>
              <a:spcAft>
                <a:spcPct val="0"/>
              </a:spcAft>
              <a:defRPr i="1">
                <a:solidFill>
                  <a:schemeClr val="tx1"/>
                </a:solidFill>
                <a:latin typeface="Calibri" pitchFamily="34" charset="0"/>
                <a:cs typeface="Arial" charset="0"/>
              </a:defRPr>
            </a:lvl8pPr>
            <a:lvl9pPr marL="3886200" indent="-228600" defTabSz="912813" eaLnBrk="0" fontAlgn="base" hangingPunct="0">
              <a:spcBef>
                <a:spcPct val="0"/>
              </a:spcBef>
              <a:spcAft>
                <a:spcPct val="0"/>
              </a:spcAft>
              <a:defRPr i="1">
                <a:solidFill>
                  <a:schemeClr val="tx1"/>
                </a:solidFill>
                <a:latin typeface="Calibri" pitchFamily="34" charset="0"/>
                <a:cs typeface="Arial" charset="0"/>
              </a:defRPr>
            </a:lvl9pPr>
          </a:lstStyle>
          <a:p>
            <a:pPr algn="ctr" eaLnBrk="1" hangingPunct="1">
              <a:defRPr/>
            </a:pPr>
            <a:r>
              <a:rPr lang="fr-FR" sz="2000" b="1" i="0" dirty="0">
                <a:latin typeface="+mn-lt"/>
                <a:cs typeface="Arial" pitchFamily="34" charset="0"/>
              </a:rPr>
              <a:t> </a:t>
            </a:r>
            <a:r>
              <a:rPr lang="fr-FR" sz="2400" b="1" i="0" dirty="0">
                <a:latin typeface="+mn-lt"/>
                <a:cs typeface="Arial" pitchFamily="34" charset="0"/>
              </a:rPr>
              <a:t>Liste et volumes horaires des enseignements communs</a:t>
            </a:r>
          </a:p>
        </p:txBody>
      </p:sp>
      <p:graphicFrame>
        <p:nvGraphicFramePr>
          <p:cNvPr id="3" name="Tableau 2"/>
          <p:cNvGraphicFramePr>
            <a:graphicFrameLocks noGrp="1"/>
          </p:cNvGraphicFramePr>
          <p:nvPr>
            <p:extLst>
              <p:ext uri="{D42A27DB-BD31-4B8C-83A1-F6EECF244321}">
                <p14:modId xmlns:p14="http://schemas.microsoft.com/office/powerpoint/2010/main" val="3105651894"/>
              </p:ext>
            </p:extLst>
          </p:nvPr>
        </p:nvGraphicFramePr>
        <p:xfrm>
          <a:off x="1774826" y="765175"/>
          <a:ext cx="8651875" cy="5543552"/>
        </p:xfrm>
        <a:graphic>
          <a:graphicData uri="http://schemas.openxmlformats.org/drawingml/2006/table">
            <a:tbl>
              <a:tblPr firstRow="1" bandRow="1">
                <a:tableStyleId>{93296810-A885-4BE3-A3E7-6D5BEEA58F35}</a:tableStyleId>
              </a:tblPr>
              <a:tblGrid>
                <a:gridCol w="6048610">
                  <a:extLst>
                    <a:ext uri="{9D8B030D-6E8A-4147-A177-3AD203B41FA5}">
                      <a16:colId xmlns:a16="http://schemas.microsoft.com/office/drawing/2014/main" val="20000"/>
                    </a:ext>
                  </a:extLst>
                </a:gridCol>
                <a:gridCol w="2603265">
                  <a:extLst>
                    <a:ext uri="{9D8B030D-6E8A-4147-A177-3AD203B41FA5}">
                      <a16:colId xmlns:a16="http://schemas.microsoft.com/office/drawing/2014/main" val="20001"/>
                    </a:ext>
                  </a:extLst>
                </a:gridCol>
              </a:tblGrid>
              <a:tr h="395968">
                <a:tc>
                  <a:txBody>
                    <a:bodyPr/>
                    <a:lstStyle/>
                    <a:p>
                      <a:pPr algn="ctr"/>
                      <a:r>
                        <a:rPr lang="fr-FR" sz="1800" dirty="0"/>
                        <a:t>Enseignements</a:t>
                      </a:r>
                    </a:p>
                  </a:txBody>
                  <a:tcPr marL="91439" marR="91439" marT="45711" marB="45711"/>
                </a:tc>
                <a:tc>
                  <a:txBody>
                    <a:bodyPr/>
                    <a:lstStyle/>
                    <a:p>
                      <a:pPr algn="ctr"/>
                      <a:r>
                        <a:rPr lang="fr-FR" sz="1800" dirty="0"/>
                        <a:t>Horaire élève</a:t>
                      </a:r>
                    </a:p>
                  </a:txBody>
                  <a:tcPr marL="91439" marR="91439" marT="45711" marB="45711"/>
                </a:tc>
                <a:extLst>
                  <a:ext uri="{0D108BD9-81ED-4DB2-BD59-A6C34878D82A}">
                    <a16:rowId xmlns:a16="http://schemas.microsoft.com/office/drawing/2014/main" val="10000"/>
                  </a:ext>
                </a:extLst>
              </a:tr>
              <a:tr h="395968">
                <a:tc>
                  <a:txBody>
                    <a:bodyPr/>
                    <a:lstStyle/>
                    <a:p>
                      <a:pPr algn="ctr"/>
                      <a:r>
                        <a:rPr lang="fr-FR" sz="1600" dirty="0"/>
                        <a:t>Français</a:t>
                      </a:r>
                    </a:p>
                  </a:txBody>
                  <a:tcPr marL="91439" marR="91439" marT="45711" marB="45711"/>
                </a:tc>
                <a:tc>
                  <a:txBody>
                    <a:bodyPr/>
                    <a:lstStyle/>
                    <a:p>
                      <a:pPr algn="ctr"/>
                      <a:r>
                        <a:rPr lang="fr-FR" sz="1600" dirty="0"/>
                        <a:t>4h</a:t>
                      </a:r>
                    </a:p>
                  </a:txBody>
                  <a:tcPr marL="91439" marR="91439" marT="45711" marB="45711"/>
                </a:tc>
                <a:extLst>
                  <a:ext uri="{0D108BD9-81ED-4DB2-BD59-A6C34878D82A}">
                    <a16:rowId xmlns:a16="http://schemas.microsoft.com/office/drawing/2014/main" val="10001"/>
                  </a:ext>
                </a:extLst>
              </a:tr>
              <a:tr h="395968">
                <a:tc>
                  <a:txBody>
                    <a:bodyPr/>
                    <a:lstStyle/>
                    <a:p>
                      <a:pPr algn="ctr"/>
                      <a:r>
                        <a:rPr lang="fr-FR" sz="1600" dirty="0"/>
                        <a:t>Histoire-géographie</a:t>
                      </a:r>
                    </a:p>
                  </a:txBody>
                  <a:tcPr marL="91439" marR="91439" marT="45711" marB="45711"/>
                </a:tc>
                <a:tc>
                  <a:txBody>
                    <a:bodyPr/>
                    <a:lstStyle/>
                    <a:p>
                      <a:pPr algn="ctr"/>
                      <a:r>
                        <a:rPr lang="fr-FR" sz="1600" dirty="0"/>
                        <a:t>3h</a:t>
                      </a:r>
                    </a:p>
                  </a:txBody>
                  <a:tcPr marL="91439" marR="91439" marT="45711" marB="45711"/>
                </a:tc>
                <a:extLst>
                  <a:ext uri="{0D108BD9-81ED-4DB2-BD59-A6C34878D82A}">
                    <a16:rowId xmlns:a16="http://schemas.microsoft.com/office/drawing/2014/main" val="10002"/>
                  </a:ext>
                </a:extLst>
              </a:tr>
              <a:tr h="395968">
                <a:tc>
                  <a:txBody>
                    <a:bodyPr/>
                    <a:lstStyle/>
                    <a:p>
                      <a:pPr algn="ctr"/>
                      <a:r>
                        <a:rPr lang="fr-FR" sz="1600" dirty="0"/>
                        <a:t>Langues vivantes</a:t>
                      </a:r>
                      <a:r>
                        <a:rPr lang="fr-FR" sz="1600" baseline="0" dirty="0"/>
                        <a:t> A et B</a:t>
                      </a:r>
                      <a:endParaRPr lang="fr-FR" sz="1600" dirty="0"/>
                    </a:p>
                  </a:txBody>
                  <a:tcPr marL="91439" marR="91439" marT="45711" marB="45711"/>
                </a:tc>
                <a:tc>
                  <a:txBody>
                    <a:bodyPr/>
                    <a:lstStyle/>
                    <a:p>
                      <a:pPr algn="ctr"/>
                      <a:r>
                        <a:rPr lang="fr-FR" sz="1600" dirty="0"/>
                        <a:t>5h30</a:t>
                      </a:r>
                    </a:p>
                  </a:txBody>
                  <a:tcPr marL="91439" marR="91439" marT="45711" marB="45711"/>
                </a:tc>
                <a:extLst>
                  <a:ext uri="{0D108BD9-81ED-4DB2-BD59-A6C34878D82A}">
                    <a16:rowId xmlns:a16="http://schemas.microsoft.com/office/drawing/2014/main" val="10003"/>
                  </a:ext>
                </a:extLst>
              </a:tr>
              <a:tr h="395968">
                <a:tc>
                  <a:txBody>
                    <a:bodyPr/>
                    <a:lstStyle/>
                    <a:p>
                      <a:pPr algn="ctr"/>
                      <a:r>
                        <a:rPr lang="fr-FR" sz="1600" dirty="0"/>
                        <a:t>Sciences économiques et sociales</a:t>
                      </a:r>
                    </a:p>
                  </a:txBody>
                  <a:tcPr marL="91439" marR="91439" marT="45711" marB="45711"/>
                </a:tc>
                <a:tc>
                  <a:txBody>
                    <a:bodyPr/>
                    <a:lstStyle/>
                    <a:p>
                      <a:pPr algn="ctr"/>
                      <a:r>
                        <a:rPr lang="fr-FR" sz="1600" dirty="0"/>
                        <a:t>1h30</a:t>
                      </a:r>
                    </a:p>
                  </a:txBody>
                  <a:tcPr marL="91439" marR="91439" marT="45711" marB="45711"/>
                </a:tc>
                <a:extLst>
                  <a:ext uri="{0D108BD9-81ED-4DB2-BD59-A6C34878D82A}">
                    <a16:rowId xmlns:a16="http://schemas.microsoft.com/office/drawing/2014/main" val="10004"/>
                  </a:ext>
                </a:extLst>
              </a:tr>
              <a:tr h="395968">
                <a:tc>
                  <a:txBody>
                    <a:bodyPr/>
                    <a:lstStyle/>
                    <a:p>
                      <a:pPr algn="ctr"/>
                      <a:r>
                        <a:rPr lang="fr-FR" sz="1600" dirty="0"/>
                        <a:t>Mathématiques</a:t>
                      </a:r>
                    </a:p>
                  </a:txBody>
                  <a:tcPr marL="91439" marR="91439" marT="45711" marB="45711"/>
                </a:tc>
                <a:tc>
                  <a:txBody>
                    <a:bodyPr/>
                    <a:lstStyle/>
                    <a:p>
                      <a:pPr algn="ctr"/>
                      <a:r>
                        <a:rPr lang="fr-FR" sz="1600" dirty="0"/>
                        <a:t>4h</a:t>
                      </a:r>
                    </a:p>
                  </a:txBody>
                  <a:tcPr marL="91439" marR="91439" marT="45711" marB="45711"/>
                </a:tc>
                <a:extLst>
                  <a:ext uri="{0D108BD9-81ED-4DB2-BD59-A6C34878D82A}">
                    <a16:rowId xmlns:a16="http://schemas.microsoft.com/office/drawing/2014/main" val="10005"/>
                  </a:ext>
                </a:extLst>
              </a:tr>
              <a:tr h="395968">
                <a:tc>
                  <a:txBody>
                    <a:bodyPr/>
                    <a:lstStyle/>
                    <a:p>
                      <a:pPr algn="ctr"/>
                      <a:r>
                        <a:rPr lang="fr-FR" sz="1600" dirty="0"/>
                        <a:t>Physique-chimie</a:t>
                      </a:r>
                    </a:p>
                  </a:txBody>
                  <a:tcPr marL="91439" marR="91439" marT="45711" marB="45711"/>
                </a:tc>
                <a:tc>
                  <a:txBody>
                    <a:bodyPr/>
                    <a:lstStyle/>
                    <a:p>
                      <a:pPr algn="ctr"/>
                      <a:r>
                        <a:rPr lang="fr-FR" sz="1600" dirty="0"/>
                        <a:t>3h</a:t>
                      </a:r>
                    </a:p>
                  </a:txBody>
                  <a:tcPr marL="91439" marR="91439" marT="45711" marB="45711"/>
                </a:tc>
                <a:extLst>
                  <a:ext uri="{0D108BD9-81ED-4DB2-BD59-A6C34878D82A}">
                    <a16:rowId xmlns:a16="http://schemas.microsoft.com/office/drawing/2014/main" val="10006"/>
                  </a:ext>
                </a:extLst>
              </a:tr>
              <a:tr h="395968">
                <a:tc>
                  <a:txBody>
                    <a:bodyPr/>
                    <a:lstStyle/>
                    <a:p>
                      <a:pPr algn="ctr"/>
                      <a:r>
                        <a:rPr lang="fr-FR" sz="1600" dirty="0"/>
                        <a:t>Sciences et vie de la Terre</a:t>
                      </a:r>
                    </a:p>
                  </a:txBody>
                  <a:tcPr marL="91439" marR="91439" marT="45711" marB="45711"/>
                </a:tc>
                <a:tc>
                  <a:txBody>
                    <a:bodyPr/>
                    <a:lstStyle/>
                    <a:p>
                      <a:pPr algn="ctr"/>
                      <a:r>
                        <a:rPr lang="fr-FR" sz="1600" dirty="0"/>
                        <a:t>1h30</a:t>
                      </a:r>
                    </a:p>
                  </a:txBody>
                  <a:tcPr marL="91439" marR="91439" marT="45711" marB="45711"/>
                </a:tc>
                <a:extLst>
                  <a:ext uri="{0D108BD9-81ED-4DB2-BD59-A6C34878D82A}">
                    <a16:rowId xmlns:a16="http://schemas.microsoft.com/office/drawing/2014/main" val="10007"/>
                  </a:ext>
                </a:extLst>
              </a:tr>
              <a:tr h="395968">
                <a:tc>
                  <a:txBody>
                    <a:bodyPr/>
                    <a:lstStyle/>
                    <a:p>
                      <a:pPr algn="ctr"/>
                      <a:r>
                        <a:rPr lang="fr-FR" sz="1600" dirty="0"/>
                        <a:t>Éducation physique et sportive</a:t>
                      </a:r>
                    </a:p>
                  </a:txBody>
                  <a:tcPr marL="91439" marR="91439" marT="45711" marB="45711"/>
                </a:tc>
                <a:tc>
                  <a:txBody>
                    <a:bodyPr/>
                    <a:lstStyle/>
                    <a:p>
                      <a:pPr algn="ctr"/>
                      <a:r>
                        <a:rPr lang="fr-FR" sz="1600" dirty="0"/>
                        <a:t>2h</a:t>
                      </a:r>
                    </a:p>
                  </a:txBody>
                  <a:tcPr marL="91439" marR="91439" marT="45711" marB="45711"/>
                </a:tc>
                <a:extLst>
                  <a:ext uri="{0D108BD9-81ED-4DB2-BD59-A6C34878D82A}">
                    <a16:rowId xmlns:a16="http://schemas.microsoft.com/office/drawing/2014/main" val="10008"/>
                  </a:ext>
                </a:extLst>
              </a:tr>
              <a:tr h="395968">
                <a:tc>
                  <a:txBody>
                    <a:bodyPr/>
                    <a:lstStyle/>
                    <a:p>
                      <a:pPr algn="ctr"/>
                      <a:r>
                        <a:rPr lang="fr-FR" sz="1600" dirty="0"/>
                        <a:t>Enseignement moral</a:t>
                      </a:r>
                      <a:r>
                        <a:rPr lang="fr-FR" sz="1600" baseline="0" dirty="0"/>
                        <a:t> et civique</a:t>
                      </a:r>
                      <a:endParaRPr lang="fr-FR" sz="1600" dirty="0"/>
                    </a:p>
                  </a:txBody>
                  <a:tcPr marL="91439" marR="91439" marT="45711" marB="45711"/>
                </a:tc>
                <a:tc>
                  <a:txBody>
                    <a:bodyPr/>
                    <a:lstStyle/>
                    <a:p>
                      <a:pPr algn="ctr"/>
                      <a:r>
                        <a:rPr lang="fr-FR" sz="1600" dirty="0"/>
                        <a:t>18h annuelles</a:t>
                      </a:r>
                    </a:p>
                  </a:txBody>
                  <a:tcPr marL="91439" marR="91439" marT="45711" marB="45711"/>
                </a:tc>
                <a:extLst>
                  <a:ext uri="{0D108BD9-81ED-4DB2-BD59-A6C34878D82A}">
                    <a16:rowId xmlns:a16="http://schemas.microsoft.com/office/drawing/2014/main" val="10009"/>
                  </a:ext>
                </a:extLst>
              </a:tr>
              <a:tr h="395968">
                <a:tc>
                  <a:txBody>
                    <a:bodyPr/>
                    <a:lstStyle/>
                    <a:p>
                      <a:pPr algn="ctr"/>
                      <a:r>
                        <a:rPr lang="fr-FR" sz="1600" dirty="0"/>
                        <a:t>Sciences</a:t>
                      </a:r>
                      <a:r>
                        <a:rPr lang="fr-FR" sz="1600" baseline="0" dirty="0"/>
                        <a:t> numériques et technologie</a:t>
                      </a:r>
                      <a:endParaRPr lang="fr-FR" sz="1600" dirty="0"/>
                    </a:p>
                  </a:txBody>
                  <a:tcPr marL="91439" marR="91439" marT="45711" marB="45711"/>
                </a:tc>
                <a:tc>
                  <a:txBody>
                    <a:bodyPr/>
                    <a:lstStyle/>
                    <a:p>
                      <a:pPr algn="ctr"/>
                      <a:r>
                        <a:rPr lang="fr-FR" sz="1600" dirty="0"/>
                        <a:t>1h30</a:t>
                      </a:r>
                    </a:p>
                  </a:txBody>
                  <a:tcPr marL="91439" marR="91439" marT="45711" marB="45711"/>
                </a:tc>
                <a:extLst>
                  <a:ext uri="{0D108BD9-81ED-4DB2-BD59-A6C34878D82A}">
                    <a16:rowId xmlns:a16="http://schemas.microsoft.com/office/drawing/2014/main" val="10010"/>
                  </a:ext>
                </a:extLst>
              </a:tr>
              <a:tr h="395968">
                <a:tc>
                  <a:txBody>
                    <a:bodyPr/>
                    <a:lstStyle/>
                    <a:p>
                      <a:pPr algn="ctr"/>
                      <a:r>
                        <a:rPr lang="fr-FR" sz="1600" dirty="0"/>
                        <a:t>Accompagnement personnalisé</a:t>
                      </a:r>
                    </a:p>
                  </a:txBody>
                  <a:tcPr marL="91439" marR="91439" marT="45711" marB="45711"/>
                </a:tc>
                <a:tc>
                  <a:txBody>
                    <a:bodyPr/>
                    <a:lstStyle/>
                    <a:p>
                      <a:pPr algn="ctr"/>
                      <a:r>
                        <a:rPr lang="fr-FR" sz="1600" dirty="0"/>
                        <a:t>Selon les besoins des élèves</a:t>
                      </a:r>
                    </a:p>
                  </a:txBody>
                  <a:tcPr marL="91439" marR="91439" marT="45711" marB="45711"/>
                </a:tc>
                <a:extLst>
                  <a:ext uri="{0D108BD9-81ED-4DB2-BD59-A6C34878D82A}">
                    <a16:rowId xmlns:a16="http://schemas.microsoft.com/office/drawing/2014/main" val="10011"/>
                  </a:ext>
                </a:extLst>
              </a:tr>
              <a:tr h="395968">
                <a:tc>
                  <a:txBody>
                    <a:bodyPr/>
                    <a:lstStyle/>
                    <a:p>
                      <a:pPr algn="ctr"/>
                      <a:r>
                        <a:rPr lang="fr-FR" sz="1600" dirty="0"/>
                        <a:t>Accompagnement au choix de l’orientation</a:t>
                      </a:r>
                    </a:p>
                  </a:txBody>
                  <a:tcPr marL="91439" marR="91439" marT="45711" marB="45711"/>
                </a:tc>
                <a:tc>
                  <a:txBody>
                    <a:bodyPr/>
                    <a:lstStyle/>
                    <a:p>
                      <a:pPr algn="ctr"/>
                      <a:r>
                        <a:rPr lang="fr-FR" sz="1600" dirty="0"/>
                        <a:t>54h annuelles</a:t>
                      </a:r>
                      <a:r>
                        <a:rPr lang="fr-FR" sz="1600" baseline="0" dirty="0"/>
                        <a:t>*</a:t>
                      </a:r>
                      <a:endParaRPr lang="fr-FR" sz="1600" dirty="0"/>
                    </a:p>
                  </a:txBody>
                  <a:tcPr marL="91439" marR="91439" marT="45711" marB="45711"/>
                </a:tc>
                <a:extLst>
                  <a:ext uri="{0D108BD9-81ED-4DB2-BD59-A6C34878D82A}">
                    <a16:rowId xmlns:a16="http://schemas.microsoft.com/office/drawing/2014/main" val="10012"/>
                  </a:ext>
                </a:extLst>
              </a:tr>
              <a:tr h="395968">
                <a:tc>
                  <a:txBody>
                    <a:bodyPr/>
                    <a:lstStyle/>
                    <a:p>
                      <a:pPr algn="ctr"/>
                      <a:r>
                        <a:rPr lang="fr-FR" sz="1600" dirty="0"/>
                        <a:t>Heures de vie de classe</a:t>
                      </a:r>
                    </a:p>
                  </a:txBody>
                  <a:tcPr marL="91439" marR="91439" marT="45711" marB="45711"/>
                </a:tc>
                <a:tc>
                  <a:txBody>
                    <a:bodyPr/>
                    <a:lstStyle/>
                    <a:p>
                      <a:pPr algn="ctr"/>
                      <a:endParaRPr lang="fr-FR" sz="1600" dirty="0"/>
                    </a:p>
                  </a:txBody>
                  <a:tcPr marL="91439" marR="91439" marT="45711" marB="45711"/>
                </a:tc>
                <a:extLst>
                  <a:ext uri="{0D108BD9-81ED-4DB2-BD59-A6C34878D82A}">
                    <a16:rowId xmlns:a16="http://schemas.microsoft.com/office/drawing/2014/main" val="10013"/>
                  </a:ext>
                </a:extLst>
              </a:tr>
            </a:tbl>
          </a:graphicData>
        </a:graphic>
      </p:graphicFrame>
      <p:sp>
        <p:nvSpPr>
          <p:cNvPr id="40" name="Text Box 13"/>
          <p:cNvSpPr txBox="1">
            <a:spLocks noChangeArrowheads="1"/>
          </p:cNvSpPr>
          <p:nvPr/>
        </p:nvSpPr>
        <p:spPr bwMode="auto">
          <a:xfrm>
            <a:off x="1703389" y="6308725"/>
            <a:ext cx="870108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Calibri" pitchFamily="34" charset="0"/>
                <a:cs typeface="Arial" charset="0"/>
              </a:defRPr>
            </a:lvl1pPr>
            <a:lvl2pPr marL="742950" indent="-285750" eaLnBrk="0" hangingPunct="0">
              <a:defRPr i="1">
                <a:solidFill>
                  <a:schemeClr val="tx1"/>
                </a:solidFill>
                <a:latin typeface="Calibri" pitchFamily="34" charset="0"/>
                <a:cs typeface="Arial" charset="0"/>
              </a:defRPr>
            </a:lvl2pPr>
            <a:lvl3pPr marL="1143000" indent="-228600" eaLnBrk="0" hangingPunct="0">
              <a:defRPr i="1">
                <a:solidFill>
                  <a:schemeClr val="tx1"/>
                </a:solidFill>
                <a:latin typeface="Calibri" pitchFamily="34" charset="0"/>
                <a:cs typeface="Arial" charset="0"/>
              </a:defRPr>
            </a:lvl3pPr>
            <a:lvl4pPr marL="1600200" indent="-228600" eaLnBrk="0" hangingPunct="0">
              <a:defRPr i="1">
                <a:solidFill>
                  <a:schemeClr val="tx1"/>
                </a:solidFill>
                <a:latin typeface="Calibri" pitchFamily="34" charset="0"/>
                <a:cs typeface="Arial" charset="0"/>
              </a:defRPr>
            </a:lvl4pPr>
            <a:lvl5pPr marL="2057400" indent="-228600" eaLnBrk="0" hangingPunct="0">
              <a:defRPr i="1">
                <a:solidFill>
                  <a:schemeClr val="tx1"/>
                </a:solidFill>
                <a:latin typeface="Calibri" pitchFamily="34" charset="0"/>
                <a:cs typeface="Arial" charset="0"/>
              </a:defRPr>
            </a:lvl5pPr>
            <a:lvl6pPr marL="2514600" indent="-228600" eaLnBrk="0" fontAlgn="base" hangingPunct="0">
              <a:spcBef>
                <a:spcPct val="0"/>
              </a:spcBef>
              <a:spcAft>
                <a:spcPct val="0"/>
              </a:spcAft>
              <a:defRPr i="1">
                <a:solidFill>
                  <a:schemeClr val="tx1"/>
                </a:solidFill>
                <a:latin typeface="Calibri" pitchFamily="34" charset="0"/>
                <a:cs typeface="Arial" charset="0"/>
              </a:defRPr>
            </a:lvl6pPr>
            <a:lvl7pPr marL="2971800" indent="-228600" eaLnBrk="0" fontAlgn="base" hangingPunct="0">
              <a:spcBef>
                <a:spcPct val="0"/>
              </a:spcBef>
              <a:spcAft>
                <a:spcPct val="0"/>
              </a:spcAft>
              <a:defRPr i="1">
                <a:solidFill>
                  <a:schemeClr val="tx1"/>
                </a:solidFill>
                <a:latin typeface="Calibri" pitchFamily="34" charset="0"/>
                <a:cs typeface="Arial" charset="0"/>
              </a:defRPr>
            </a:lvl7pPr>
            <a:lvl8pPr marL="3429000" indent="-228600" eaLnBrk="0" fontAlgn="base" hangingPunct="0">
              <a:spcBef>
                <a:spcPct val="0"/>
              </a:spcBef>
              <a:spcAft>
                <a:spcPct val="0"/>
              </a:spcAft>
              <a:defRPr i="1">
                <a:solidFill>
                  <a:schemeClr val="tx1"/>
                </a:solidFill>
                <a:latin typeface="Calibri" pitchFamily="34" charset="0"/>
                <a:cs typeface="Arial" charset="0"/>
              </a:defRPr>
            </a:lvl8pPr>
            <a:lvl9pPr marL="3886200" indent="-228600" eaLnBrk="0" fontAlgn="base" hangingPunct="0">
              <a:spcBef>
                <a:spcPct val="0"/>
              </a:spcBef>
              <a:spcAft>
                <a:spcPct val="0"/>
              </a:spcAft>
              <a:defRPr i="1">
                <a:solidFill>
                  <a:schemeClr val="tx1"/>
                </a:solidFill>
                <a:latin typeface="Calibri" pitchFamily="34" charset="0"/>
                <a:cs typeface="Arial" charset="0"/>
              </a:defRPr>
            </a:lvl9pPr>
          </a:lstStyle>
          <a:p>
            <a:pPr eaLnBrk="1" hangingPunct="1">
              <a:spcBef>
                <a:spcPct val="50000"/>
              </a:spcBef>
              <a:defRPr/>
            </a:pPr>
            <a:r>
              <a:rPr lang="fr-FR" sz="1500" dirty="0">
                <a:latin typeface="+mj-lt"/>
              </a:rPr>
              <a:t>* À titre indicatif, selon les besoins des élèves et les modalités de l’accompagnement à l’orientation mises en place dans l’établissement</a:t>
            </a:r>
          </a:p>
        </p:txBody>
      </p:sp>
      <p:pic>
        <p:nvPicPr>
          <p:cNvPr id="7" name="Image 6"/>
          <p:cNvPicPr/>
          <p:nvPr/>
        </p:nvPicPr>
        <p:blipFill>
          <a:blip r:embed="rId3" cstate="print">
            <a:extLst>
              <a:ext uri="{28A0092B-C50C-407E-A947-70E740481C1C}">
                <a14:useLocalDpi xmlns:a14="http://schemas.microsoft.com/office/drawing/2010/main" val="0"/>
              </a:ext>
            </a:extLst>
          </a:blip>
          <a:stretch>
            <a:fillRect/>
          </a:stretch>
        </p:blipFill>
        <p:spPr>
          <a:xfrm>
            <a:off x="95826" y="93573"/>
            <a:ext cx="1640899" cy="974905"/>
          </a:xfrm>
          <a:prstGeom prst="rect">
            <a:avLst/>
          </a:prstGeom>
        </p:spPr>
      </p:pic>
      <p:pic>
        <p:nvPicPr>
          <p:cNvPr id="8" name="Image 7"/>
          <p:cNvPicPr/>
          <p:nvPr/>
        </p:nvPicPr>
        <p:blipFill>
          <a:blip r:embed="rId4" cstate="print">
            <a:extLst>
              <a:ext uri="{28A0092B-C50C-407E-A947-70E740481C1C}">
                <a14:useLocalDpi xmlns:a14="http://schemas.microsoft.com/office/drawing/2010/main" val="0"/>
              </a:ext>
            </a:extLst>
          </a:blip>
          <a:stretch>
            <a:fillRect/>
          </a:stretch>
        </p:blipFill>
        <p:spPr>
          <a:xfrm>
            <a:off x="10370574" y="89741"/>
            <a:ext cx="1605482" cy="810372"/>
          </a:xfrm>
          <a:prstGeom prst="rect">
            <a:avLst/>
          </a:prstGeom>
        </p:spPr>
      </p:pic>
    </p:spTree>
    <p:extLst>
      <p:ext uri="{BB962C8B-B14F-4D97-AF65-F5344CB8AC3E}">
        <p14:creationId xmlns:p14="http://schemas.microsoft.com/office/powerpoint/2010/main" val="7951151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1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0BCA19-B376-4030-B548-948FD6FF721D}"/>
              </a:ext>
            </a:extLst>
          </p:cNvPr>
          <p:cNvSpPr>
            <a:spLocks noGrp="1"/>
          </p:cNvSpPr>
          <p:nvPr>
            <p:ph type="title"/>
          </p:nvPr>
        </p:nvSpPr>
        <p:spPr>
          <a:xfrm>
            <a:off x="-2951" y="-1"/>
            <a:ext cx="5772616" cy="1271855"/>
          </a:xfrm>
          <a:solidFill>
            <a:srgbClr val="92D050"/>
          </a:solidFill>
        </p:spPr>
        <p:txBody>
          <a:bodyPr>
            <a:normAutofit/>
          </a:bodyPr>
          <a:lstStyle/>
          <a:p>
            <a:r>
              <a:rPr lang="fr-FR" sz="3600" b="1" dirty="0"/>
              <a:t>Deux sections proposées</a:t>
            </a:r>
            <a:endParaRPr lang="x-none" sz="3600" b="1" dirty="0">
              <a:solidFill>
                <a:srgbClr val="000000"/>
              </a:solidFill>
            </a:endParaRPr>
          </a:p>
        </p:txBody>
      </p:sp>
      <p:pic>
        <p:nvPicPr>
          <p:cNvPr id="4" name="Image 3"/>
          <p:cNvPicPr>
            <a:picLocks noChangeAspect="1"/>
          </p:cNvPicPr>
          <p:nvPr/>
        </p:nvPicPr>
        <p:blipFill>
          <a:blip r:embed="rId2"/>
          <a:stretch>
            <a:fillRect/>
          </a:stretch>
        </p:blipFill>
        <p:spPr>
          <a:xfrm>
            <a:off x="7708392" y="2782725"/>
            <a:ext cx="4142232" cy="2216094"/>
          </a:xfrm>
          <a:prstGeom prst="rect">
            <a:avLst/>
          </a:prstGeom>
        </p:spPr>
      </p:pic>
      <p:sp>
        <p:nvSpPr>
          <p:cNvPr id="6" name="Rectangle 3">
            <a:extLst>
              <a:ext uri="{FF2B5EF4-FFF2-40B4-BE49-F238E27FC236}">
                <a16:creationId xmlns:a16="http://schemas.microsoft.com/office/drawing/2014/main" id="{5FF4A69C-4EA6-4509-BCC2-389C1287FF3C}"/>
              </a:ext>
            </a:extLst>
          </p:cNvPr>
          <p:cNvSpPr>
            <a:spLocks noChangeArrowheads="1"/>
          </p:cNvSpPr>
          <p:nvPr/>
        </p:nvSpPr>
        <p:spPr bwMode="auto">
          <a:xfrm>
            <a:off x="307" y="1405961"/>
            <a:ext cx="5769665" cy="5539978"/>
          </a:xfrm>
          <a:prstGeom prst="rect">
            <a:avLst/>
          </a:prstGeom>
          <a:solidFill>
            <a:schemeClr val="accent6">
              <a:lumMod val="40000"/>
              <a:lumOff val="60000"/>
            </a:schemeClr>
          </a:solidFill>
          <a:ln>
            <a:noFill/>
          </a:ln>
          <a:effectLst/>
        </p:spPr>
        <p:txBody>
          <a:bodyPr vert="horz" wrap="square" lIns="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800100" lvl="1" indent="-342900">
              <a:buFont typeface="Arial" panose="020B0604020202020204" pitchFamily="34" charset="0"/>
              <a:buChar char="•"/>
            </a:pPr>
            <a:endParaRPr lang="fr-FR" sz="2400" dirty="0"/>
          </a:p>
          <a:p>
            <a:pPr marL="800100" lvl="1" indent="-342900">
              <a:buFont typeface="Arial" panose="020B0604020202020204" pitchFamily="34" charset="0"/>
              <a:buChar char="•"/>
            </a:pPr>
            <a:endParaRPr lang="fr-FR" sz="2400" dirty="0"/>
          </a:p>
          <a:p>
            <a:pPr lvl="1"/>
            <a:endParaRPr lang="fr-FR" sz="1600" dirty="0"/>
          </a:p>
          <a:p>
            <a:pPr marL="800100" lvl="1" indent="-342900">
              <a:buFont typeface="Arial" panose="020B0604020202020204" pitchFamily="34" charset="0"/>
              <a:buChar char="•"/>
            </a:pPr>
            <a:r>
              <a:rPr lang="fr-FR" sz="3200" dirty="0">
                <a:solidFill>
                  <a:srgbClr val="002060"/>
                </a:solidFill>
              </a:rPr>
              <a:t>Section Européenne</a:t>
            </a:r>
            <a:r>
              <a:rPr lang="fr-FR" dirty="0">
                <a:solidFill>
                  <a:srgbClr val="002060"/>
                </a:solidFill>
              </a:rPr>
              <a:t> </a:t>
            </a:r>
          </a:p>
          <a:p>
            <a:pPr lvl="1"/>
            <a:r>
              <a:rPr lang="fr-FR" dirty="0">
                <a:solidFill>
                  <a:srgbClr val="002060"/>
                </a:solidFill>
              </a:rPr>
              <a:t>      (avoir suivi la section depuis la 3</a:t>
            </a:r>
            <a:r>
              <a:rPr lang="fr-FR" baseline="30000" dirty="0">
                <a:solidFill>
                  <a:srgbClr val="002060"/>
                </a:solidFill>
              </a:rPr>
              <a:t>e</a:t>
            </a:r>
            <a:r>
              <a:rPr lang="fr-FR" dirty="0">
                <a:solidFill>
                  <a:srgbClr val="002060"/>
                </a:solidFill>
              </a:rPr>
              <a:t>)</a:t>
            </a:r>
          </a:p>
          <a:p>
            <a:pPr marL="800100" lvl="1" indent="-342900">
              <a:buFont typeface="Arial" panose="020B0604020202020204" pitchFamily="34" charset="0"/>
              <a:buChar char="•"/>
            </a:pPr>
            <a:endParaRPr lang="fr-FR" sz="1600" dirty="0">
              <a:solidFill>
                <a:srgbClr val="002060"/>
              </a:solidFill>
            </a:endParaRPr>
          </a:p>
          <a:p>
            <a:pPr marL="800100" lvl="1" indent="-342900">
              <a:buFont typeface="Arial" panose="020B0604020202020204" pitchFamily="34" charset="0"/>
              <a:buChar char="•"/>
            </a:pPr>
            <a:endParaRPr lang="fr-FR" sz="1600" dirty="0"/>
          </a:p>
          <a:p>
            <a:pPr marL="800100" lvl="1" indent="-342900">
              <a:buFont typeface="Arial" panose="020B0604020202020204" pitchFamily="34" charset="0"/>
              <a:buChar char="•"/>
            </a:pPr>
            <a:endParaRPr lang="fr-FR" sz="1600" dirty="0"/>
          </a:p>
          <a:p>
            <a:pPr marL="800100" lvl="1" indent="-342900">
              <a:buFont typeface="Arial" panose="020B0604020202020204" pitchFamily="34" charset="0"/>
              <a:buChar char="•"/>
            </a:pPr>
            <a:endParaRPr lang="fr-FR" sz="1600" dirty="0"/>
          </a:p>
          <a:p>
            <a:pPr marL="800100" lvl="1" indent="-342900">
              <a:buFont typeface="Arial" panose="020B0604020202020204" pitchFamily="34" charset="0"/>
              <a:buChar char="•"/>
            </a:pPr>
            <a:endParaRPr lang="fr-FR" sz="1600" dirty="0"/>
          </a:p>
          <a:p>
            <a:pPr marL="800100" lvl="1" indent="-342900">
              <a:buFont typeface="Arial" panose="020B0604020202020204" pitchFamily="34" charset="0"/>
              <a:buChar char="•"/>
            </a:pPr>
            <a:r>
              <a:rPr lang="fr-FR" sz="3200" dirty="0">
                <a:solidFill>
                  <a:schemeClr val="accent2">
                    <a:lumMod val="50000"/>
                  </a:schemeClr>
                </a:solidFill>
              </a:rPr>
              <a:t>Section Internationale</a:t>
            </a:r>
          </a:p>
          <a:p>
            <a:pPr lvl="1"/>
            <a:r>
              <a:rPr lang="fr-FR" dirty="0">
                <a:solidFill>
                  <a:schemeClr val="accent2">
                    <a:lumMod val="50000"/>
                  </a:schemeClr>
                </a:solidFill>
              </a:rPr>
              <a:t>     (dossier d’inscription spécifique </a:t>
            </a:r>
          </a:p>
          <a:p>
            <a:pPr lvl="1"/>
            <a:r>
              <a:rPr lang="fr-FR" dirty="0">
                <a:solidFill>
                  <a:schemeClr val="accent2">
                    <a:lumMod val="50000"/>
                  </a:schemeClr>
                </a:solidFill>
              </a:rPr>
              <a:t>      et test d’entrée)</a:t>
            </a:r>
          </a:p>
          <a:p>
            <a:pPr lvl="1"/>
            <a:endParaRPr lang="fr-FR" sz="2400" dirty="0"/>
          </a:p>
          <a:p>
            <a:pPr marL="800100" lvl="1" indent="-342900">
              <a:buFont typeface="Arial" panose="020B0604020202020204" pitchFamily="34" charset="0"/>
              <a:buChar char="•"/>
            </a:pPr>
            <a:endParaRPr lang="fr-FR" sz="2400" dirty="0"/>
          </a:p>
          <a:p>
            <a:pPr marL="800100" lvl="1" indent="-342900">
              <a:buFont typeface="Arial" panose="020B0604020202020204" pitchFamily="34" charset="0"/>
              <a:buChar char="•"/>
            </a:pPr>
            <a:endParaRPr lang="fr-FR" sz="2400" dirty="0"/>
          </a:p>
          <a:p>
            <a:pPr marL="0" marR="0" lvl="0" indent="0" algn="l" defTabSz="914400" rtl="0" eaLnBrk="0" fontAlgn="base" latinLnBrk="0" hangingPunct="0">
              <a:lnSpc>
                <a:spcPct val="100000"/>
              </a:lnSpc>
              <a:spcBef>
                <a:spcPct val="0"/>
              </a:spcBef>
              <a:spcAft>
                <a:spcPct val="0"/>
              </a:spcAft>
              <a:buClrTx/>
              <a:buSzTx/>
              <a:buFontTx/>
              <a:buNone/>
              <a:tabLst/>
              <a:defRPr/>
            </a:pPr>
            <a:endParaRPr lang="fr-FR" altLang="x-none" sz="1000" b="1" dirty="0">
              <a:solidFill>
                <a:srgbClr val="000000"/>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altLang="x-none"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4100" name="Picture 4" descr="https://cache.media.education.gouv.fr/image/BAC_2021/44/2/Bandeau-page-bac2021_897442.jpg">
            <a:extLst>
              <a:ext uri="{FF2B5EF4-FFF2-40B4-BE49-F238E27FC236}">
                <a16:creationId xmlns:a16="http://schemas.microsoft.com/office/drawing/2014/main" id="{46DFB3A5-9587-4266-8AFA-850856DC9B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9" y="6757425"/>
            <a:ext cx="5769664" cy="13522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s://cache.media.education.gouv.fr/image/BAC_2021/44/2/Bandeau-page-bac2021_897442.jpg">
            <a:extLst>
              <a:ext uri="{FF2B5EF4-FFF2-40B4-BE49-F238E27FC236}">
                <a16:creationId xmlns:a16="http://schemas.microsoft.com/office/drawing/2014/main" id="{93C139E2-E0A6-4405-B499-C8E0402285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9" y="1270734"/>
            <a:ext cx="5769664" cy="135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933586"/>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0BCA19-B376-4030-B548-948FD6FF721D}"/>
              </a:ext>
            </a:extLst>
          </p:cNvPr>
          <p:cNvSpPr>
            <a:spLocks noGrp="1"/>
          </p:cNvSpPr>
          <p:nvPr>
            <p:ph type="title"/>
          </p:nvPr>
        </p:nvSpPr>
        <p:spPr>
          <a:xfrm>
            <a:off x="-2951" y="-1"/>
            <a:ext cx="5772616" cy="1271855"/>
          </a:xfrm>
          <a:solidFill>
            <a:srgbClr val="92D050"/>
          </a:solidFill>
        </p:spPr>
        <p:txBody>
          <a:bodyPr>
            <a:normAutofit/>
          </a:bodyPr>
          <a:lstStyle/>
          <a:p>
            <a:r>
              <a:rPr lang="fr-FR" sz="3600" dirty="0">
                <a:latin typeface="+mn-lt"/>
              </a:rPr>
              <a:t>Huit options proposées</a:t>
            </a:r>
            <a:endParaRPr lang="x-none" sz="3600" dirty="0">
              <a:solidFill>
                <a:srgbClr val="000000"/>
              </a:solidFill>
              <a:latin typeface="+mn-lt"/>
            </a:endParaRPr>
          </a:p>
        </p:txBody>
      </p:sp>
      <p:pic>
        <p:nvPicPr>
          <p:cNvPr id="4" name="Image 3"/>
          <p:cNvPicPr>
            <a:picLocks noChangeAspect="1"/>
          </p:cNvPicPr>
          <p:nvPr/>
        </p:nvPicPr>
        <p:blipFill>
          <a:blip r:embed="rId2"/>
          <a:stretch>
            <a:fillRect/>
          </a:stretch>
        </p:blipFill>
        <p:spPr>
          <a:xfrm>
            <a:off x="7708392" y="2782725"/>
            <a:ext cx="4142232" cy="2216094"/>
          </a:xfrm>
          <a:prstGeom prst="rect">
            <a:avLst/>
          </a:prstGeom>
        </p:spPr>
      </p:pic>
      <p:pic>
        <p:nvPicPr>
          <p:cNvPr id="4100" name="Picture 4" descr="https://cache.media.education.gouv.fr/image/BAC_2021/44/2/Bandeau-page-bac2021_897442.jpg">
            <a:extLst>
              <a:ext uri="{FF2B5EF4-FFF2-40B4-BE49-F238E27FC236}">
                <a16:creationId xmlns:a16="http://schemas.microsoft.com/office/drawing/2014/main" id="{46DFB3A5-9587-4266-8AFA-850856DC9B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9" y="6563705"/>
            <a:ext cx="5769664" cy="32894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s://cache.media.education.gouv.fr/image/BAC_2021/44/2/Bandeau-page-bac2021_897442.jpg">
            <a:extLst>
              <a:ext uri="{FF2B5EF4-FFF2-40B4-BE49-F238E27FC236}">
                <a16:creationId xmlns:a16="http://schemas.microsoft.com/office/drawing/2014/main" id="{93C139E2-E0A6-4405-B499-C8E0402285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4" y="882737"/>
            <a:ext cx="5769664" cy="13522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a:extLst>
              <a:ext uri="{FF2B5EF4-FFF2-40B4-BE49-F238E27FC236}">
                <a16:creationId xmlns:a16="http://schemas.microsoft.com/office/drawing/2014/main" id="{5FF4A69C-4EA6-4509-BCC2-389C1287FF3C}"/>
              </a:ext>
            </a:extLst>
          </p:cNvPr>
          <p:cNvSpPr>
            <a:spLocks noChangeArrowheads="1"/>
          </p:cNvSpPr>
          <p:nvPr/>
        </p:nvSpPr>
        <p:spPr bwMode="auto">
          <a:xfrm>
            <a:off x="154" y="1167296"/>
            <a:ext cx="5763301" cy="5570756"/>
          </a:xfrm>
          <a:prstGeom prst="rect">
            <a:avLst/>
          </a:prstGeom>
          <a:solidFill>
            <a:schemeClr val="accent6">
              <a:lumMod val="40000"/>
              <a:lumOff val="60000"/>
            </a:schemeClr>
          </a:solidFill>
          <a:ln>
            <a:noFill/>
          </a:ln>
          <a:effectLst/>
        </p:spPr>
        <p:txBody>
          <a:bodyPr vert="horz" wrap="square" lIns="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1"/>
            <a:endParaRPr lang="fr-FR" sz="1600" dirty="0"/>
          </a:p>
          <a:p>
            <a:pPr marL="800100" lvl="1" indent="-342900">
              <a:buFont typeface="Arial" panose="020B0604020202020204" pitchFamily="34" charset="0"/>
              <a:buChar char="•"/>
            </a:pPr>
            <a:r>
              <a:rPr lang="fr-FR" sz="2000" dirty="0">
                <a:solidFill>
                  <a:srgbClr val="002060"/>
                </a:solidFill>
              </a:rPr>
              <a:t>Arts plastiques </a:t>
            </a:r>
          </a:p>
          <a:p>
            <a:pPr marL="800100" lvl="1" indent="-342900">
              <a:buFont typeface="Arial" panose="020B0604020202020204" pitchFamily="34" charset="0"/>
              <a:buChar char="•"/>
            </a:pPr>
            <a:endParaRPr lang="fr-FR" sz="1600" dirty="0">
              <a:solidFill>
                <a:srgbClr val="002060"/>
              </a:solidFill>
            </a:endParaRPr>
          </a:p>
          <a:p>
            <a:pPr marL="800100" lvl="1" indent="-342900">
              <a:buFont typeface="Arial" panose="020B0604020202020204" pitchFamily="34" charset="0"/>
              <a:buChar char="•"/>
            </a:pPr>
            <a:r>
              <a:rPr lang="fr-FR" sz="2000" dirty="0">
                <a:solidFill>
                  <a:srgbClr val="002060"/>
                </a:solidFill>
                <a:latin typeface="Arial"/>
                <a:cs typeface="Arial"/>
              </a:rPr>
              <a:t>Cinéma Audiovisuel</a:t>
            </a:r>
            <a:endParaRPr lang="fr-FR" sz="2000" dirty="0">
              <a:solidFill>
                <a:srgbClr val="002060"/>
              </a:solidFill>
              <a:cs typeface="Arial"/>
            </a:endParaRPr>
          </a:p>
          <a:p>
            <a:pPr lvl="1"/>
            <a:endParaRPr lang="fr-FR" sz="2000" dirty="0">
              <a:solidFill>
                <a:srgbClr val="002060"/>
              </a:solidFill>
            </a:endParaRPr>
          </a:p>
          <a:p>
            <a:pPr marL="800100" lvl="1" indent="-342900">
              <a:buFont typeface="Arial" panose="020B0604020202020204" pitchFamily="34" charset="0"/>
              <a:buChar char="•"/>
            </a:pPr>
            <a:r>
              <a:rPr lang="fr-FR" sz="2000" dirty="0">
                <a:solidFill>
                  <a:srgbClr val="002060"/>
                </a:solidFill>
                <a:latin typeface="Arial"/>
                <a:cs typeface="Arial"/>
              </a:rPr>
              <a:t>Education Physique et Sportive</a:t>
            </a:r>
            <a:endParaRPr lang="fr-FR" sz="2000" dirty="0">
              <a:solidFill>
                <a:srgbClr val="002060"/>
              </a:solidFill>
              <a:cs typeface="Arial"/>
            </a:endParaRPr>
          </a:p>
          <a:p>
            <a:pPr marL="800100" lvl="1" indent="-342900">
              <a:buFont typeface="Arial" panose="020B0604020202020204" pitchFamily="34" charset="0"/>
              <a:buChar char="•"/>
            </a:pPr>
            <a:endParaRPr lang="fr-FR" sz="2000" dirty="0">
              <a:solidFill>
                <a:srgbClr val="002060"/>
              </a:solidFill>
            </a:endParaRPr>
          </a:p>
          <a:p>
            <a:pPr marL="800100" lvl="1" indent="-342900">
              <a:buFont typeface="Arial" panose="020B0604020202020204" pitchFamily="34" charset="0"/>
              <a:buChar char="•"/>
            </a:pPr>
            <a:r>
              <a:rPr lang="fr-FR" sz="2000" dirty="0">
                <a:solidFill>
                  <a:srgbClr val="002060"/>
                </a:solidFill>
              </a:rPr>
              <a:t>Latin</a:t>
            </a:r>
          </a:p>
          <a:p>
            <a:pPr marL="800100" lvl="1" indent="-342900">
              <a:buFont typeface="Arial" panose="020B0604020202020204" pitchFamily="34" charset="0"/>
              <a:buChar char="•"/>
            </a:pPr>
            <a:endParaRPr lang="fr-FR" sz="2000" dirty="0">
              <a:solidFill>
                <a:srgbClr val="002060"/>
              </a:solidFill>
            </a:endParaRPr>
          </a:p>
          <a:p>
            <a:pPr marL="800100" lvl="1" indent="-342900">
              <a:buFont typeface="Arial" panose="020B0604020202020204" pitchFamily="34" charset="0"/>
              <a:buChar char="•"/>
            </a:pPr>
            <a:r>
              <a:rPr lang="fr-FR" sz="2000" dirty="0">
                <a:solidFill>
                  <a:srgbClr val="002060"/>
                </a:solidFill>
              </a:rPr>
              <a:t>Mandarin</a:t>
            </a:r>
            <a:endParaRPr lang="fr-FR" sz="2000" dirty="0"/>
          </a:p>
          <a:p>
            <a:pPr marL="800100" lvl="1" indent="-342900">
              <a:buFont typeface="Arial" panose="020B0604020202020204" pitchFamily="34" charset="0"/>
              <a:buChar char="•"/>
            </a:pPr>
            <a:endParaRPr lang="fr-FR" sz="2000" dirty="0"/>
          </a:p>
          <a:p>
            <a:pPr marL="800100" lvl="1" indent="-342900">
              <a:buFont typeface="Arial" panose="020B0604020202020204" pitchFamily="34" charset="0"/>
              <a:buChar char="•"/>
            </a:pPr>
            <a:r>
              <a:rPr lang="fr-FR" sz="2000" dirty="0">
                <a:solidFill>
                  <a:schemeClr val="accent2">
                    <a:lumMod val="50000"/>
                  </a:schemeClr>
                </a:solidFill>
              </a:rPr>
              <a:t>Management et Gestion</a:t>
            </a:r>
          </a:p>
          <a:p>
            <a:pPr marL="800100" lvl="1" indent="-342900">
              <a:buFont typeface="Arial" panose="020B0604020202020204" pitchFamily="34" charset="0"/>
              <a:buChar char="•"/>
            </a:pPr>
            <a:endParaRPr lang="fr-FR" sz="2000" dirty="0">
              <a:solidFill>
                <a:schemeClr val="accent2">
                  <a:lumMod val="50000"/>
                </a:schemeClr>
              </a:solidFill>
            </a:endParaRPr>
          </a:p>
          <a:p>
            <a:pPr marL="800100" lvl="1" indent="-342900">
              <a:buFont typeface="Arial" panose="020B0604020202020204" pitchFamily="34" charset="0"/>
              <a:buChar char="•"/>
            </a:pPr>
            <a:r>
              <a:rPr lang="fr-FR" sz="2000" dirty="0">
                <a:solidFill>
                  <a:schemeClr val="accent2">
                    <a:lumMod val="50000"/>
                  </a:schemeClr>
                </a:solidFill>
              </a:rPr>
              <a:t>Biotechnologie</a:t>
            </a:r>
          </a:p>
          <a:p>
            <a:pPr marL="800100" lvl="1" indent="-342900">
              <a:buFont typeface="Arial" panose="020B0604020202020204" pitchFamily="34" charset="0"/>
              <a:buChar char="•"/>
            </a:pPr>
            <a:endParaRPr lang="fr-FR" sz="2000" dirty="0">
              <a:solidFill>
                <a:schemeClr val="accent2">
                  <a:lumMod val="50000"/>
                </a:schemeClr>
              </a:solidFill>
            </a:endParaRPr>
          </a:p>
          <a:p>
            <a:pPr marL="800100" lvl="1" indent="-342900">
              <a:buFont typeface="Arial" panose="020B0604020202020204" pitchFamily="34" charset="0"/>
              <a:buChar char="•"/>
            </a:pPr>
            <a:r>
              <a:rPr lang="fr-FR" sz="2000" dirty="0">
                <a:solidFill>
                  <a:schemeClr val="accent2">
                    <a:lumMod val="50000"/>
                  </a:schemeClr>
                </a:solidFill>
              </a:rPr>
              <a:t>Science et laboratoire</a:t>
            </a:r>
          </a:p>
          <a:p>
            <a:pPr lvl="1"/>
            <a:endParaRPr lang="fr-FR" sz="2400" dirty="0"/>
          </a:p>
          <a:p>
            <a:pPr marL="0" marR="0" lvl="0" indent="0" algn="l" defTabSz="914400" rtl="0" eaLnBrk="0" fontAlgn="base" latinLnBrk="0" hangingPunct="0">
              <a:lnSpc>
                <a:spcPct val="100000"/>
              </a:lnSpc>
              <a:spcBef>
                <a:spcPct val="0"/>
              </a:spcBef>
              <a:spcAft>
                <a:spcPct val="0"/>
              </a:spcAft>
              <a:buClrTx/>
              <a:buSzTx/>
              <a:buFontTx/>
              <a:buNone/>
              <a:tabLst/>
              <a:defRPr/>
            </a:pPr>
            <a:endParaRPr lang="fr-FR" altLang="x-none" sz="1000" b="1" dirty="0">
              <a:solidFill>
                <a:srgbClr val="000000"/>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altLang="x-none"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18228994"/>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1989137" y="515392"/>
            <a:ext cx="799306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12813" eaLnBrk="0" hangingPunct="0">
              <a:defRPr i="1">
                <a:solidFill>
                  <a:schemeClr val="tx1"/>
                </a:solidFill>
                <a:latin typeface="Calibri" pitchFamily="34" charset="0"/>
                <a:cs typeface="Arial" charset="0"/>
              </a:defRPr>
            </a:lvl1pPr>
            <a:lvl2pPr marL="742950" indent="-285750" defTabSz="912813" eaLnBrk="0" hangingPunct="0">
              <a:defRPr i="1">
                <a:solidFill>
                  <a:schemeClr val="tx1"/>
                </a:solidFill>
                <a:latin typeface="Calibri" pitchFamily="34" charset="0"/>
                <a:cs typeface="Arial" charset="0"/>
              </a:defRPr>
            </a:lvl2pPr>
            <a:lvl3pPr marL="1143000" indent="-228600" defTabSz="912813" eaLnBrk="0" hangingPunct="0">
              <a:defRPr i="1">
                <a:solidFill>
                  <a:schemeClr val="tx1"/>
                </a:solidFill>
                <a:latin typeface="Calibri" pitchFamily="34" charset="0"/>
                <a:cs typeface="Arial" charset="0"/>
              </a:defRPr>
            </a:lvl3pPr>
            <a:lvl4pPr marL="1600200" indent="-228600" defTabSz="912813" eaLnBrk="0" hangingPunct="0">
              <a:defRPr i="1">
                <a:solidFill>
                  <a:schemeClr val="tx1"/>
                </a:solidFill>
                <a:latin typeface="Calibri" pitchFamily="34" charset="0"/>
                <a:cs typeface="Arial" charset="0"/>
              </a:defRPr>
            </a:lvl4pPr>
            <a:lvl5pPr marL="2057400" indent="-228600" defTabSz="912813" eaLnBrk="0" hangingPunct="0">
              <a:defRPr i="1">
                <a:solidFill>
                  <a:schemeClr val="tx1"/>
                </a:solidFill>
                <a:latin typeface="Calibri" pitchFamily="34" charset="0"/>
                <a:cs typeface="Arial" charset="0"/>
              </a:defRPr>
            </a:lvl5pPr>
            <a:lvl6pPr marL="2514600" indent="-228600" defTabSz="912813" eaLnBrk="0" fontAlgn="base" hangingPunct="0">
              <a:spcBef>
                <a:spcPct val="0"/>
              </a:spcBef>
              <a:spcAft>
                <a:spcPct val="0"/>
              </a:spcAft>
              <a:defRPr i="1">
                <a:solidFill>
                  <a:schemeClr val="tx1"/>
                </a:solidFill>
                <a:latin typeface="Calibri" pitchFamily="34" charset="0"/>
                <a:cs typeface="Arial" charset="0"/>
              </a:defRPr>
            </a:lvl6pPr>
            <a:lvl7pPr marL="2971800" indent="-228600" defTabSz="912813" eaLnBrk="0" fontAlgn="base" hangingPunct="0">
              <a:spcBef>
                <a:spcPct val="0"/>
              </a:spcBef>
              <a:spcAft>
                <a:spcPct val="0"/>
              </a:spcAft>
              <a:defRPr i="1">
                <a:solidFill>
                  <a:schemeClr val="tx1"/>
                </a:solidFill>
                <a:latin typeface="Calibri" pitchFamily="34" charset="0"/>
                <a:cs typeface="Arial" charset="0"/>
              </a:defRPr>
            </a:lvl7pPr>
            <a:lvl8pPr marL="3429000" indent="-228600" defTabSz="912813" eaLnBrk="0" fontAlgn="base" hangingPunct="0">
              <a:spcBef>
                <a:spcPct val="0"/>
              </a:spcBef>
              <a:spcAft>
                <a:spcPct val="0"/>
              </a:spcAft>
              <a:defRPr i="1">
                <a:solidFill>
                  <a:schemeClr val="tx1"/>
                </a:solidFill>
                <a:latin typeface="Calibri" pitchFamily="34" charset="0"/>
                <a:cs typeface="Arial" charset="0"/>
              </a:defRPr>
            </a:lvl8pPr>
            <a:lvl9pPr marL="3886200" indent="-228600" defTabSz="912813" eaLnBrk="0" fontAlgn="base" hangingPunct="0">
              <a:spcBef>
                <a:spcPct val="0"/>
              </a:spcBef>
              <a:spcAft>
                <a:spcPct val="0"/>
              </a:spcAft>
              <a:defRPr i="1">
                <a:solidFill>
                  <a:schemeClr val="tx1"/>
                </a:solidFill>
                <a:latin typeface="Calibri" pitchFamily="34" charset="0"/>
                <a:cs typeface="Arial" charset="0"/>
              </a:defRPr>
            </a:lvl9pPr>
          </a:lstStyle>
          <a:p>
            <a:pPr algn="ctr" eaLnBrk="1" hangingPunct="1">
              <a:defRPr/>
            </a:pPr>
            <a:r>
              <a:rPr lang="fr-FR" sz="4400" b="1" i="0" dirty="0">
                <a:solidFill>
                  <a:schemeClr val="accent6">
                    <a:lumMod val="75000"/>
                  </a:schemeClr>
                </a:solidFill>
                <a:latin typeface="+mn-lt"/>
                <a:cs typeface="Arial" pitchFamily="34" charset="0"/>
              </a:rPr>
              <a:t>Les enseignements optionnels</a:t>
            </a:r>
          </a:p>
        </p:txBody>
      </p:sp>
      <p:graphicFrame>
        <p:nvGraphicFramePr>
          <p:cNvPr id="8" name="Tableau 7"/>
          <p:cNvGraphicFramePr>
            <a:graphicFrameLocks noGrp="1"/>
          </p:cNvGraphicFramePr>
          <p:nvPr>
            <p:extLst>
              <p:ext uri="{D42A27DB-BD31-4B8C-83A1-F6EECF244321}">
                <p14:modId xmlns:p14="http://schemas.microsoft.com/office/powerpoint/2010/main" val="2429481921"/>
              </p:ext>
            </p:extLst>
          </p:nvPr>
        </p:nvGraphicFramePr>
        <p:xfrm>
          <a:off x="1580603" y="1506154"/>
          <a:ext cx="9170125" cy="4515105"/>
        </p:xfrm>
        <a:graphic>
          <a:graphicData uri="http://schemas.openxmlformats.org/drawingml/2006/table">
            <a:tbl>
              <a:tblPr firstRow="1" bandRow="1">
                <a:tableStyleId>{93296810-A885-4BE3-A3E7-6D5BEEA58F35}</a:tableStyleId>
              </a:tblPr>
              <a:tblGrid>
                <a:gridCol w="6410924">
                  <a:extLst>
                    <a:ext uri="{9D8B030D-6E8A-4147-A177-3AD203B41FA5}">
                      <a16:colId xmlns:a16="http://schemas.microsoft.com/office/drawing/2014/main" val="20000"/>
                    </a:ext>
                  </a:extLst>
                </a:gridCol>
                <a:gridCol w="2759201">
                  <a:extLst>
                    <a:ext uri="{9D8B030D-6E8A-4147-A177-3AD203B41FA5}">
                      <a16:colId xmlns:a16="http://schemas.microsoft.com/office/drawing/2014/main" val="20001"/>
                    </a:ext>
                  </a:extLst>
                </a:gridCol>
              </a:tblGrid>
              <a:tr h="445993">
                <a:tc>
                  <a:txBody>
                    <a:bodyPr/>
                    <a:lstStyle/>
                    <a:p>
                      <a:pPr algn="ctr"/>
                      <a:r>
                        <a:rPr lang="fr-FR" sz="1800" dirty="0"/>
                        <a:t>Enseignements</a:t>
                      </a:r>
                    </a:p>
                  </a:txBody>
                  <a:tcPr marL="91439" marR="91439" marT="45716" marB="45716"/>
                </a:tc>
                <a:tc>
                  <a:txBody>
                    <a:bodyPr/>
                    <a:lstStyle/>
                    <a:p>
                      <a:pPr algn="ctr"/>
                      <a:r>
                        <a:rPr lang="fr-FR" sz="1800" dirty="0"/>
                        <a:t>Horaire élève</a:t>
                      </a:r>
                    </a:p>
                  </a:txBody>
                  <a:tcPr marL="91439" marR="91439" marT="45716" marB="45716"/>
                </a:tc>
                <a:extLst>
                  <a:ext uri="{0D108BD9-81ED-4DB2-BD59-A6C34878D82A}">
                    <a16:rowId xmlns:a16="http://schemas.microsoft.com/office/drawing/2014/main" val="10000"/>
                  </a:ext>
                </a:extLst>
              </a:tr>
              <a:tr h="429727">
                <a:tc gridSpan="2">
                  <a:txBody>
                    <a:bodyPr/>
                    <a:lstStyle/>
                    <a:p>
                      <a:pPr algn="ctr"/>
                      <a:r>
                        <a:rPr lang="fr-FR" sz="1800" dirty="0"/>
                        <a:t>1 enseignement optionnel général au choix parmi*</a:t>
                      </a:r>
                      <a:endParaRPr lang="fr-FR" sz="1800" b="1" i="1" dirty="0">
                        <a:solidFill>
                          <a:schemeClr val="tx1"/>
                        </a:solidFill>
                      </a:endParaRPr>
                    </a:p>
                  </a:txBody>
                  <a:tcPr marL="91439" marR="91439" marT="45716" marB="45716"/>
                </a:tc>
                <a:tc hMerge="1">
                  <a:txBody>
                    <a:bodyPr/>
                    <a:lstStyle/>
                    <a:p>
                      <a:endParaRPr lang="fr-FR" sz="1600" dirty="0"/>
                    </a:p>
                  </a:txBody>
                  <a:tcPr/>
                </a:tc>
                <a:extLst>
                  <a:ext uri="{0D108BD9-81ED-4DB2-BD59-A6C34878D82A}">
                    <a16:rowId xmlns:a16="http://schemas.microsoft.com/office/drawing/2014/main" val="10001"/>
                  </a:ext>
                </a:extLst>
              </a:tr>
              <a:tr h="429727">
                <a:tc>
                  <a:txBody>
                    <a:bodyPr/>
                    <a:lstStyle/>
                    <a:p>
                      <a:pPr algn="ctr"/>
                      <a:r>
                        <a:rPr lang="fr-FR" sz="1800" dirty="0"/>
                        <a:t>Langue et culture de l’Antiquité</a:t>
                      </a:r>
                      <a:r>
                        <a:rPr lang="fr-FR" sz="1800" baseline="0" dirty="0"/>
                        <a:t> (Latin) avoir suivi l’option en 4</a:t>
                      </a:r>
                      <a:r>
                        <a:rPr lang="fr-FR" sz="1800" baseline="30000" dirty="0"/>
                        <a:t>e</a:t>
                      </a:r>
                      <a:r>
                        <a:rPr lang="fr-FR" sz="1800" baseline="0" dirty="0"/>
                        <a:t> et 3</a:t>
                      </a:r>
                      <a:r>
                        <a:rPr lang="fr-FR" sz="1800" baseline="30000" dirty="0"/>
                        <a:t>e</a:t>
                      </a:r>
                      <a:endParaRPr lang="fr-FR" sz="1800" i="1" dirty="0"/>
                    </a:p>
                  </a:txBody>
                  <a:tcPr marL="91439" marR="91439" marT="45716" marB="45716"/>
                </a:tc>
                <a:tc>
                  <a:txBody>
                    <a:bodyPr/>
                    <a:lstStyle/>
                    <a:p>
                      <a:pPr algn="ctr"/>
                      <a:r>
                        <a:rPr lang="fr-FR" sz="1800" dirty="0"/>
                        <a:t>3h</a:t>
                      </a:r>
                    </a:p>
                  </a:txBody>
                  <a:tcPr marL="91439" marR="91439" marT="45716" marB="45716"/>
                </a:tc>
                <a:extLst>
                  <a:ext uri="{0D108BD9-81ED-4DB2-BD59-A6C34878D82A}">
                    <a16:rowId xmlns:a16="http://schemas.microsoft.com/office/drawing/2014/main" val="10002"/>
                  </a:ext>
                </a:extLst>
              </a:tr>
              <a:tr h="4297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t>Langue vivante C (Mandarin) </a:t>
                      </a:r>
                      <a:r>
                        <a:rPr lang="fr-FR" sz="1800" baseline="0" dirty="0"/>
                        <a:t>avoir suivi l’option en 4</a:t>
                      </a:r>
                      <a:r>
                        <a:rPr lang="fr-FR" sz="1800" baseline="30000" dirty="0"/>
                        <a:t>e</a:t>
                      </a:r>
                      <a:r>
                        <a:rPr lang="fr-FR" sz="1800" baseline="0" dirty="0"/>
                        <a:t> et 3</a:t>
                      </a:r>
                      <a:r>
                        <a:rPr lang="fr-FR" sz="1800" baseline="30000" dirty="0"/>
                        <a:t>e</a:t>
                      </a:r>
                      <a:endParaRPr lang="fr-FR" sz="1800" i="1" dirty="0"/>
                    </a:p>
                  </a:txBody>
                  <a:tcPr marL="91439" marR="91439" marT="45716" marB="45716"/>
                </a:tc>
                <a:tc>
                  <a:txBody>
                    <a:bodyPr/>
                    <a:lstStyle/>
                    <a:p>
                      <a:pPr algn="ctr"/>
                      <a:r>
                        <a:rPr lang="fr-FR" sz="1800" dirty="0"/>
                        <a:t>3h</a:t>
                      </a:r>
                    </a:p>
                  </a:txBody>
                  <a:tcPr marL="91439" marR="91439" marT="45716" marB="45716"/>
                </a:tc>
                <a:extLst>
                  <a:ext uri="{0D108BD9-81ED-4DB2-BD59-A6C34878D82A}">
                    <a16:rowId xmlns:a16="http://schemas.microsoft.com/office/drawing/2014/main" val="10003"/>
                  </a:ext>
                </a:extLst>
              </a:tr>
              <a:tr h="420951">
                <a:tc>
                  <a:txBody>
                    <a:bodyPr/>
                    <a:lstStyle/>
                    <a:p>
                      <a:pPr algn="ctr"/>
                      <a:r>
                        <a:rPr lang="fr-FR" sz="1800" dirty="0"/>
                        <a:t>Arts (arts plastiques ou cinéma-audiovisuel</a:t>
                      </a:r>
                      <a:r>
                        <a:rPr kumimoji="0" lang="fr-FR" sz="1800" u="none" strike="noStrike" kern="1200" cap="none" spc="0" normalizeH="0" baseline="0" noProof="0" dirty="0">
                          <a:ln>
                            <a:noFill/>
                          </a:ln>
                          <a:effectLst/>
                          <a:uLnTx/>
                          <a:uFillTx/>
                        </a:rPr>
                        <a:t>) </a:t>
                      </a:r>
                      <a:endParaRPr lang="fr-FR" sz="1800" i="0" dirty="0"/>
                    </a:p>
                  </a:txBody>
                  <a:tcPr marL="91439" marR="91439" marT="45716" marB="45716"/>
                </a:tc>
                <a:tc>
                  <a:txBody>
                    <a:bodyPr/>
                    <a:lstStyle/>
                    <a:p>
                      <a:pPr algn="ctr"/>
                      <a:r>
                        <a:rPr lang="fr-FR" sz="1800" dirty="0"/>
                        <a:t>3h</a:t>
                      </a:r>
                    </a:p>
                  </a:txBody>
                  <a:tcPr marL="91439" marR="91439" marT="45716" marB="45716"/>
                </a:tc>
                <a:extLst>
                  <a:ext uri="{0D108BD9-81ED-4DB2-BD59-A6C34878D82A}">
                    <a16:rowId xmlns:a16="http://schemas.microsoft.com/office/drawing/2014/main" val="10004"/>
                  </a:ext>
                </a:extLst>
              </a:tr>
              <a:tr h="429727">
                <a:tc>
                  <a:txBody>
                    <a:bodyPr/>
                    <a:lstStyle/>
                    <a:p>
                      <a:pPr algn="ctr"/>
                      <a:r>
                        <a:rPr lang="fr-FR" sz="1800" dirty="0"/>
                        <a:t>Éducation physique et sportive</a:t>
                      </a:r>
                    </a:p>
                  </a:txBody>
                  <a:tcPr marL="91439" marR="91439" marT="45716" marB="45716"/>
                </a:tc>
                <a:tc>
                  <a:txBody>
                    <a:bodyPr/>
                    <a:lstStyle/>
                    <a:p>
                      <a:pPr algn="ctr"/>
                      <a:r>
                        <a:rPr lang="fr-FR" sz="1800" dirty="0"/>
                        <a:t>3h</a:t>
                      </a:r>
                    </a:p>
                  </a:txBody>
                  <a:tcPr marL="91439" marR="91439" marT="45716" marB="45716"/>
                </a:tc>
                <a:extLst>
                  <a:ext uri="{0D108BD9-81ED-4DB2-BD59-A6C34878D82A}">
                    <a16:rowId xmlns:a16="http://schemas.microsoft.com/office/drawing/2014/main" val="10005"/>
                  </a:ext>
                </a:extLst>
              </a:tr>
              <a:tr h="429727">
                <a:tc gridSpan="2">
                  <a:txBody>
                    <a:bodyPr/>
                    <a:lstStyle/>
                    <a:p>
                      <a:pPr algn="ctr"/>
                      <a:r>
                        <a:rPr lang="fr-FR" sz="1800" dirty="0"/>
                        <a:t>1 enseignement technologique au choix parmi* (cette option</a:t>
                      </a:r>
                      <a:r>
                        <a:rPr lang="fr-FR" sz="1800" baseline="0" dirty="0"/>
                        <a:t> ne se fait qu’en Seconde)</a:t>
                      </a:r>
                      <a:endParaRPr lang="fr-FR" sz="1800" b="1" i="1" dirty="0">
                        <a:solidFill>
                          <a:schemeClr val="tx1"/>
                        </a:solidFill>
                      </a:endParaRPr>
                    </a:p>
                  </a:txBody>
                  <a:tcPr marL="91439" marR="91439" marT="45716" marB="45716"/>
                </a:tc>
                <a:tc hMerge="1">
                  <a:txBody>
                    <a:bodyPr/>
                    <a:lstStyle/>
                    <a:p>
                      <a:endParaRPr lang="fr-FR" sz="1600" dirty="0"/>
                    </a:p>
                  </a:txBody>
                  <a:tcPr/>
                </a:tc>
                <a:extLst>
                  <a:ext uri="{0D108BD9-81ED-4DB2-BD59-A6C34878D82A}">
                    <a16:rowId xmlns:a16="http://schemas.microsoft.com/office/drawing/2014/main" val="10006"/>
                  </a:ext>
                </a:extLst>
              </a:tr>
              <a:tr h="429727">
                <a:tc>
                  <a:txBody>
                    <a:bodyPr/>
                    <a:lstStyle/>
                    <a:p>
                      <a:pPr algn="ctr"/>
                      <a:r>
                        <a:rPr lang="fr-FR" sz="1800" dirty="0"/>
                        <a:t>Management et gestion</a:t>
                      </a:r>
                    </a:p>
                  </a:txBody>
                  <a:tcPr marL="91439" marR="91439" marT="45716" marB="45716"/>
                </a:tc>
                <a:tc>
                  <a:txBody>
                    <a:bodyPr/>
                    <a:lstStyle/>
                    <a:p>
                      <a:pPr algn="ctr"/>
                      <a:r>
                        <a:rPr lang="fr-FR" sz="1800" dirty="0"/>
                        <a:t>1h30</a:t>
                      </a:r>
                    </a:p>
                  </a:txBody>
                  <a:tcPr marL="91439" marR="91439" marT="45716" marB="45716"/>
                </a:tc>
                <a:extLst>
                  <a:ext uri="{0D108BD9-81ED-4DB2-BD59-A6C34878D82A}">
                    <a16:rowId xmlns:a16="http://schemas.microsoft.com/office/drawing/2014/main" val="10007"/>
                  </a:ext>
                </a:extLst>
              </a:tr>
              <a:tr h="429727">
                <a:tc>
                  <a:txBody>
                    <a:bodyPr/>
                    <a:lstStyle/>
                    <a:p>
                      <a:pPr algn="ctr"/>
                      <a:r>
                        <a:rPr lang="fr-FR" sz="1800" dirty="0"/>
                        <a:t>Sciences et laboratoire</a:t>
                      </a:r>
                    </a:p>
                  </a:txBody>
                  <a:tcPr marL="91439" marR="91439" marT="45716" marB="45716"/>
                </a:tc>
                <a:tc>
                  <a:txBody>
                    <a:bodyPr/>
                    <a:lstStyle/>
                    <a:p>
                      <a:pPr algn="ctr"/>
                      <a:r>
                        <a:rPr lang="fr-FR" sz="1800" dirty="0"/>
                        <a:t>1h30</a:t>
                      </a:r>
                    </a:p>
                  </a:txBody>
                  <a:tcPr marL="91439" marR="91439" marT="45716" marB="45716"/>
                </a:tc>
                <a:extLst>
                  <a:ext uri="{0D108BD9-81ED-4DB2-BD59-A6C34878D82A}">
                    <a16:rowId xmlns:a16="http://schemas.microsoft.com/office/drawing/2014/main" val="10008"/>
                  </a:ext>
                </a:extLst>
              </a:tr>
              <a:tr h="4297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t>Biotechnologies</a:t>
                      </a:r>
                    </a:p>
                  </a:txBody>
                  <a:tcPr marL="91439" marR="91439" marT="45716" marB="4571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t>1h30</a:t>
                      </a:r>
                    </a:p>
                  </a:txBody>
                  <a:tcPr marL="91439" marR="91439" marT="45716" marB="45716"/>
                </a:tc>
                <a:extLst>
                  <a:ext uri="{0D108BD9-81ED-4DB2-BD59-A6C34878D82A}">
                    <a16:rowId xmlns:a16="http://schemas.microsoft.com/office/drawing/2014/main" val="10009"/>
                  </a:ext>
                </a:extLst>
              </a:tr>
            </a:tbl>
          </a:graphicData>
        </a:graphic>
      </p:graphicFrame>
      <p:sp>
        <p:nvSpPr>
          <p:cNvPr id="9" name="Text Box 13"/>
          <p:cNvSpPr txBox="1">
            <a:spLocks noChangeArrowheads="1"/>
          </p:cNvSpPr>
          <p:nvPr/>
        </p:nvSpPr>
        <p:spPr bwMode="auto">
          <a:xfrm>
            <a:off x="1773054" y="6077340"/>
            <a:ext cx="8785225"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Calibri" pitchFamily="34" charset="0"/>
                <a:cs typeface="Arial" charset="0"/>
              </a:defRPr>
            </a:lvl1pPr>
            <a:lvl2pPr marL="742950" indent="-285750" eaLnBrk="0" hangingPunct="0">
              <a:defRPr i="1">
                <a:solidFill>
                  <a:schemeClr val="tx1"/>
                </a:solidFill>
                <a:latin typeface="Calibri" pitchFamily="34" charset="0"/>
                <a:cs typeface="Arial" charset="0"/>
              </a:defRPr>
            </a:lvl2pPr>
            <a:lvl3pPr marL="1143000" indent="-228600" eaLnBrk="0" hangingPunct="0">
              <a:defRPr i="1">
                <a:solidFill>
                  <a:schemeClr val="tx1"/>
                </a:solidFill>
                <a:latin typeface="Calibri" pitchFamily="34" charset="0"/>
                <a:cs typeface="Arial" charset="0"/>
              </a:defRPr>
            </a:lvl3pPr>
            <a:lvl4pPr marL="1600200" indent="-228600" eaLnBrk="0" hangingPunct="0">
              <a:defRPr i="1">
                <a:solidFill>
                  <a:schemeClr val="tx1"/>
                </a:solidFill>
                <a:latin typeface="Calibri" pitchFamily="34" charset="0"/>
                <a:cs typeface="Arial" charset="0"/>
              </a:defRPr>
            </a:lvl4pPr>
            <a:lvl5pPr marL="2057400" indent="-228600" eaLnBrk="0" hangingPunct="0">
              <a:defRPr i="1">
                <a:solidFill>
                  <a:schemeClr val="tx1"/>
                </a:solidFill>
                <a:latin typeface="Calibri" pitchFamily="34" charset="0"/>
                <a:cs typeface="Arial" charset="0"/>
              </a:defRPr>
            </a:lvl5pPr>
            <a:lvl6pPr marL="2514600" indent="-228600" eaLnBrk="0" fontAlgn="base" hangingPunct="0">
              <a:spcBef>
                <a:spcPct val="0"/>
              </a:spcBef>
              <a:spcAft>
                <a:spcPct val="0"/>
              </a:spcAft>
              <a:defRPr i="1">
                <a:solidFill>
                  <a:schemeClr val="tx1"/>
                </a:solidFill>
                <a:latin typeface="Calibri" pitchFamily="34" charset="0"/>
                <a:cs typeface="Arial" charset="0"/>
              </a:defRPr>
            </a:lvl6pPr>
            <a:lvl7pPr marL="2971800" indent="-228600" eaLnBrk="0" fontAlgn="base" hangingPunct="0">
              <a:spcBef>
                <a:spcPct val="0"/>
              </a:spcBef>
              <a:spcAft>
                <a:spcPct val="0"/>
              </a:spcAft>
              <a:defRPr i="1">
                <a:solidFill>
                  <a:schemeClr val="tx1"/>
                </a:solidFill>
                <a:latin typeface="Calibri" pitchFamily="34" charset="0"/>
                <a:cs typeface="Arial" charset="0"/>
              </a:defRPr>
            </a:lvl7pPr>
            <a:lvl8pPr marL="3429000" indent="-228600" eaLnBrk="0" fontAlgn="base" hangingPunct="0">
              <a:spcBef>
                <a:spcPct val="0"/>
              </a:spcBef>
              <a:spcAft>
                <a:spcPct val="0"/>
              </a:spcAft>
              <a:defRPr i="1">
                <a:solidFill>
                  <a:schemeClr val="tx1"/>
                </a:solidFill>
                <a:latin typeface="Calibri" pitchFamily="34" charset="0"/>
                <a:cs typeface="Arial" charset="0"/>
              </a:defRPr>
            </a:lvl8pPr>
            <a:lvl9pPr marL="3886200" indent="-228600" eaLnBrk="0" fontAlgn="base" hangingPunct="0">
              <a:spcBef>
                <a:spcPct val="0"/>
              </a:spcBef>
              <a:spcAft>
                <a:spcPct val="0"/>
              </a:spcAft>
              <a:defRPr i="1">
                <a:solidFill>
                  <a:schemeClr val="tx1"/>
                </a:solidFill>
                <a:latin typeface="Calibri" pitchFamily="34" charset="0"/>
                <a:cs typeface="Arial" charset="0"/>
              </a:defRPr>
            </a:lvl9pPr>
          </a:lstStyle>
          <a:p>
            <a:pPr marL="285750" indent="-285750" eaLnBrk="1" hangingPunct="1">
              <a:spcBef>
                <a:spcPct val="50000"/>
              </a:spcBef>
              <a:buFont typeface="Arial" panose="020B0604020202020204" pitchFamily="34" charset="0"/>
              <a:buChar char="•"/>
              <a:defRPr/>
            </a:pPr>
            <a:r>
              <a:rPr lang="fr-FR" sz="1400" dirty="0">
                <a:latin typeface="+mj-lt"/>
              </a:rPr>
              <a:t>Selon l’offre spécifique du lycée</a:t>
            </a:r>
          </a:p>
          <a:p>
            <a:pPr eaLnBrk="1" hangingPunct="1">
              <a:spcBef>
                <a:spcPct val="50000"/>
              </a:spcBef>
              <a:defRPr/>
            </a:pPr>
            <a:r>
              <a:rPr lang="fr-FR" sz="1400" i="0" dirty="0"/>
              <a:t>Toute option, dès lors qu'elle a été choisie, implique la présence régulière au cours pendant toute l'année scolaire.</a:t>
            </a:r>
            <a:endParaRPr lang="fr-FR" sz="1400" dirty="0">
              <a:latin typeface="+mj-lt"/>
            </a:endParaRPr>
          </a:p>
        </p:txBody>
      </p:sp>
      <p:pic>
        <p:nvPicPr>
          <p:cNvPr id="10" name="Image 9"/>
          <p:cNvPicPr/>
          <p:nvPr/>
        </p:nvPicPr>
        <p:blipFill>
          <a:blip r:embed="rId3" cstate="print">
            <a:extLst>
              <a:ext uri="{28A0092B-C50C-407E-A947-70E740481C1C}">
                <a14:useLocalDpi xmlns:a14="http://schemas.microsoft.com/office/drawing/2010/main" val="0"/>
              </a:ext>
            </a:extLst>
          </a:blip>
          <a:stretch>
            <a:fillRect/>
          </a:stretch>
        </p:blipFill>
        <p:spPr>
          <a:xfrm>
            <a:off x="95826" y="93573"/>
            <a:ext cx="1640899" cy="974905"/>
          </a:xfrm>
          <a:prstGeom prst="rect">
            <a:avLst/>
          </a:prstGeom>
        </p:spPr>
      </p:pic>
      <p:pic>
        <p:nvPicPr>
          <p:cNvPr id="11" name="Image 10"/>
          <p:cNvPicPr/>
          <p:nvPr/>
        </p:nvPicPr>
        <p:blipFill>
          <a:blip r:embed="rId4" cstate="print">
            <a:extLst>
              <a:ext uri="{28A0092B-C50C-407E-A947-70E740481C1C}">
                <a14:useLocalDpi xmlns:a14="http://schemas.microsoft.com/office/drawing/2010/main" val="0"/>
              </a:ext>
            </a:extLst>
          </a:blip>
          <a:stretch>
            <a:fillRect/>
          </a:stretch>
        </p:blipFill>
        <p:spPr>
          <a:xfrm>
            <a:off x="10370574" y="93573"/>
            <a:ext cx="1605482" cy="810372"/>
          </a:xfrm>
          <a:prstGeom prst="rect">
            <a:avLst/>
          </a:prstGeom>
        </p:spPr>
      </p:pic>
    </p:spTree>
    <p:extLst>
      <p:ext uri="{BB962C8B-B14F-4D97-AF65-F5344CB8AC3E}">
        <p14:creationId xmlns:p14="http://schemas.microsoft.com/office/powerpoint/2010/main" val="2463493785"/>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rme libre : Forme 23"/>
          <p:cNvSpPr/>
          <p:nvPr/>
        </p:nvSpPr>
        <p:spPr>
          <a:xfrm>
            <a:off x="0" y="-16601"/>
            <a:ext cx="12192000" cy="670989"/>
          </a:xfrm>
          <a:custGeom>
            <a:avLst/>
            <a:gdLst>
              <a:gd name="connsiteX0" fmla="*/ 7144 w 6000750"/>
              <a:gd name="connsiteY0" fmla="*/ 7144 h 904875"/>
              <a:gd name="connsiteX1" fmla="*/ 7144 w 6000750"/>
              <a:gd name="connsiteY1" fmla="*/ 613886 h 904875"/>
              <a:gd name="connsiteX2" fmla="*/ 3546634 w 6000750"/>
              <a:gd name="connsiteY2" fmla="*/ 574834 h 904875"/>
              <a:gd name="connsiteX3" fmla="*/ 5998369 w 6000750"/>
              <a:gd name="connsiteY3" fmla="*/ 893921 h 904875"/>
              <a:gd name="connsiteX4" fmla="*/ 5998369 w 6000750"/>
              <a:gd name="connsiteY4" fmla="*/ 7144 h 904875"/>
              <a:gd name="connsiteX5" fmla="*/ 7144 w 6000750"/>
              <a:gd name="connsiteY5" fmla="*/ 7144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0" h="904875">
                <a:moveTo>
                  <a:pt x="7144" y="7144"/>
                </a:moveTo>
                <a:lnTo>
                  <a:pt x="7144" y="613886"/>
                </a:lnTo>
                <a:cubicBezTo>
                  <a:pt x="647224" y="1034891"/>
                  <a:pt x="2136934" y="964406"/>
                  <a:pt x="3546634" y="574834"/>
                </a:cubicBezTo>
                <a:cubicBezTo>
                  <a:pt x="4882039" y="205264"/>
                  <a:pt x="5998369" y="893921"/>
                  <a:pt x="5998369" y="893921"/>
                </a:cubicBezTo>
                <a:lnTo>
                  <a:pt x="5998369" y="7144"/>
                </a:lnTo>
                <a:lnTo>
                  <a:pt x="7144" y="7144"/>
                </a:lnTo>
                <a:close/>
              </a:path>
            </a:pathLst>
          </a:custGeom>
          <a:solidFill>
            <a:srgbClr val="92D050"/>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7" name="Image 6"/>
          <p:cNvPicPr/>
          <p:nvPr/>
        </p:nvPicPr>
        <p:blipFill>
          <a:blip r:embed="rId2" cstate="print">
            <a:extLst>
              <a:ext uri="{28A0092B-C50C-407E-A947-70E740481C1C}">
                <a14:useLocalDpi xmlns:a14="http://schemas.microsoft.com/office/drawing/2010/main" val="0"/>
              </a:ext>
            </a:extLst>
          </a:blip>
          <a:stretch>
            <a:fillRect/>
          </a:stretch>
        </p:blipFill>
        <p:spPr>
          <a:xfrm>
            <a:off x="526848" y="136092"/>
            <a:ext cx="1896474" cy="1036593"/>
          </a:xfrm>
          <a:prstGeom prst="rect">
            <a:avLst/>
          </a:prstGeom>
        </p:spPr>
      </p:pic>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9948269" y="136092"/>
            <a:ext cx="1923552" cy="965836"/>
          </a:xfrm>
          <a:prstGeom prst="rect">
            <a:avLst/>
          </a:prstGeom>
        </p:spPr>
      </p:pic>
      <p:sp>
        <p:nvSpPr>
          <p:cNvPr id="9" name="Titre 1">
            <a:extLst>
              <a:ext uri="{FF2B5EF4-FFF2-40B4-BE49-F238E27FC236}">
                <a16:creationId xmlns:a16="http://schemas.microsoft.com/office/drawing/2014/main" id="{B36955C6-A683-4E22-A2BE-B5B324CC35D7}"/>
              </a:ext>
            </a:extLst>
          </p:cNvPr>
          <p:cNvSpPr>
            <a:spLocks noGrp="1"/>
          </p:cNvSpPr>
          <p:nvPr>
            <p:ph type="title"/>
          </p:nvPr>
        </p:nvSpPr>
        <p:spPr>
          <a:xfrm>
            <a:off x="2423322" y="654388"/>
            <a:ext cx="8015111" cy="1325563"/>
          </a:xfrm>
        </p:spPr>
        <p:txBody>
          <a:bodyPr>
            <a:normAutofit/>
          </a:bodyPr>
          <a:lstStyle/>
          <a:p>
            <a:pPr algn="ctr"/>
            <a:r>
              <a:rPr lang="fr-FR" sz="2800" b="1" dirty="0">
                <a:solidFill>
                  <a:schemeClr val="accent6"/>
                </a:solidFill>
                <a:latin typeface="+mn-lt"/>
              </a:rPr>
              <a:t>Calendrier de l’année de Seconde: les dates à retenir</a:t>
            </a:r>
            <a:endParaRPr lang="LID4096" sz="2800" b="1" dirty="0">
              <a:solidFill>
                <a:schemeClr val="accent6"/>
              </a:solidFill>
              <a:latin typeface="+mn-lt"/>
            </a:endParaRPr>
          </a:p>
        </p:txBody>
      </p:sp>
      <p:graphicFrame>
        <p:nvGraphicFramePr>
          <p:cNvPr id="3" name="Tableau 2"/>
          <p:cNvGraphicFramePr>
            <a:graphicFrameLocks noGrp="1"/>
          </p:cNvGraphicFramePr>
          <p:nvPr>
            <p:extLst>
              <p:ext uri="{D42A27DB-BD31-4B8C-83A1-F6EECF244321}">
                <p14:modId xmlns:p14="http://schemas.microsoft.com/office/powerpoint/2010/main" val="1311443848"/>
              </p:ext>
            </p:extLst>
          </p:nvPr>
        </p:nvGraphicFramePr>
        <p:xfrm>
          <a:off x="0" y="1722120"/>
          <a:ext cx="12192000" cy="5135880"/>
        </p:xfrm>
        <a:graphic>
          <a:graphicData uri="http://schemas.openxmlformats.org/drawingml/2006/table">
            <a:tbl>
              <a:tblPr firstRow="1" bandRow="1">
                <a:tableStyleId>{93296810-A885-4BE3-A3E7-6D5BEEA58F35}</a:tableStyleId>
              </a:tblPr>
              <a:tblGrid>
                <a:gridCol w="3039462">
                  <a:extLst>
                    <a:ext uri="{9D8B030D-6E8A-4147-A177-3AD203B41FA5}">
                      <a16:colId xmlns:a16="http://schemas.microsoft.com/office/drawing/2014/main" val="3869422967"/>
                    </a:ext>
                  </a:extLst>
                </a:gridCol>
                <a:gridCol w="3620034">
                  <a:extLst>
                    <a:ext uri="{9D8B030D-6E8A-4147-A177-3AD203B41FA5}">
                      <a16:colId xmlns:a16="http://schemas.microsoft.com/office/drawing/2014/main" val="1093846478"/>
                    </a:ext>
                  </a:extLst>
                </a:gridCol>
                <a:gridCol w="3278521">
                  <a:extLst>
                    <a:ext uri="{9D8B030D-6E8A-4147-A177-3AD203B41FA5}">
                      <a16:colId xmlns:a16="http://schemas.microsoft.com/office/drawing/2014/main" val="2015932534"/>
                    </a:ext>
                  </a:extLst>
                </a:gridCol>
                <a:gridCol w="2253983">
                  <a:extLst>
                    <a:ext uri="{9D8B030D-6E8A-4147-A177-3AD203B41FA5}">
                      <a16:colId xmlns:a16="http://schemas.microsoft.com/office/drawing/2014/main" val="118386487"/>
                    </a:ext>
                  </a:extLst>
                </a:gridCol>
              </a:tblGrid>
              <a:tr h="671629">
                <a:tc>
                  <a:txBody>
                    <a:bodyPr/>
                    <a:lstStyle/>
                    <a:p>
                      <a:r>
                        <a:rPr lang="fr-FR" sz="2000" dirty="0"/>
                        <a:t>Novembre – Décembre 2020 </a:t>
                      </a:r>
                    </a:p>
                  </a:txBody>
                  <a:tcPr/>
                </a:tc>
                <a:tc>
                  <a:txBody>
                    <a:bodyPr/>
                    <a:lstStyle/>
                    <a:p>
                      <a:r>
                        <a:rPr lang="fr-FR" sz="2000" dirty="0"/>
                        <a:t>Janvier – Février</a:t>
                      </a:r>
                      <a:r>
                        <a:rPr lang="fr-FR" sz="2000" baseline="0" dirty="0"/>
                        <a:t> </a:t>
                      </a:r>
                      <a:r>
                        <a:rPr lang="fr-FR" sz="2000" dirty="0"/>
                        <a:t>2021</a:t>
                      </a:r>
                    </a:p>
                  </a:txBody>
                  <a:tcPr/>
                </a:tc>
                <a:tc>
                  <a:txBody>
                    <a:bodyPr/>
                    <a:lstStyle/>
                    <a:p>
                      <a:r>
                        <a:rPr lang="fr-FR" sz="2000" baseline="0" dirty="0"/>
                        <a:t>Avril – Mai  </a:t>
                      </a:r>
                      <a:r>
                        <a:rPr lang="fr-FR" sz="2000" dirty="0"/>
                        <a:t> </a:t>
                      </a:r>
                    </a:p>
                  </a:txBody>
                  <a:tcPr/>
                </a:tc>
                <a:tc>
                  <a:txBody>
                    <a:bodyPr/>
                    <a:lstStyle/>
                    <a:p>
                      <a:r>
                        <a:rPr lang="fr-FR" sz="2000" dirty="0"/>
                        <a:t>Juin – Juillet </a:t>
                      </a:r>
                    </a:p>
                  </a:txBody>
                  <a:tcPr/>
                </a:tc>
                <a:extLst>
                  <a:ext uri="{0D108BD9-81ED-4DB2-BD59-A6C34878D82A}">
                    <a16:rowId xmlns:a16="http://schemas.microsoft.com/office/drawing/2014/main" val="4219250144"/>
                  </a:ext>
                </a:extLst>
              </a:tr>
              <a:tr h="4248782">
                <a:tc>
                  <a:txBody>
                    <a:bodyPr/>
                    <a:lstStyle/>
                    <a:p>
                      <a:r>
                        <a:rPr lang="fr-FR" sz="1900" b="1" kern="1200" cap="all" dirty="0">
                          <a:effectLst/>
                        </a:rPr>
                        <a:t>PREMIÈRE SEMAINE DE L'ORIENTATION</a:t>
                      </a:r>
                    </a:p>
                    <a:p>
                      <a:r>
                        <a:rPr lang="fr-FR" sz="1900" kern="1200" dirty="0">
                          <a:effectLst/>
                        </a:rPr>
                        <a:t>Les élèves commencent à réfléchir à leur projet d'avenir</a:t>
                      </a:r>
                      <a:endParaRPr lang="fr-FR" sz="1900" b="0" i="0" kern="1200" dirty="0">
                        <a:solidFill>
                          <a:schemeClr val="dk1"/>
                        </a:solidFill>
                        <a:effectLst/>
                        <a:latin typeface="+mn-lt"/>
                        <a:ea typeface="+mn-ea"/>
                        <a:cs typeface="+mn-cs"/>
                      </a:endParaRPr>
                    </a:p>
                  </a:txBody>
                  <a:tcPr/>
                </a:tc>
                <a:tc>
                  <a:txBody>
                    <a:bodyPr/>
                    <a:lstStyle/>
                    <a:p>
                      <a:r>
                        <a:rPr lang="fr-FR" sz="1900" b="1" kern="1200" cap="all" dirty="0">
                          <a:effectLst/>
                        </a:rPr>
                        <a:t>PREMIÈRES INTENTIONS DES ÉLÈVES POUR L'ANNÉE SUIVANTE</a:t>
                      </a:r>
                    </a:p>
                    <a:p>
                      <a:r>
                        <a:rPr lang="fr-FR" sz="1900" kern="1200" dirty="0">
                          <a:effectLst/>
                        </a:rPr>
                        <a:t>Le lycée informe les familles de l'offre proposée dans l'établissement: enseignements de spécialité en voie générale et séries en voie technologique</a:t>
                      </a:r>
                    </a:p>
                    <a:p>
                      <a:endParaRPr lang="fr-FR" sz="1900" dirty="0"/>
                    </a:p>
                  </a:txBody>
                  <a:tcPr/>
                </a:tc>
                <a:tc>
                  <a:txBody>
                    <a:bodyPr/>
                    <a:lstStyle/>
                    <a:p>
                      <a:r>
                        <a:rPr lang="fr-FR" sz="1900" b="1" kern="1200" dirty="0">
                          <a:effectLst/>
                        </a:rPr>
                        <a:t>LES</a:t>
                      </a:r>
                      <a:r>
                        <a:rPr lang="fr-FR" sz="1900" b="1" kern="1200" baseline="0" dirty="0">
                          <a:effectLst/>
                        </a:rPr>
                        <a:t> FAMILLES FORMULENT LEURS VŒUX</a:t>
                      </a:r>
                      <a:r>
                        <a:rPr lang="fr-FR" sz="1900" b="1" kern="1200" dirty="0">
                          <a:effectLst/>
                        </a:rPr>
                        <a:t>: </a:t>
                      </a:r>
                      <a:r>
                        <a:rPr lang="fr-FR" sz="1900" kern="1200" dirty="0">
                          <a:effectLst/>
                        </a:rPr>
                        <a:t>- voie générale ou technologique - 4 à 5 enseignements de spécialité en voie générale</a:t>
                      </a:r>
                      <a:endParaRPr lang="fr-FR" sz="1900" dirty="0"/>
                    </a:p>
                  </a:txBody>
                  <a:tcPr/>
                </a:tc>
                <a:tc>
                  <a:txBody>
                    <a:bodyPr/>
                    <a:lstStyle/>
                    <a:p>
                      <a:r>
                        <a:rPr lang="fr-FR" sz="1900" b="1" kern="1200" dirty="0">
                          <a:effectLst/>
                        </a:rPr>
                        <a:t>LE CHEF D’ETABLISSEMENT</a:t>
                      </a:r>
                      <a:r>
                        <a:rPr lang="fr-FR" sz="1900" b="1" kern="1200" baseline="0" dirty="0">
                          <a:effectLst/>
                        </a:rPr>
                        <a:t> VALIDE LE PASSAGE EN SERIE TECHNOLOGIQUE OU EN VOIE GENERALE</a:t>
                      </a:r>
                      <a:r>
                        <a:rPr lang="fr-FR" sz="1900" b="1" kern="1200" dirty="0">
                          <a:effectLst/>
                        </a:rPr>
                        <a:t>: </a:t>
                      </a:r>
                      <a:r>
                        <a:rPr lang="fr-FR" sz="1900" kern="1200" dirty="0">
                          <a:effectLst/>
                        </a:rPr>
                        <a:t>les familles choisissent définitivement les 3 enseignements de spécialité. Dans les 2 voies, possibilité de choisir des enseignements optionnels</a:t>
                      </a:r>
                      <a:endParaRPr lang="fr-FR" sz="1900" dirty="0"/>
                    </a:p>
                  </a:txBody>
                  <a:tcPr/>
                </a:tc>
                <a:extLst>
                  <a:ext uri="{0D108BD9-81ED-4DB2-BD59-A6C34878D82A}">
                    <a16:rowId xmlns:a16="http://schemas.microsoft.com/office/drawing/2014/main" val="792841020"/>
                  </a:ext>
                </a:extLst>
              </a:tr>
            </a:tbl>
          </a:graphicData>
        </a:graphic>
      </p:graphicFrame>
    </p:spTree>
    <p:extLst>
      <p:ext uri="{BB962C8B-B14F-4D97-AF65-F5344CB8AC3E}">
        <p14:creationId xmlns:p14="http://schemas.microsoft.com/office/powerpoint/2010/main" val="295229932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7FAAFFE2-227A-41F6-B73D-77BBDD4EEDD9}"/>
              </a:ext>
            </a:extLst>
          </p:cNvPr>
          <p:cNvSpPr txBox="1"/>
          <p:nvPr/>
        </p:nvSpPr>
        <p:spPr>
          <a:xfrm>
            <a:off x="193022" y="4487676"/>
            <a:ext cx="11998978" cy="1704118"/>
          </a:xfrm>
          <a:prstGeom prst="rect">
            <a:avLst/>
          </a:prstGeom>
        </p:spPr>
        <p:txBody>
          <a:bodyPr vert="horz" lIns="91440" tIns="45720" rIns="91440" bIns="45720" rtlCol="0" anchor="b">
            <a:noAutofit/>
          </a:bodyPr>
          <a:lstStyle/>
          <a:p>
            <a:pPr algn="just">
              <a:lnSpc>
                <a:spcPct val="90000"/>
              </a:lnSpc>
              <a:spcBef>
                <a:spcPct val="0"/>
              </a:spcBef>
              <a:spcAft>
                <a:spcPts val="600"/>
              </a:spcAft>
              <a:defRPr/>
            </a:pPr>
            <a:r>
              <a:rPr lang="fr-FR" sz="3500" dirty="0"/>
              <a:t>Situé à Helvétia, Le Lycée des Mascareignes est un établissement secondaire à programme français, fondé en 2000. L'établissement a accueilli ses premiers élèves dans son campus actuel en 2001 et célèbre cette année ses 20 ans. </a:t>
            </a:r>
          </a:p>
          <a:p>
            <a:pPr algn="just">
              <a:lnSpc>
                <a:spcPct val="90000"/>
              </a:lnSpc>
              <a:spcBef>
                <a:spcPct val="0"/>
              </a:spcBef>
              <a:spcAft>
                <a:spcPts val="600"/>
              </a:spcAft>
              <a:defRPr/>
            </a:pPr>
            <a:endParaRPr lang="fr-FR" sz="2400" dirty="0"/>
          </a:p>
        </p:txBody>
      </p:sp>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t="15923" b="8951"/>
          <a:stretch/>
        </p:blipFill>
        <p:spPr>
          <a:xfrm>
            <a:off x="0" y="0"/>
            <a:ext cx="12192000" cy="2951747"/>
          </a:xfrm>
          <a:prstGeom prst="rect">
            <a:avLst/>
          </a:prstGeom>
        </p:spPr>
      </p:pic>
    </p:spTree>
    <p:extLst>
      <p:ext uri="{BB962C8B-B14F-4D97-AF65-F5344CB8AC3E}">
        <p14:creationId xmlns:p14="http://schemas.microsoft.com/office/powerpoint/2010/main" val="396329210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0BCA19-B376-4030-B548-948FD6FF721D}"/>
              </a:ext>
            </a:extLst>
          </p:cNvPr>
          <p:cNvSpPr>
            <a:spLocks noGrp="1"/>
          </p:cNvSpPr>
          <p:nvPr>
            <p:ph type="title"/>
          </p:nvPr>
        </p:nvSpPr>
        <p:spPr>
          <a:xfrm>
            <a:off x="-2951" y="-1"/>
            <a:ext cx="5772616" cy="1271855"/>
          </a:xfrm>
          <a:solidFill>
            <a:srgbClr val="92D050"/>
          </a:solidFill>
        </p:spPr>
        <p:txBody>
          <a:bodyPr>
            <a:normAutofit/>
          </a:bodyPr>
          <a:lstStyle/>
          <a:p>
            <a:r>
              <a:rPr lang="fr-FR" sz="3200" dirty="0">
                <a:latin typeface="+mn-lt"/>
              </a:rPr>
              <a:t>Dix spécialités proposées en 1ère</a:t>
            </a:r>
            <a:endParaRPr lang="LID4096" sz="3200" dirty="0">
              <a:solidFill>
                <a:srgbClr val="000000"/>
              </a:solidFill>
              <a:latin typeface="+mn-lt"/>
            </a:endParaRPr>
          </a:p>
        </p:txBody>
      </p:sp>
      <p:pic>
        <p:nvPicPr>
          <p:cNvPr id="4" name="Image 3"/>
          <p:cNvPicPr>
            <a:picLocks noChangeAspect="1"/>
          </p:cNvPicPr>
          <p:nvPr/>
        </p:nvPicPr>
        <p:blipFill>
          <a:blip r:embed="rId2"/>
          <a:stretch>
            <a:fillRect/>
          </a:stretch>
        </p:blipFill>
        <p:spPr>
          <a:xfrm>
            <a:off x="7708392" y="2782725"/>
            <a:ext cx="4142232" cy="2216094"/>
          </a:xfrm>
          <a:prstGeom prst="rect">
            <a:avLst/>
          </a:prstGeom>
        </p:spPr>
      </p:pic>
      <p:sp>
        <p:nvSpPr>
          <p:cNvPr id="6" name="Rectangle 3">
            <a:extLst>
              <a:ext uri="{FF2B5EF4-FFF2-40B4-BE49-F238E27FC236}">
                <a16:creationId xmlns:a16="http://schemas.microsoft.com/office/drawing/2014/main" id="{5FF4A69C-4EA6-4509-BCC2-389C1287FF3C}"/>
              </a:ext>
            </a:extLst>
          </p:cNvPr>
          <p:cNvSpPr>
            <a:spLocks noChangeArrowheads="1"/>
          </p:cNvSpPr>
          <p:nvPr/>
        </p:nvSpPr>
        <p:spPr bwMode="auto">
          <a:xfrm>
            <a:off x="0" y="1290817"/>
            <a:ext cx="5743905" cy="5447645"/>
          </a:xfrm>
          <a:prstGeom prst="rect">
            <a:avLst/>
          </a:prstGeom>
          <a:solidFill>
            <a:schemeClr val="accent6">
              <a:lumMod val="40000"/>
              <a:lumOff val="60000"/>
            </a:schemeClr>
          </a:solidFill>
          <a:ln>
            <a:noFill/>
          </a:ln>
          <a:effectLst/>
        </p:spPr>
        <p:txBody>
          <a:bodyPr vert="horz" wrap="square" lIns="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800100" lvl="1" indent="-342900">
              <a:buFont typeface="Arial" panose="020B0604020202020204" pitchFamily="34" charset="0"/>
              <a:buChar char="•"/>
            </a:pPr>
            <a:endParaRPr lang="fr-FR" sz="2400" dirty="0"/>
          </a:p>
          <a:p>
            <a:pPr lvl="1"/>
            <a:endParaRPr lang="fr-FR" sz="1600" b="1" dirty="0"/>
          </a:p>
          <a:p>
            <a:pPr marL="800100" lvl="1" indent="-342900">
              <a:buFont typeface="Arial" panose="020B0604020202020204" pitchFamily="34" charset="0"/>
              <a:buChar char="•"/>
            </a:pPr>
            <a:r>
              <a:rPr lang="fr-FR" sz="1600" b="1" dirty="0">
                <a:latin typeface="+mn-lt"/>
              </a:rPr>
              <a:t>Cinéma Audiovisuel (CAV)</a:t>
            </a:r>
          </a:p>
          <a:p>
            <a:pPr marL="800100" lvl="1" indent="-342900">
              <a:buFont typeface="Arial" panose="020B0604020202020204" pitchFamily="34" charset="0"/>
              <a:buChar char="•"/>
            </a:pPr>
            <a:endParaRPr lang="fr-FR" sz="1600" b="1" dirty="0">
              <a:latin typeface="+mn-lt"/>
            </a:endParaRPr>
          </a:p>
          <a:p>
            <a:pPr marL="800100" lvl="1" indent="-342900">
              <a:buFont typeface="Arial" panose="020B0604020202020204" pitchFamily="34" charset="0"/>
              <a:buChar char="•"/>
            </a:pPr>
            <a:r>
              <a:rPr lang="fr-FR" sz="1600" b="1" dirty="0">
                <a:latin typeface="+mn-lt"/>
              </a:rPr>
              <a:t>Langue et Littérature en Langue Etrangère Anglais</a:t>
            </a:r>
          </a:p>
          <a:p>
            <a:pPr marL="800100" lvl="1" indent="-342900">
              <a:buFont typeface="Arial" panose="020B0604020202020204" pitchFamily="34" charset="0"/>
              <a:buChar char="•"/>
            </a:pPr>
            <a:r>
              <a:rPr lang="fr-FR" sz="1600" b="1" dirty="0">
                <a:latin typeface="+mn-lt"/>
              </a:rPr>
              <a:t>Anglais Monde Contemporain </a:t>
            </a:r>
          </a:p>
          <a:p>
            <a:pPr marL="800100" lvl="1" indent="-342900">
              <a:buFont typeface="Arial" panose="020B0604020202020204" pitchFamily="34" charset="0"/>
              <a:buChar char="•"/>
            </a:pPr>
            <a:endParaRPr lang="fr-FR" sz="1600" b="1" dirty="0">
              <a:latin typeface="+mn-lt"/>
            </a:endParaRPr>
          </a:p>
          <a:p>
            <a:pPr marL="800100" lvl="1" indent="-342900">
              <a:buFont typeface="Arial" panose="020B0604020202020204" pitchFamily="34" charset="0"/>
              <a:buChar char="•"/>
            </a:pPr>
            <a:r>
              <a:rPr lang="fr-FR" sz="1600" b="1" dirty="0">
                <a:latin typeface="+mn-lt"/>
              </a:rPr>
              <a:t>Humanités, Littérature et Philosophie</a:t>
            </a:r>
          </a:p>
          <a:p>
            <a:pPr marL="800100" lvl="1" indent="-342900">
              <a:buFont typeface="Arial" panose="020B0604020202020204" pitchFamily="34" charset="0"/>
              <a:buChar char="•"/>
            </a:pPr>
            <a:endParaRPr lang="fr-FR" sz="1600" b="1" dirty="0">
              <a:latin typeface="+mn-lt"/>
            </a:endParaRPr>
          </a:p>
          <a:p>
            <a:pPr marL="800100" lvl="1" indent="-342900">
              <a:buFont typeface="Arial" panose="020B0604020202020204" pitchFamily="34" charset="0"/>
              <a:buChar char="•"/>
            </a:pPr>
            <a:r>
              <a:rPr lang="fr-FR" sz="1600" b="1" dirty="0">
                <a:latin typeface="+mn-lt"/>
              </a:rPr>
              <a:t>Histoire Géographie, Géopolitique et Sciences Politiques</a:t>
            </a:r>
          </a:p>
          <a:p>
            <a:pPr marL="800100" lvl="1" indent="-342900">
              <a:buFont typeface="Arial" panose="020B0604020202020204" pitchFamily="34" charset="0"/>
              <a:buChar char="•"/>
            </a:pPr>
            <a:endParaRPr lang="fr-FR" sz="1600" b="1" dirty="0">
              <a:latin typeface="+mn-lt"/>
            </a:endParaRPr>
          </a:p>
          <a:p>
            <a:pPr marL="800100" lvl="1" indent="-342900">
              <a:buFont typeface="Arial" panose="020B0604020202020204" pitchFamily="34" charset="0"/>
              <a:buChar char="•"/>
            </a:pPr>
            <a:r>
              <a:rPr lang="fr-FR" sz="1600" b="1" dirty="0">
                <a:latin typeface="+mn-lt"/>
              </a:rPr>
              <a:t>Sciences économiques et sociales (SES)</a:t>
            </a:r>
          </a:p>
          <a:p>
            <a:pPr marL="800100" lvl="1" indent="-342900">
              <a:buFont typeface="Arial" panose="020B0604020202020204" pitchFamily="34" charset="0"/>
              <a:buChar char="•"/>
            </a:pPr>
            <a:endParaRPr lang="fr-FR" sz="1600" b="1" dirty="0">
              <a:latin typeface="+mn-lt"/>
            </a:endParaRPr>
          </a:p>
          <a:p>
            <a:pPr marL="800100" lvl="1" indent="-342900">
              <a:buFont typeface="Arial" panose="020B0604020202020204" pitchFamily="34" charset="0"/>
              <a:buChar char="•"/>
            </a:pPr>
            <a:r>
              <a:rPr lang="fr-FR" sz="1600" b="1" dirty="0">
                <a:latin typeface="+mn-lt"/>
              </a:rPr>
              <a:t>Mathématiques</a:t>
            </a:r>
          </a:p>
          <a:p>
            <a:pPr marL="800100" lvl="1" indent="-342900">
              <a:buFont typeface="Arial" panose="020B0604020202020204" pitchFamily="34" charset="0"/>
              <a:buChar char="•"/>
            </a:pPr>
            <a:endParaRPr lang="fr-FR" sz="1600" b="1" dirty="0">
              <a:latin typeface="+mn-lt"/>
            </a:endParaRPr>
          </a:p>
          <a:p>
            <a:pPr marL="800100" lvl="1" indent="-342900">
              <a:buFont typeface="Arial" panose="020B0604020202020204" pitchFamily="34" charset="0"/>
              <a:buChar char="•"/>
            </a:pPr>
            <a:r>
              <a:rPr lang="fr-FR" sz="1600" b="1" dirty="0">
                <a:latin typeface="+mn-lt"/>
              </a:rPr>
              <a:t>Sciences Physique Chimie (SPC) </a:t>
            </a:r>
          </a:p>
          <a:p>
            <a:pPr marL="800100" lvl="1" indent="-342900">
              <a:buFont typeface="Arial" panose="020B0604020202020204" pitchFamily="34" charset="0"/>
              <a:buChar char="•"/>
            </a:pPr>
            <a:endParaRPr lang="fr-FR" sz="1600" b="1" dirty="0">
              <a:latin typeface="+mn-lt"/>
            </a:endParaRPr>
          </a:p>
          <a:p>
            <a:pPr marL="800100" lvl="1" indent="-342900">
              <a:buFont typeface="Arial" panose="020B0604020202020204" pitchFamily="34" charset="0"/>
              <a:buChar char="•"/>
            </a:pPr>
            <a:r>
              <a:rPr lang="fr-FR" sz="1600" b="1" dirty="0">
                <a:latin typeface="+mn-lt"/>
              </a:rPr>
              <a:t>Science de la Vie et de la Terre (SVT)</a:t>
            </a:r>
          </a:p>
          <a:p>
            <a:pPr lvl="1"/>
            <a:endParaRPr lang="fr-FR" sz="1600" b="1" dirty="0">
              <a:latin typeface="+mn-lt"/>
            </a:endParaRPr>
          </a:p>
          <a:p>
            <a:pPr marL="800100" lvl="1" indent="-342900">
              <a:buFont typeface="Arial" panose="020B0604020202020204" pitchFamily="34" charset="0"/>
              <a:buChar char="•"/>
            </a:pPr>
            <a:r>
              <a:rPr lang="fr-FR" sz="1600" b="1" dirty="0">
                <a:latin typeface="+mn-lt"/>
              </a:rPr>
              <a:t>Numérique et sciences informatiques (NSI)</a:t>
            </a:r>
            <a:endParaRPr lang="fr-FR" sz="2400" dirty="0"/>
          </a:p>
          <a:p>
            <a:pPr marL="0" marR="0" lvl="0" indent="0" algn="l" defTabSz="914400" rtl="0" eaLnBrk="0" fontAlgn="base" latinLnBrk="0" hangingPunct="0">
              <a:lnSpc>
                <a:spcPct val="100000"/>
              </a:lnSpc>
              <a:spcBef>
                <a:spcPct val="0"/>
              </a:spcBef>
              <a:spcAft>
                <a:spcPct val="0"/>
              </a:spcAft>
              <a:buClrTx/>
              <a:buSzTx/>
              <a:buFontTx/>
              <a:buNone/>
              <a:tabLst/>
              <a:defRPr/>
            </a:pPr>
            <a:endParaRPr lang="fr-FR" altLang="LID4096" sz="1000" b="1" dirty="0">
              <a:solidFill>
                <a:srgbClr val="000000"/>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LID4096" altLang="LID4096"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4100" name="Picture 4" descr="https://cache.media.education.gouv.fr/image/BAC_2021/44/2/Bandeau-page-bac2021_897442.jpg">
            <a:extLst>
              <a:ext uri="{FF2B5EF4-FFF2-40B4-BE49-F238E27FC236}">
                <a16:creationId xmlns:a16="http://schemas.microsoft.com/office/drawing/2014/main" id="{46DFB3A5-9587-4266-8AFA-850856DC9B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80" y="6722773"/>
            <a:ext cx="5769664" cy="13522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s://cache.media.education.gouv.fr/image/BAC_2021/44/2/Bandeau-page-bac2021_897442.jpg">
            <a:extLst>
              <a:ext uri="{FF2B5EF4-FFF2-40B4-BE49-F238E27FC236}">
                <a16:creationId xmlns:a16="http://schemas.microsoft.com/office/drawing/2014/main" id="{93C139E2-E0A6-4405-B499-C8E0402285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1854"/>
            <a:ext cx="5769664" cy="135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417040"/>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60402" y="1016197"/>
            <a:ext cx="9144000" cy="886256"/>
          </a:xfrm>
        </p:spPr>
        <p:txBody>
          <a:bodyPr>
            <a:normAutofit/>
          </a:bodyPr>
          <a:lstStyle/>
          <a:p>
            <a:r>
              <a:rPr lang="fr-FR" sz="4000" b="1" dirty="0">
                <a:solidFill>
                  <a:schemeClr val="accent6"/>
                </a:solidFill>
                <a:latin typeface="+mn-lt"/>
              </a:rPr>
              <a:t>BAC 2023: L’essentiel en quelques mots</a:t>
            </a:r>
          </a:p>
        </p:txBody>
      </p:sp>
      <p:sp>
        <p:nvSpPr>
          <p:cNvPr id="4" name="Forme libre : Forme 23"/>
          <p:cNvSpPr/>
          <p:nvPr/>
        </p:nvSpPr>
        <p:spPr>
          <a:xfrm>
            <a:off x="0" y="-38371"/>
            <a:ext cx="12192000" cy="1189400"/>
          </a:xfrm>
          <a:custGeom>
            <a:avLst/>
            <a:gdLst>
              <a:gd name="connsiteX0" fmla="*/ 7144 w 6000750"/>
              <a:gd name="connsiteY0" fmla="*/ 7144 h 904875"/>
              <a:gd name="connsiteX1" fmla="*/ 7144 w 6000750"/>
              <a:gd name="connsiteY1" fmla="*/ 613886 h 904875"/>
              <a:gd name="connsiteX2" fmla="*/ 3546634 w 6000750"/>
              <a:gd name="connsiteY2" fmla="*/ 574834 h 904875"/>
              <a:gd name="connsiteX3" fmla="*/ 5998369 w 6000750"/>
              <a:gd name="connsiteY3" fmla="*/ 893921 h 904875"/>
              <a:gd name="connsiteX4" fmla="*/ 5998369 w 6000750"/>
              <a:gd name="connsiteY4" fmla="*/ 7144 h 904875"/>
              <a:gd name="connsiteX5" fmla="*/ 7144 w 6000750"/>
              <a:gd name="connsiteY5" fmla="*/ 7144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0" h="904875">
                <a:moveTo>
                  <a:pt x="7144" y="7144"/>
                </a:moveTo>
                <a:lnTo>
                  <a:pt x="7144" y="613886"/>
                </a:lnTo>
                <a:cubicBezTo>
                  <a:pt x="647224" y="1034891"/>
                  <a:pt x="2136934" y="964406"/>
                  <a:pt x="3546634" y="574834"/>
                </a:cubicBezTo>
                <a:cubicBezTo>
                  <a:pt x="4882039" y="205264"/>
                  <a:pt x="5998369" y="893921"/>
                  <a:pt x="5998369" y="893921"/>
                </a:cubicBezTo>
                <a:lnTo>
                  <a:pt x="5998369" y="7144"/>
                </a:lnTo>
                <a:lnTo>
                  <a:pt x="7144" y="7144"/>
                </a:lnTo>
                <a:close/>
              </a:path>
            </a:pathLst>
          </a:custGeom>
          <a:solidFill>
            <a:srgbClr val="92D050"/>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718934" y="114435"/>
            <a:ext cx="1896474" cy="1036593"/>
          </a:xfrm>
          <a:prstGeom prst="rect">
            <a:avLst/>
          </a:prstGeom>
        </p:spPr>
      </p:pic>
      <p:pic>
        <p:nvPicPr>
          <p:cNvPr id="6" name="Image 5"/>
          <p:cNvPicPr/>
          <p:nvPr/>
        </p:nvPicPr>
        <p:blipFill>
          <a:blip r:embed="rId3" cstate="print">
            <a:extLst>
              <a:ext uri="{28A0092B-C50C-407E-A947-70E740481C1C}">
                <a14:useLocalDpi xmlns:a14="http://schemas.microsoft.com/office/drawing/2010/main" val="0"/>
              </a:ext>
            </a:extLst>
          </a:blip>
          <a:stretch>
            <a:fillRect/>
          </a:stretch>
        </p:blipFill>
        <p:spPr>
          <a:xfrm>
            <a:off x="9849395" y="114435"/>
            <a:ext cx="1923552" cy="965836"/>
          </a:xfrm>
          <a:prstGeom prst="rect">
            <a:avLst/>
          </a:prstGeom>
        </p:spPr>
      </p:pic>
      <p:sp>
        <p:nvSpPr>
          <p:cNvPr id="8" name="object 11"/>
          <p:cNvSpPr txBox="1"/>
          <p:nvPr/>
        </p:nvSpPr>
        <p:spPr>
          <a:xfrm>
            <a:off x="1218271" y="2127477"/>
            <a:ext cx="3630929" cy="512445"/>
          </a:xfrm>
          <a:prstGeom prst="rect">
            <a:avLst/>
          </a:prstGeom>
        </p:spPr>
        <p:txBody>
          <a:bodyPr vert="horz" wrap="square" lIns="0" tIns="12065" rIns="0" bIns="0" rtlCol="0">
            <a:spAutoFit/>
          </a:bodyPr>
          <a:lstStyle/>
          <a:p>
            <a:pPr marL="12700">
              <a:lnSpc>
                <a:spcPct val="100000"/>
              </a:lnSpc>
              <a:spcBef>
                <a:spcPts val="95"/>
              </a:spcBef>
            </a:pPr>
            <a:r>
              <a:rPr sz="3200" b="1" spc="-5" dirty="0">
                <a:latin typeface="Calibri"/>
                <a:cs typeface="Calibri"/>
              </a:rPr>
              <a:t>4 principes</a:t>
            </a:r>
            <a:r>
              <a:rPr sz="3200" b="1" spc="-25" dirty="0">
                <a:latin typeface="Calibri"/>
                <a:cs typeface="Calibri"/>
              </a:rPr>
              <a:t> </a:t>
            </a:r>
            <a:r>
              <a:rPr sz="3200" b="1" spc="-10" dirty="0">
                <a:latin typeface="Calibri"/>
                <a:cs typeface="Calibri"/>
              </a:rPr>
              <a:t>inchangés</a:t>
            </a:r>
            <a:endParaRPr sz="3200" dirty="0">
              <a:latin typeface="Calibri"/>
              <a:cs typeface="Calibri"/>
            </a:endParaRPr>
          </a:p>
        </p:txBody>
      </p:sp>
      <p:sp>
        <p:nvSpPr>
          <p:cNvPr id="9" name="object 12"/>
          <p:cNvSpPr txBox="1"/>
          <p:nvPr/>
        </p:nvSpPr>
        <p:spPr>
          <a:xfrm>
            <a:off x="718934" y="2957021"/>
            <a:ext cx="4629604" cy="2473754"/>
          </a:xfrm>
          <a:prstGeom prst="rect">
            <a:avLst/>
          </a:prstGeom>
        </p:spPr>
        <p:txBody>
          <a:bodyPr vert="horz" wrap="square" lIns="0" tIns="11430" rIns="0" bIns="0" rtlCol="0">
            <a:spAutoFit/>
          </a:bodyPr>
          <a:lstStyle/>
          <a:p>
            <a:pPr marL="355600" marR="40640" indent="-342900" algn="just">
              <a:lnSpc>
                <a:spcPct val="100000"/>
              </a:lnSpc>
              <a:spcBef>
                <a:spcPts val="90"/>
              </a:spcBef>
              <a:buFont typeface="Arial" panose="020B0604020202020204" pitchFamily="34" charset="0"/>
              <a:buChar char="•"/>
              <a:tabLst>
                <a:tab pos="269240" algn="l"/>
              </a:tabLst>
            </a:pPr>
            <a:r>
              <a:rPr sz="2000" spc="-5" dirty="0">
                <a:latin typeface="Calibri"/>
                <a:cs typeface="Calibri"/>
              </a:rPr>
              <a:t>Le bac </a:t>
            </a:r>
            <a:r>
              <a:rPr sz="2000" spc="-15" dirty="0">
                <a:latin typeface="Calibri"/>
                <a:cs typeface="Calibri"/>
              </a:rPr>
              <a:t>est </a:t>
            </a:r>
            <a:r>
              <a:rPr sz="2000" spc="-5" dirty="0">
                <a:latin typeface="Calibri"/>
                <a:cs typeface="Calibri"/>
              </a:rPr>
              <a:t>obtenu à </a:t>
            </a:r>
            <a:r>
              <a:rPr sz="2000" dirty="0">
                <a:latin typeface="Calibri"/>
                <a:cs typeface="Calibri"/>
              </a:rPr>
              <a:t>partir </a:t>
            </a:r>
            <a:r>
              <a:rPr sz="2000" spc="-5" dirty="0">
                <a:latin typeface="Calibri"/>
                <a:cs typeface="Calibri"/>
              </a:rPr>
              <a:t>d'une </a:t>
            </a:r>
            <a:r>
              <a:rPr sz="2000" spc="-10" dirty="0">
                <a:latin typeface="Calibri"/>
                <a:cs typeface="Calibri"/>
              </a:rPr>
              <a:t>moyenne </a:t>
            </a:r>
            <a:r>
              <a:rPr sz="2000" spc="-15" dirty="0">
                <a:latin typeface="Calibri"/>
                <a:cs typeface="Calibri"/>
              </a:rPr>
              <a:t>générale  </a:t>
            </a:r>
            <a:r>
              <a:rPr sz="2000" spc="-5" dirty="0">
                <a:latin typeface="Calibri"/>
                <a:cs typeface="Calibri"/>
              </a:rPr>
              <a:t>de 10/20</a:t>
            </a:r>
            <a:endParaRPr sz="2000" dirty="0">
              <a:latin typeface="Calibri"/>
              <a:cs typeface="Calibri"/>
            </a:endParaRPr>
          </a:p>
          <a:p>
            <a:pPr marL="354965" indent="-342900" algn="just">
              <a:lnSpc>
                <a:spcPct val="100000"/>
              </a:lnSpc>
              <a:spcBef>
                <a:spcPts val="5"/>
              </a:spcBef>
              <a:buFont typeface="Arial" panose="020B0604020202020204" pitchFamily="34" charset="0"/>
              <a:buChar char="•"/>
              <a:tabLst>
                <a:tab pos="269240" algn="l"/>
              </a:tabLst>
            </a:pPr>
            <a:r>
              <a:rPr sz="2000" spc="-5" dirty="0">
                <a:latin typeface="Calibri"/>
                <a:cs typeface="Calibri"/>
              </a:rPr>
              <a:t>Il </a:t>
            </a:r>
            <a:r>
              <a:rPr sz="2000" spc="-15" dirty="0">
                <a:latin typeface="Calibri"/>
                <a:cs typeface="Calibri"/>
              </a:rPr>
              <a:t>n'existe </a:t>
            </a:r>
            <a:r>
              <a:rPr sz="2000" spc="-5" dirty="0">
                <a:latin typeface="Calibri"/>
                <a:cs typeface="Calibri"/>
              </a:rPr>
              <a:t>pas </a:t>
            </a:r>
            <a:r>
              <a:rPr sz="2000" dirty="0">
                <a:latin typeface="Calibri"/>
                <a:cs typeface="Calibri"/>
              </a:rPr>
              <a:t>de </a:t>
            </a:r>
            <a:r>
              <a:rPr sz="2000" spc="-10" dirty="0">
                <a:latin typeface="Calibri"/>
                <a:cs typeface="Calibri"/>
              </a:rPr>
              <a:t>note </a:t>
            </a:r>
            <a:r>
              <a:rPr sz="2000" spc="-15" dirty="0">
                <a:latin typeface="Calibri"/>
                <a:cs typeface="Calibri"/>
              </a:rPr>
              <a:t>éliminatoire </a:t>
            </a:r>
            <a:r>
              <a:rPr sz="2000" dirty="0">
                <a:latin typeface="Calibri"/>
                <a:cs typeface="Calibri"/>
              </a:rPr>
              <a:t>ou de </a:t>
            </a:r>
            <a:r>
              <a:rPr sz="2000" spc="-10" dirty="0">
                <a:latin typeface="Calibri"/>
                <a:cs typeface="Calibri"/>
              </a:rPr>
              <a:t>note</a:t>
            </a:r>
            <a:r>
              <a:rPr sz="2000" spc="30" dirty="0">
                <a:latin typeface="Calibri"/>
                <a:cs typeface="Calibri"/>
              </a:rPr>
              <a:t> </a:t>
            </a:r>
            <a:r>
              <a:rPr sz="2000" spc="-5" dirty="0">
                <a:latin typeface="Calibri"/>
                <a:cs typeface="Calibri"/>
              </a:rPr>
              <a:t>de</a:t>
            </a:r>
            <a:r>
              <a:rPr lang="fr-FR" sz="2000" dirty="0">
                <a:latin typeface="Calibri"/>
                <a:cs typeface="Calibri"/>
              </a:rPr>
              <a:t> </a:t>
            </a:r>
            <a:r>
              <a:rPr sz="2000" spc="-5" dirty="0">
                <a:latin typeface="Calibri"/>
                <a:cs typeface="Calibri"/>
              </a:rPr>
              <a:t>plancher</a:t>
            </a:r>
            <a:endParaRPr lang="fr-FR" sz="2000" dirty="0">
              <a:latin typeface="Calibri"/>
              <a:cs typeface="Calibri"/>
            </a:endParaRPr>
          </a:p>
          <a:p>
            <a:pPr marL="355600" indent="-342900" algn="just">
              <a:lnSpc>
                <a:spcPct val="100000"/>
              </a:lnSpc>
              <a:buFont typeface="Arial" panose="020B0604020202020204" pitchFamily="34" charset="0"/>
              <a:buChar char="•"/>
            </a:pPr>
            <a:r>
              <a:rPr sz="2000" spc="-10" dirty="0">
                <a:latin typeface="Calibri"/>
                <a:cs typeface="Calibri"/>
              </a:rPr>
              <a:t>Le </a:t>
            </a:r>
            <a:r>
              <a:rPr sz="2000" spc="-20" dirty="0">
                <a:latin typeface="Calibri"/>
                <a:cs typeface="Calibri"/>
              </a:rPr>
              <a:t>système </a:t>
            </a:r>
            <a:r>
              <a:rPr sz="2000" spc="-5" dirty="0">
                <a:latin typeface="Calibri"/>
                <a:cs typeface="Calibri"/>
              </a:rPr>
              <a:t>actuel de compensation </a:t>
            </a:r>
            <a:r>
              <a:rPr sz="2000" spc="-15" dirty="0">
                <a:latin typeface="Calibri"/>
                <a:cs typeface="Calibri"/>
              </a:rPr>
              <a:t>et </a:t>
            </a:r>
            <a:r>
              <a:rPr sz="2000" spc="-5" dirty="0">
                <a:latin typeface="Calibri"/>
                <a:cs typeface="Calibri"/>
              </a:rPr>
              <a:t>de</a:t>
            </a:r>
            <a:r>
              <a:rPr sz="2000" spc="30" dirty="0">
                <a:latin typeface="Calibri"/>
                <a:cs typeface="Calibri"/>
              </a:rPr>
              <a:t> </a:t>
            </a:r>
            <a:r>
              <a:rPr sz="2000" spc="-5" dirty="0">
                <a:latin typeface="Calibri"/>
                <a:cs typeface="Calibri"/>
              </a:rPr>
              <a:t>mentions</a:t>
            </a:r>
            <a:r>
              <a:rPr lang="fr-FR" sz="2000" dirty="0">
                <a:latin typeface="Calibri"/>
                <a:cs typeface="Calibri"/>
              </a:rPr>
              <a:t> </a:t>
            </a:r>
            <a:r>
              <a:rPr sz="2000" spc="-15" dirty="0">
                <a:latin typeface="Calibri"/>
                <a:cs typeface="Calibri"/>
              </a:rPr>
              <a:t>est</a:t>
            </a:r>
            <a:r>
              <a:rPr sz="2000" dirty="0">
                <a:latin typeface="Calibri"/>
                <a:cs typeface="Calibri"/>
              </a:rPr>
              <a:t> </a:t>
            </a:r>
            <a:r>
              <a:rPr sz="2000" spc="-10" dirty="0">
                <a:latin typeface="Calibri"/>
                <a:cs typeface="Calibri"/>
              </a:rPr>
              <a:t>maintenu</a:t>
            </a:r>
            <a:endParaRPr sz="2000" dirty="0">
              <a:latin typeface="Calibri"/>
              <a:cs typeface="Calibri"/>
            </a:endParaRPr>
          </a:p>
          <a:p>
            <a:pPr marL="355600" marR="617855" indent="-342900" algn="just">
              <a:lnSpc>
                <a:spcPct val="100000"/>
              </a:lnSpc>
              <a:buFont typeface="Arial" panose="020B0604020202020204" pitchFamily="34" charset="0"/>
              <a:buChar char="•"/>
              <a:tabLst>
                <a:tab pos="269240" algn="l"/>
              </a:tabLst>
            </a:pPr>
            <a:r>
              <a:rPr sz="2000" spc="-15" dirty="0">
                <a:latin typeface="Calibri"/>
                <a:cs typeface="Calibri"/>
              </a:rPr>
              <a:t>L'oral </a:t>
            </a:r>
            <a:r>
              <a:rPr sz="2000" dirty="0">
                <a:latin typeface="Calibri"/>
                <a:cs typeface="Calibri"/>
              </a:rPr>
              <a:t>de </a:t>
            </a:r>
            <a:r>
              <a:rPr sz="2000" spc="-20" dirty="0">
                <a:latin typeface="Calibri"/>
                <a:cs typeface="Calibri"/>
              </a:rPr>
              <a:t>rattrapage </a:t>
            </a:r>
            <a:r>
              <a:rPr sz="2000" spc="-15" dirty="0">
                <a:latin typeface="Calibri"/>
                <a:cs typeface="Calibri"/>
              </a:rPr>
              <a:t>est </a:t>
            </a:r>
            <a:r>
              <a:rPr sz="2000" spc="-10" dirty="0">
                <a:latin typeface="Calibri"/>
                <a:cs typeface="Calibri"/>
              </a:rPr>
              <a:t>maintenu </a:t>
            </a:r>
            <a:r>
              <a:rPr sz="2000" spc="-5" dirty="0">
                <a:latin typeface="Calibri"/>
                <a:cs typeface="Calibri"/>
              </a:rPr>
              <a:t>en </a:t>
            </a:r>
            <a:r>
              <a:rPr sz="2000" spc="-15" dirty="0">
                <a:latin typeface="Calibri"/>
                <a:cs typeface="Calibri"/>
              </a:rPr>
              <a:t>tant </a:t>
            </a:r>
            <a:r>
              <a:rPr sz="2000" spc="-5" dirty="0">
                <a:latin typeface="Calibri"/>
                <a:cs typeface="Calibri"/>
              </a:rPr>
              <a:t>que  seconde</a:t>
            </a:r>
            <a:r>
              <a:rPr sz="2000" spc="-25" dirty="0">
                <a:latin typeface="Calibri"/>
                <a:cs typeface="Calibri"/>
              </a:rPr>
              <a:t> </a:t>
            </a:r>
            <a:r>
              <a:rPr sz="2000" spc="-5" dirty="0">
                <a:latin typeface="Calibri"/>
                <a:cs typeface="Calibri"/>
              </a:rPr>
              <a:t>chance</a:t>
            </a:r>
            <a:endParaRPr sz="2000" dirty="0">
              <a:latin typeface="Calibri"/>
              <a:cs typeface="Calibri"/>
            </a:endParaRPr>
          </a:p>
        </p:txBody>
      </p:sp>
      <p:sp>
        <p:nvSpPr>
          <p:cNvPr id="10" name="object 11"/>
          <p:cNvSpPr txBox="1"/>
          <p:nvPr/>
        </p:nvSpPr>
        <p:spPr>
          <a:xfrm>
            <a:off x="6843215" y="2121830"/>
            <a:ext cx="4191000" cy="512445"/>
          </a:xfrm>
          <a:prstGeom prst="rect">
            <a:avLst/>
          </a:prstGeom>
        </p:spPr>
        <p:txBody>
          <a:bodyPr vert="horz" wrap="square" lIns="0" tIns="12065" rIns="0" bIns="0" rtlCol="0">
            <a:spAutoFit/>
          </a:bodyPr>
          <a:lstStyle/>
          <a:p>
            <a:pPr marL="12700">
              <a:lnSpc>
                <a:spcPct val="100000"/>
              </a:lnSpc>
              <a:spcBef>
                <a:spcPts val="95"/>
              </a:spcBef>
            </a:pPr>
            <a:r>
              <a:rPr sz="3200" b="1" spc="-5" dirty="0">
                <a:latin typeface="Calibri"/>
                <a:cs typeface="Calibri"/>
              </a:rPr>
              <a:t>3 </a:t>
            </a:r>
            <a:r>
              <a:rPr sz="3200" b="1" spc="-10" dirty="0">
                <a:latin typeface="Calibri"/>
                <a:cs typeface="Calibri"/>
              </a:rPr>
              <a:t>types</a:t>
            </a:r>
            <a:r>
              <a:rPr sz="3200" b="1" spc="-50" dirty="0">
                <a:latin typeface="Calibri"/>
                <a:cs typeface="Calibri"/>
              </a:rPr>
              <a:t> </a:t>
            </a:r>
            <a:r>
              <a:rPr sz="3200" b="1" spc="-10" dirty="0">
                <a:latin typeface="Calibri"/>
                <a:cs typeface="Calibri"/>
              </a:rPr>
              <a:t>d'enseignements</a:t>
            </a:r>
            <a:endParaRPr sz="3200" dirty="0">
              <a:latin typeface="Calibri"/>
              <a:cs typeface="Calibri"/>
            </a:endParaRPr>
          </a:p>
        </p:txBody>
      </p:sp>
      <p:sp>
        <p:nvSpPr>
          <p:cNvPr id="11" name="object 12"/>
          <p:cNvSpPr txBox="1"/>
          <p:nvPr/>
        </p:nvSpPr>
        <p:spPr>
          <a:xfrm>
            <a:off x="5826035" y="2853652"/>
            <a:ext cx="6225361" cy="3710888"/>
          </a:xfrm>
          <a:prstGeom prst="rect">
            <a:avLst/>
          </a:prstGeom>
        </p:spPr>
        <p:txBody>
          <a:bodyPr vert="horz" wrap="square" lIns="0" tIns="8255" rIns="0" bIns="0" rtlCol="0">
            <a:spAutoFit/>
          </a:bodyPr>
          <a:lstStyle/>
          <a:p>
            <a:pPr marL="25400" marR="17780">
              <a:lnSpc>
                <a:spcPct val="101000"/>
              </a:lnSpc>
              <a:spcBef>
                <a:spcPts val="65"/>
              </a:spcBef>
              <a:tabLst>
                <a:tab pos="540385" algn="l"/>
                <a:tab pos="541020" algn="l"/>
              </a:tabLst>
            </a:pPr>
            <a:r>
              <a:rPr sz="2000" spc="-5" dirty="0">
                <a:cs typeface="Arial"/>
              </a:rPr>
              <a:t>Le </a:t>
            </a:r>
            <a:r>
              <a:rPr sz="2000" spc="-20" dirty="0">
                <a:cs typeface="Arial"/>
              </a:rPr>
              <a:t>lycée </a:t>
            </a:r>
            <a:r>
              <a:rPr sz="2000" spc="-5" dirty="0">
                <a:cs typeface="Arial"/>
              </a:rPr>
              <a:t>offre un </a:t>
            </a:r>
            <a:r>
              <a:rPr sz="2000" spc="-10" dirty="0">
                <a:cs typeface="Arial"/>
              </a:rPr>
              <a:t>large </a:t>
            </a:r>
            <a:r>
              <a:rPr sz="2000" spc="-5" dirty="0">
                <a:cs typeface="Arial"/>
              </a:rPr>
              <a:t>socle </a:t>
            </a:r>
            <a:r>
              <a:rPr sz="2000" spc="-10" dirty="0">
                <a:cs typeface="Arial"/>
              </a:rPr>
              <a:t>de </a:t>
            </a:r>
            <a:r>
              <a:rPr sz="2000" b="1" spc="-5" dirty="0">
                <a:cs typeface="Arial"/>
              </a:rPr>
              <a:t>culture  commune</a:t>
            </a:r>
            <a:r>
              <a:rPr sz="2000" spc="-5" dirty="0">
                <a:cs typeface="Arial"/>
              </a:rPr>
              <a:t>, </a:t>
            </a:r>
            <a:r>
              <a:rPr sz="2000" spc="-10" dirty="0">
                <a:cs typeface="Arial"/>
              </a:rPr>
              <a:t>via </a:t>
            </a:r>
            <a:r>
              <a:rPr sz="2000" spc="-5" dirty="0">
                <a:cs typeface="Arial"/>
              </a:rPr>
              <a:t>un tronc </a:t>
            </a:r>
            <a:r>
              <a:rPr sz="2000" spc="5" dirty="0">
                <a:cs typeface="Arial"/>
              </a:rPr>
              <a:t>commun </a:t>
            </a:r>
            <a:r>
              <a:rPr sz="2000" spc="-5" dirty="0">
                <a:cs typeface="Arial"/>
              </a:rPr>
              <a:t>humaniste et  scientifique, </a:t>
            </a:r>
            <a:r>
              <a:rPr sz="2000" spc="-10" dirty="0">
                <a:cs typeface="Arial"/>
              </a:rPr>
              <a:t>ouvert </a:t>
            </a:r>
            <a:r>
              <a:rPr sz="2000" spc="-5" dirty="0">
                <a:cs typeface="Arial"/>
              </a:rPr>
              <a:t>aux enjeux de </a:t>
            </a:r>
            <a:r>
              <a:rPr sz="2000" spc="-20" dirty="0">
                <a:cs typeface="Arial"/>
              </a:rPr>
              <a:t>l'avenir.</a:t>
            </a:r>
            <a:r>
              <a:rPr sz="2000" spc="140" dirty="0">
                <a:solidFill>
                  <a:srgbClr val="0462C1"/>
                </a:solidFill>
                <a:cs typeface="Arial"/>
              </a:rPr>
              <a:t> </a:t>
            </a:r>
            <a:endParaRPr sz="2000" dirty="0">
              <a:cs typeface="Arial"/>
            </a:endParaRPr>
          </a:p>
          <a:p>
            <a:pPr marL="25400" marR="111125">
              <a:lnSpc>
                <a:spcPct val="100000"/>
              </a:lnSpc>
              <a:tabLst>
                <a:tab pos="481965" algn="l"/>
                <a:tab pos="482600" algn="l"/>
              </a:tabLst>
            </a:pPr>
            <a:r>
              <a:rPr sz="2000" b="1" spc="-10" dirty="0">
                <a:cs typeface="Arial"/>
              </a:rPr>
              <a:t>Des </a:t>
            </a:r>
            <a:r>
              <a:rPr sz="2000" b="1" spc="-5" dirty="0">
                <a:cs typeface="Arial"/>
              </a:rPr>
              <a:t>disciplines de </a:t>
            </a:r>
            <a:r>
              <a:rPr sz="2000" b="1" spc="-10" dirty="0">
                <a:cs typeface="Arial"/>
              </a:rPr>
              <a:t>spécialité </a:t>
            </a:r>
            <a:r>
              <a:rPr sz="2000" spc="-10" dirty="0">
                <a:cs typeface="Arial"/>
              </a:rPr>
              <a:t>choisies par  l'élève </a:t>
            </a:r>
            <a:r>
              <a:rPr sz="2000" spc="-5" dirty="0">
                <a:cs typeface="Arial"/>
              </a:rPr>
              <a:t>et s'accentuant entre </a:t>
            </a:r>
            <a:r>
              <a:rPr sz="2000" spc="-10" dirty="0">
                <a:cs typeface="Arial"/>
              </a:rPr>
              <a:t>la </a:t>
            </a:r>
            <a:r>
              <a:rPr sz="2000" dirty="0">
                <a:cs typeface="Arial"/>
              </a:rPr>
              <a:t>première </a:t>
            </a:r>
            <a:r>
              <a:rPr sz="2000" spc="-5" dirty="0">
                <a:cs typeface="Arial"/>
              </a:rPr>
              <a:t>et </a:t>
            </a:r>
            <a:r>
              <a:rPr sz="2000" spc="-10" dirty="0">
                <a:cs typeface="Arial"/>
              </a:rPr>
              <a:t>la  </a:t>
            </a:r>
            <a:r>
              <a:rPr sz="2000" spc="-5" dirty="0">
                <a:cs typeface="Arial"/>
              </a:rPr>
              <a:t>terminale. Ces </a:t>
            </a:r>
            <a:r>
              <a:rPr sz="2000" spc="-10" dirty="0">
                <a:cs typeface="Arial"/>
              </a:rPr>
              <a:t>disciplines </a:t>
            </a:r>
            <a:r>
              <a:rPr sz="2000" spc="-5" dirty="0">
                <a:cs typeface="Arial"/>
              </a:rPr>
              <a:t>bénéficient  d'horaires significatifs permettant de proposer  des </a:t>
            </a:r>
            <a:r>
              <a:rPr sz="2000" spc="5" dirty="0">
                <a:cs typeface="Arial"/>
              </a:rPr>
              <a:t>programmes </a:t>
            </a:r>
            <a:r>
              <a:rPr sz="2000" spc="-5" dirty="0">
                <a:cs typeface="Arial"/>
              </a:rPr>
              <a:t>ambitieux et de donner du  </a:t>
            </a:r>
            <a:r>
              <a:rPr sz="2000" dirty="0">
                <a:cs typeface="Arial"/>
              </a:rPr>
              <a:t>temps </a:t>
            </a:r>
            <a:r>
              <a:rPr sz="2000" spc="-5" dirty="0">
                <a:cs typeface="Arial"/>
              </a:rPr>
              <a:t>aux </a:t>
            </a:r>
            <a:r>
              <a:rPr sz="2000" spc="-10" dirty="0">
                <a:cs typeface="Arial"/>
              </a:rPr>
              <a:t>élèves </a:t>
            </a:r>
            <a:r>
              <a:rPr sz="2000" spc="-5" dirty="0">
                <a:cs typeface="Arial"/>
              </a:rPr>
              <a:t>pour </a:t>
            </a:r>
            <a:r>
              <a:rPr sz="2000" spc="-10" dirty="0">
                <a:cs typeface="Arial"/>
              </a:rPr>
              <a:t>les</a:t>
            </a:r>
            <a:r>
              <a:rPr sz="2000" spc="65" dirty="0">
                <a:cs typeface="Arial"/>
              </a:rPr>
              <a:t> </a:t>
            </a:r>
            <a:r>
              <a:rPr sz="2000" spc="-5" dirty="0">
                <a:cs typeface="Arial"/>
              </a:rPr>
              <a:t>apprentissages.</a:t>
            </a:r>
            <a:endParaRPr sz="2000" dirty="0">
              <a:cs typeface="Arial"/>
            </a:endParaRPr>
          </a:p>
          <a:p>
            <a:pPr marL="25400">
              <a:lnSpc>
                <a:spcPct val="100000"/>
              </a:lnSpc>
              <a:tabLst>
                <a:tab pos="481965" algn="l"/>
                <a:tab pos="482600" algn="l"/>
              </a:tabLst>
            </a:pPr>
            <a:r>
              <a:rPr sz="2000" b="1" spc="-10" dirty="0">
                <a:cs typeface="Arial"/>
              </a:rPr>
              <a:t>Des </a:t>
            </a:r>
            <a:r>
              <a:rPr sz="2000" b="1" spc="-5" dirty="0">
                <a:cs typeface="Arial"/>
              </a:rPr>
              <a:t>enseignements facultatifs</a:t>
            </a:r>
            <a:r>
              <a:rPr sz="2000" b="1" spc="35" dirty="0">
                <a:cs typeface="Arial"/>
              </a:rPr>
              <a:t> </a:t>
            </a:r>
            <a:r>
              <a:rPr sz="2000" spc="-5" dirty="0">
                <a:cs typeface="Arial"/>
              </a:rPr>
              <a:t>permettant,</a:t>
            </a:r>
            <a:r>
              <a:rPr lang="fr-FR" sz="2000" dirty="0">
                <a:cs typeface="Arial"/>
              </a:rPr>
              <a:t> </a:t>
            </a:r>
            <a:r>
              <a:rPr sz="2000" spc="-5" dirty="0">
                <a:cs typeface="Arial"/>
              </a:rPr>
              <a:t>en outre, à </a:t>
            </a:r>
            <a:r>
              <a:rPr sz="2000" spc="-10" dirty="0">
                <a:cs typeface="Arial"/>
              </a:rPr>
              <a:t>l'élève </a:t>
            </a:r>
            <a:r>
              <a:rPr sz="2000" spc="-5" dirty="0">
                <a:cs typeface="Arial"/>
              </a:rPr>
              <a:t>de compléter son</a:t>
            </a:r>
            <a:r>
              <a:rPr sz="2000" spc="110" dirty="0">
                <a:cs typeface="Arial"/>
              </a:rPr>
              <a:t> </a:t>
            </a:r>
            <a:r>
              <a:rPr sz="2000" spc="-5" dirty="0">
                <a:cs typeface="Arial"/>
              </a:rPr>
              <a:t>parcours.</a:t>
            </a:r>
            <a:endParaRPr lang="fr-FR" sz="2000" dirty="0">
              <a:cs typeface="Arial"/>
            </a:endParaRPr>
          </a:p>
          <a:p>
            <a:pPr marL="368300" indent="-342900">
              <a:lnSpc>
                <a:spcPct val="100000"/>
              </a:lnSpc>
              <a:buFont typeface="Arial" panose="020B0604020202020204" pitchFamily="34" charset="0"/>
              <a:buChar char="•"/>
              <a:tabLst>
                <a:tab pos="481965" algn="l"/>
                <a:tab pos="482600" algn="l"/>
              </a:tabLst>
            </a:pPr>
            <a:r>
              <a:rPr sz="2000" spc="-5" dirty="0">
                <a:cs typeface="Arial"/>
              </a:rPr>
              <a:t>Une offre </a:t>
            </a:r>
            <a:r>
              <a:rPr sz="2000" dirty="0">
                <a:cs typeface="Arial"/>
              </a:rPr>
              <a:t>accessible </a:t>
            </a:r>
            <a:r>
              <a:rPr sz="2000" spc="-5" dirty="0">
                <a:cs typeface="Arial"/>
              </a:rPr>
              <a:t>dès </a:t>
            </a:r>
            <a:r>
              <a:rPr sz="2000" dirty="0">
                <a:cs typeface="Arial"/>
              </a:rPr>
              <a:t>la </a:t>
            </a:r>
            <a:r>
              <a:rPr sz="2000" spc="5" dirty="0">
                <a:cs typeface="Arial"/>
              </a:rPr>
              <a:t>classe </a:t>
            </a:r>
            <a:r>
              <a:rPr sz="2000" spc="-5" dirty="0">
                <a:cs typeface="Arial"/>
              </a:rPr>
              <a:t>de</a:t>
            </a:r>
            <a:r>
              <a:rPr sz="2000" spc="-175" dirty="0">
                <a:cs typeface="Arial"/>
              </a:rPr>
              <a:t> </a:t>
            </a:r>
            <a:r>
              <a:rPr sz="2000" spc="-5" dirty="0">
                <a:cs typeface="Arial"/>
              </a:rPr>
              <a:t>2</a:t>
            </a:r>
            <a:r>
              <a:rPr sz="2000" spc="-7" baseline="26455" dirty="0">
                <a:cs typeface="Arial"/>
              </a:rPr>
              <a:t>nde</a:t>
            </a:r>
            <a:endParaRPr lang="fr-FR" sz="2000" baseline="26455" dirty="0">
              <a:cs typeface="Arial"/>
            </a:endParaRPr>
          </a:p>
          <a:p>
            <a:pPr marL="368300" indent="-342900">
              <a:lnSpc>
                <a:spcPct val="100000"/>
              </a:lnSpc>
              <a:buFont typeface="Arial" panose="020B0604020202020204" pitchFamily="34" charset="0"/>
              <a:buChar char="•"/>
              <a:tabLst>
                <a:tab pos="481965" algn="l"/>
                <a:tab pos="482600" algn="l"/>
              </a:tabLst>
            </a:pPr>
            <a:r>
              <a:rPr sz="2000" spc="-5" dirty="0">
                <a:cs typeface="Arial"/>
              </a:rPr>
              <a:t>Une offre </a:t>
            </a:r>
            <a:r>
              <a:rPr sz="2000" dirty="0">
                <a:cs typeface="Arial"/>
              </a:rPr>
              <a:t>complémentaire </a:t>
            </a:r>
            <a:r>
              <a:rPr sz="2000" spc="-5" dirty="0">
                <a:cs typeface="Arial"/>
              </a:rPr>
              <a:t>en </a:t>
            </a:r>
            <a:r>
              <a:rPr sz="2000" spc="5" dirty="0">
                <a:cs typeface="Arial"/>
              </a:rPr>
              <a:t>classe </a:t>
            </a:r>
            <a:r>
              <a:rPr sz="2000" spc="-5" dirty="0">
                <a:cs typeface="Arial"/>
              </a:rPr>
              <a:t>de</a:t>
            </a:r>
            <a:r>
              <a:rPr sz="2000" spc="-165" dirty="0">
                <a:cs typeface="Arial"/>
              </a:rPr>
              <a:t> </a:t>
            </a:r>
            <a:r>
              <a:rPr sz="2000" dirty="0">
                <a:cs typeface="Arial"/>
              </a:rPr>
              <a:t>terminale</a:t>
            </a:r>
          </a:p>
        </p:txBody>
      </p:sp>
    </p:spTree>
    <p:extLst>
      <p:ext uri="{BB962C8B-B14F-4D97-AF65-F5344CB8AC3E}">
        <p14:creationId xmlns:p14="http://schemas.microsoft.com/office/powerpoint/2010/main" val="1175727052"/>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1243878"/>
            <a:ext cx="11039250" cy="704039"/>
          </a:xfrm>
          <a:prstGeom prst="rect">
            <a:avLst/>
          </a:prstGeom>
        </p:spPr>
        <p:txBody>
          <a:bodyPr vert="horz" wrap="square" lIns="0" tIns="87630" rIns="0" bIns="0" rtlCol="0">
            <a:spAutoFit/>
          </a:bodyPr>
          <a:lstStyle/>
          <a:p>
            <a:pPr marL="1252220" marR="5080" indent="-1235075">
              <a:lnSpc>
                <a:spcPts val="4750"/>
              </a:lnSpc>
              <a:spcBef>
                <a:spcPts val="690"/>
              </a:spcBef>
            </a:pPr>
            <a:r>
              <a:rPr spc="-130" dirty="0">
                <a:solidFill>
                  <a:schemeClr val="accent6"/>
                </a:solidFill>
                <a:latin typeface="+mn-lt"/>
              </a:rPr>
              <a:t>Des </a:t>
            </a:r>
            <a:r>
              <a:rPr spc="-245" dirty="0">
                <a:solidFill>
                  <a:schemeClr val="accent6"/>
                </a:solidFill>
                <a:latin typeface="+mn-lt"/>
              </a:rPr>
              <a:t>éléments </a:t>
            </a:r>
            <a:r>
              <a:rPr spc="-265" dirty="0">
                <a:solidFill>
                  <a:schemeClr val="accent6"/>
                </a:solidFill>
                <a:latin typeface="+mn-lt"/>
              </a:rPr>
              <a:t>d’information</a:t>
            </a:r>
            <a:r>
              <a:rPr spc="-969" dirty="0">
                <a:solidFill>
                  <a:schemeClr val="accent6"/>
                </a:solidFill>
                <a:latin typeface="+mn-lt"/>
              </a:rPr>
              <a:t> </a:t>
            </a:r>
            <a:r>
              <a:rPr lang="fr-FR" spc="-135" dirty="0">
                <a:solidFill>
                  <a:schemeClr val="accent6"/>
                </a:solidFill>
                <a:latin typeface="+mn-lt"/>
              </a:rPr>
              <a:t> sur l</a:t>
            </a:r>
            <a:r>
              <a:rPr spc="-275" dirty="0">
                <a:solidFill>
                  <a:schemeClr val="accent6"/>
                </a:solidFill>
                <a:latin typeface="+mn-lt"/>
              </a:rPr>
              <a:t>e </a:t>
            </a:r>
            <a:r>
              <a:rPr spc="-225" dirty="0">
                <a:solidFill>
                  <a:schemeClr val="accent6"/>
                </a:solidFill>
                <a:latin typeface="+mn-lt"/>
              </a:rPr>
              <a:t>BAC </a:t>
            </a:r>
            <a:r>
              <a:rPr spc="-100" dirty="0">
                <a:solidFill>
                  <a:schemeClr val="accent6"/>
                </a:solidFill>
                <a:latin typeface="+mn-lt"/>
              </a:rPr>
              <a:t>202</a:t>
            </a:r>
            <a:r>
              <a:rPr lang="fr-FR" spc="-100" dirty="0">
                <a:solidFill>
                  <a:schemeClr val="accent6"/>
                </a:solidFill>
                <a:latin typeface="+mn-lt"/>
              </a:rPr>
              <a:t>3 </a:t>
            </a:r>
            <a:r>
              <a:rPr spc="-1040" dirty="0">
                <a:solidFill>
                  <a:schemeClr val="accent6"/>
                </a:solidFill>
                <a:latin typeface="+mn-lt"/>
              </a:rPr>
              <a:t> </a:t>
            </a:r>
            <a:r>
              <a:rPr spc="-190" dirty="0">
                <a:solidFill>
                  <a:schemeClr val="accent6"/>
                </a:solidFill>
                <a:latin typeface="+mn-lt"/>
              </a:rPr>
              <a:t>au </a:t>
            </a:r>
            <a:r>
              <a:rPr spc="35" dirty="0">
                <a:solidFill>
                  <a:schemeClr val="accent6"/>
                </a:solidFill>
                <a:latin typeface="+mn-lt"/>
              </a:rPr>
              <a:t>LDM</a:t>
            </a:r>
          </a:p>
        </p:txBody>
      </p:sp>
      <p:sp>
        <p:nvSpPr>
          <p:cNvPr id="3" name="object 3"/>
          <p:cNvSpPr txBox="1"/>
          <p:nvPr/>
        </p:nvSpPr>
        <p:spPr>
          <a:xfrm>
            <a:off x="869897" y="3254631"/>
            <a:ext cx="6366926" cy="3397084"/>
          </a:xfrm>
          <a:prstGeom prst="rect">
            <a:avLst/>
          </a:prstGeom>
        </p:spPr>
        <p:txBody>
          <a:bodyPr vert="horz" wrap="square" lIns="0" tIns="11430" rIns="0" bIns="0" rtlCol="0">
            <a:spAutoFit/>
          </a:bodyPr>
          <a:lstStyle/>
          <a:p>
            <a:pPr marL="299085" indent="-287020">
              <a:lnSpc>
                <a:spcPct val="100000"/>
              </a:lnSpc>
              <a:spcBef>
                <a:spcPts val="90"/>
              </a:spcBef>
              <a:buFont typeface="Arial"/>
              <a:buChar char="•"/>
              <a:tabLst>
                <a:tab pos="299085" algn="l"/>
                <a:tab pos="299720" algn="l"/>
              </a:tabLst>
            </a:pPr>
            <a:r>
              <a:rPr sz="2000" spc="-45" dirty="0">
                <a:latin typeface="Carlito"/>
                <a:cs typeface="Carlito"/>
              </a:rPr>
              <a:t>CAV</a:t>
            </a:r>
            <a:endParaRPr sz="2000" dirty="0">
              <a:latin typeface="Carlito"/>
              <a:cs typeface="Carlito"/>
            </a:endParaRPr>
          </a:p>
          <a:p>
            <a:pPr marL="299085" marR="516255" indent="-287020">
              <a:lnSpc>
                <a:spcPct val="100000"/>
              </a:lnSpc>
              <a:buFont typeface="Arial"/>
              <a:buChar char="•"/>
              <a:tabLst>
                <a:tab pos="299085" algn="l"/>
                <a:tab pos="299720" algn="l"/>
              </a:tabLst>
            </a:pPr>
            <a:r>
              <a:rPr sz="2000" spc="-20" dirty="0">
                <a:latin typeface="Carlito"/>
                <a:cs typeface="Carlito"/>
              </a:rPr>
              <a:t>Histoire/Géo, </a:t>
            </a:r>
            <a:r>
              <a:rPr sz="2000" spc="-5" dirty="0">
                <a:latin typeface="Carlito"/>
                <a:cs typeface="Carlito"/>
              </a:rPr>
              <a:t>Géopolitique </a:t>
            </a:r>
            <a:r>
              <a:rPr sz="2000" spc="-10" dirty="0">
                <a:latin typeface="Carlito"/>
                <a:cs typeface="Carlito"/>
              </a:rPr>
              <a:t>et Sciences  </a:t>
            </a:r>
            <a:r>
              <a:rPr sz="2000" spc="-5" dirty="0">
                <a:latin typeface="Carlito"/>
                <a:cs typeface="Carlito"/>
              </a:rPr>
              <a:t>politiques</a:t>
            </a:r>
            <a:endParaRPr sz="2000" dirty="0">
              <a:latin typeface="Carlito"/>
              <a:cs typeface="Carlito"/>
            </a:endParaRPr>
          </a:p>
          <a:p>
            <a:pPr marL="299085" indent="-287020">
              <a:lnSpc>
                <a:spcPct val="100000"/>
              </a:lnSpc>
              <a:buFont typeface="Arial"/>
              <a:buChar char="•"/>
              <a:tabLst>
                <a:tab pos="299085" algn="l"/>
                <a:tab pos="299720" algn="l"/>
              </a:tabLst>
            </a:pPr>
            <a:r>
              <a:rPr sz="2000" spc="-10" dirty="0">
                <a:latin typeface="Carlito"/>
                <a:cs typeface="Carlito"/>
              </a:rPr>
              <a:t>Humanités, </a:t>
            </a:r>
            <a:r>
              <a:rPr sz="2000" spc="-20" dirty="0">
                <a:latin typeface="Carlito"/>
                <a:cs typeface="Carlito"/>
              </a:rPr>
              <a:t>Littérature </a:t>
            </a:r>
            <a:r>
              <a:rPr sz="2000" spc="-10" dirty="0">
                <a:latin typeface="Carlito"/>
                <a:cs typeface="Carlito"/>
              </a:rPr>
              <a:t>et</a:t>
            </a:r>
            <a:r>
              <a:rPr sz="2000" spc="125" dirty="0">
                <a:latin typeface="Carlito"/>
                <a:cs typeface="Carlito"/>
              </a:rPr>
              <a:t> </a:t>
            </a:r>
            <a:r>
              <a:rPr sz="2000" spc="-5" dirty="0">
                <a:latin typeface="Carlito"/>
                <a:cs typeface="Carlito"/>
              </a:rPr>
              <a:t>Philosophie</a:t>
            </a:r>
            <a:endParaRPr sz="2000" dirty="0">
              <a:latin typeface="Carlito"/>
              <a:cs typeface="Carlito"/>
            </a:endParaRPr>
          </a:p>
          <a:p>
            <a:pPr marL="299085" marR="5080" indent="-287020">
              <a:lnSpc>
                <a:spcPct val="100000"/>
              </a:lnSpc>
              <a:buFont typeface="Arial"/>
              <a:buChar char="•"/>
              <a:tabLst>
                <a:tab pos="299085" algn="l"/>
                <a:tab pos="299720" algn="l"/>
              </a:tabLst>
            </a:pPr>
            <a:r>
              <a:rPr sz="2000" spc="-10" dirty="0">
                <a:latin typeface="Carlito"/>
                <a:cs typeface="Carlito"/>
              </a:rPr>
              <a:t>Langues, </a:t>
            </a:r>
            <a:r>
              <a:rPr sz="2000" spc="-20" dirty="0">
                <a:latin typeface="Carlito"/>
                <a:cs typeface="Carlito"/>
              </a:rPr>
              <a:t>Littérature </a:t>
            </a:r>
            <a:r>
              <a:rPr sz="2000" spc="-10" dirty="0">
                <a:latin typeface="Carlito"/>
                <a:cs typeface="Carlito"/>
              </a:rPr>
              <a:t>et Culture </a:t>
            </a:r>
            <a:r>
              <a:rPr sz="2000" spc="-20" dirty="0">
                <a:latin typeface="Carlito"/>
                <a:cs typeface="Carlito"/>
              </a:rPr>
              <a:t>étrangères</a:t>
            </a:r>
            <a:r>
              <a:rPr lang="fr-FR" sz="2000" spc="-20" dirty="0">
                <a:latin typeface="Carlito"/>
                <a:cs typeface="Carlito"/>
              </a:rPr>
              <a:t>: </a:t>
            </a:r>
          </a:p>
          <a:p>
            <a:pPr marL="12065" marR="5080">
              <a:lnSpc>
                <a:spcPct val="100000"/>
              </a:lnSpc>
              <a:tabLst>
                <a:tab pos="299085" algn="l"/>
                <a:tab pos="299720" algn="l"/>
              </a:tabLst>
            </a:pPr>
            <a:r>
              <a:rPr lang="fr-FR" sz="2000" spc="-20" dirty="0">
                <a:latin typeface="Carlito"/>
                <a:cs typeface="Carlito"/>
              </a:rPr>
              <a:t>	Anglais Littérature Anglaise / Anglais Monde 	Contemporain</a:t>
            </a:r>
            <a:endParaRPr sz="2000" dirty="0">
              <a:latin typeface="Carlito"/>
              <a:cs typeface="Carlito"/>
            </a:endParaRPr>
          </a:p>
          <a:p>
            <a:pPr marL="299085" indent="-287020">
              <a:lnSpc>
                <a:spcPct val="100000"/>
              </a:lnSpc>
              <a:buFont typeface="Arial"/>
              <a:buChar char="•"/>
              <a:tabLst>
                <a:tab pos="299085" algn="l"/>
                <a:tab pos="299720" algn="l"/>
              </a:tabLst>
            </a:pPr>
            <a:r>
              <a:rPr sz="2000" spc="-10" dirty="0">
                <a:latin typeface="Carlito"/>
                <a:cs typeface="Carlito"/>
              </a:rPr>
              <a:t>Mathématiques</a:t>
            </a:r>
            <a:endParaRPr sz="2000" dirty="0">
              <a:latin typeface="Carlito"/>
              <a:cs typeface="Carlito"/>
            </a:endParaRPr>
          </a:p>
          <a:p>
            <a:pPr marL="299085" indent="-287020">
              <a:lnSpc>
                <a:spcPct val="100000"/>
              </a:lnSpc>
              <a:buFont typeface="Arial"/>
              <a:buChar char="•"/>
              <a:tabLst>
                <a:tab pos="299085" algn="l"/>
                <a:tab pos="299720" algn="l"/>
              </a:tabLst>
            </a:pPr>
            <a:r>
              <a:rPr sz="2000" spc="-5" dirty="0">
                <a:latin typeface="Carlito"/>
                <a:cs typeface="Carlito"/>
              </a:rPr>
              <a:t>Numérique </a:t>
            </a:r>
            <a:r>
              <a:rPr sz="2000" spc="-10" dirty="0">
                <a:latin typeface="Carlito"/>
                <a:cs typeface="Carlito"/>
              </a:rPr>
              <a:t>et Sciences</a:t>
            </a:r>
            <a:r>
              <a:rPr sz="2000" spc="80" dirty="0">
                <a:latin typeface="Carlito"/>
                <a:cs typeface="Carlito"/>
              </a:rPr>
              <a:t> </a:t>
            </a:r>
            <a:r>
              <a:rPr sz="2000" spc="-10" dirty="0">
                <a:latin typeface="Carlito"/>
                <a:cs typeface="Carlito"/>
              </a:rPr>
              <a:t>Informatique</a:t>
            </a:r>
            <a:endParaRPr sz="2000" dirty="0">
              <a:latin typeface="Carlito"/>
              <a:cs typeface="Carlito"/>
            </a:endParaRPr>
          </a:p>
          <a:p>
            <a:pPr marL="299085" indent="-287020">
              <a:lnSpc>
                <a:spcPct val="100000"/>
              </a:lnSpc>
              <a:buFont typeface="Arial"/>
              <a:buChar char="•"/>
              <a:tabLst>
                <a:tab pos="299085" algn="l"/>
                <a:tab pos="299720" algn="l"/>
              </a:tabLst>
            </a:pPr>
            <a:r>
              <a:rPr sz="2000" spc="-15" dirty="0">
                <a:latin typeface="Carlito"/>
                <a:cs typeface="Carlito"/>
              </a:rPr>
              <a:t>Physique-Chimie</a:t>
            </a:r>
            <a:endParaRPr sz="2000" dirty="0">
              <a:latin typeface="Carlito"/>
              <a:cs typeface="Carlito"/>
            </a:endParaRPr>
          </a:p>
          <a:p>
            <a:pPr marL="299085" indent="-287020">
              <a:lnSpc>
                <a:spcPct val="100000"/>
              </a:lnSpc>
              <a:buFont typeface="Arial"/>
              <a:buChar char="•"/>
              <a:tabLst>
                <a:tab pos="299085" algn="l"/>
                <a:tab pos="299720" algn="l"/>
              </a:tabLst>
            </a:pPr>
            <a:r>
              <a:rPr sz="2000" spc="-10" dirty="0">
                <a:latin typeface="Carlito"/>
                <a:cs typeface="Carlito"/>
              </a:rPr>
              <a:t>Sciences </a:t>
            </a:r>
            <a:r>
              <a:rPr sz="2000" spc="-5" dirty="0">
                <a:latin typeface="Carlito"/>
                <a:cs typeface="Carlito"/>
              </a:rPr>
              <a:t>de </a:t>
            </a:r>
            <a:r>
              <a:rPr sz="2000" spc="-10" dirty="0">
                <a:latin typeface="Carlito"/>
                <a:cs typeface="Carlito"/>
              </a:rPr>
              <a:t>la Vie et </a:t>
            </a:r>
            <a:r>
              <a:rPr sz="2000" spc="-5" dirty="0">
                <a:latin typeface="Carlito"/>
                <a:cs typeface="Carlito"/>
              </a:rPr>
              <a:t>de </a:t>
            </a:r>
            <a:r>
              <a:rPr sz="2000" spc="-10" dirty="0">
                <a:latin typeface="Carlito"/>
                <a:cs typeface="Carlito"/>
              </a:rPr>
              <a:t>la</a:t>
            </a:r>
            <a:r>
              <a:rPr sz="2000" spc="160" dirty="0">
                <a:latin typeface="Carlito"/>
                <a:cs typeface="Carlito"/>
              </a:rPr>
              <a:t> </a:t>
            </a:r>
            <a:r>
              <a:rPr sz="2000" spc="-50" dirty="0">
                <a:latin typeface="Carlito"/>
                <a:cs typeface="Carlito"/>
              </a:rPr>
              <a:t>Terre</a:t>
            </a:r>
            <a:endParaRPr sz="2000" dirty="0">
              <a:latin typeface="Carlito"/>
              <a:cs typeface="Carlito"/>
            </a:endParaRPr>
          </a:p>
          <a:p>
            <a:pPr marL="299085" indent="-287020">
              <a:lnSpc>
                <a:spcPct val="100000"/>
              </a:lnSpc>
              <a:buFont typeface="Arial"/>
              <a:buChar char="•"/>
              <a:tabLst>
                <a:tab pos="299085" algn="l"/>
                <a:tab pos="299720" algn="l"/>
              </a:tabLst>
            </a:pPr>
            <a:r>
              <a:rPr sz="2000" spc="-10" dirty="0">
                <a:latin typeface="Carlito"/>
                <a:cs typeface="Carlito"/>
              </a:rPr>
              <a:t>Sciences Economique et</a:t>
            </a:r>
            <a:r>
              <a:rPr sz="2000" spc="100" dirty="0">
                <a:latin typeface="Carlito"/>
                <a:cs typeface="Carlito"/>
              </a:rPr>
              <a:t> </a:t>
            </a:r>
            <a:r>
              <a:rPr sz="2000" spc="-10" dirty="0">
                <a:latin typeface="Carlito"/>
                <a:cs typeface="Carlito"/>
              </a:rPr>
              <a:t>Sociales</a:t>
            </a:r>
            <a:endParaRPr sz="2000" dirty="0">
              <a:latin typeface="Carlito"/>
              <a:cs typeface="Carlito"/>
            </a:endParaRPr>
          </a:p>
        </p:txBody>
      </p:sp>
      <p:sp>
        <p:nvSpPr>
          <p:cNvPr id="4" name="object 4"/>
          <p:cNvSpPr txBox="1"/>
          <p:nvPr/>
        </p:nvSpPr>
        <p:spPr>
          <a:xfrm>
            <a:off x="869897" y="2160902"/>
            <a:ext cx="4370070" cy="880744"/>
          </a:xfrm>
          <a:prstGeom prst="rect">
            <a:avLst/>
          </a:prstGeom>
        </p:spPr>
        <p:txBody>
          <a:bodyPr vert="horz" wrap="square" lIns="0" tIns="13335" rIns="0" bIns="0" rtlCol="0">
            <a:spAutoFit/>
          </a:bodyPr>
          <a:lstStyle/>
          <a:p>
            <a:pPr marL="12700" marR="5080">
              <a:lnSpc>
                <a:spcPct val="100000"/>
              </a:lnSpc>
              <a:spcBef>
                <a:spcPts val="105"/>
              </a:spcBef>
            </a:pPr>
            <a:r>
              <a:rPr sz="2800" b="1" dirty="0">
                <a:solidFill>
                  <a:schemeClr val="accent6"/>
                </a:solidFill>
                <a:latin typeface="Calibri" panose="020F0502020204030204" pitchFamily="34" charset="0"/>
                <a:cs typeface="Calibri" panose="020F0502020204030204" pitchFamily="34" charset="0"/>
              </a:rPr>
              <a:t>Les </a:t>
            </a:r>
            <a:r>
              <a:rPr sz="2800" b="1" spc="-5" dirty="0">
                <a:solidFill>
                  <a:schemeClr val="accent6"/>
                </a:solidFill>
                <a:latin typeface="Calibri" panose="020F0502020204030204" pitchFamily="34" charset="0"/>
                <a:cs typeface="Calibri" panose="020F0502020204030204" pitchFamily="34" charset="0"/>
              </a:rPr>
              <a:t>spécialités </a:t>
            </a:r>
            <a:r>
              <a:rPr sz="2800" b="1" spc="-15" dirty="0">
                <a:solidFill>
                  <a:schemeClr val="accent6"/>
                </a:solidFill>
                <a:latin typeface="Calibri" panose="020F0502020204030204" pitchFamily="34" charset="0"/>
                <a:cs typeface="Calibri" panose="020F0502020204030204" pitchFamily="34" charset="0"/>
              </a:rPr>
              <a:t>préparées </a:t>
            </a:r>
            <a:r>
              <a:rPr sz="2800" b="1" spc="-5" dirty="0">
                <a:solidFill>
                  <a:schemeClr val="accent6"/>
                </a:solidFill>
                <a:latin typeface="Calibri" panose="020F0502020204030204" pitchFamily="34" charset="0"/>
                <a:cs typeface="Calibri" panose="020F0502020204030204" pitchFamily="34" charset="0"/>
              </a:rPr>
              <a:t>pour </a:t>
            </a:r>
            <a:r>
              <a:rPr sz="2800" b="1" dirty="0">
                <a:solidFill>
                  <a:schemeClr val="accent6"/>
                </a:solidFill>
                <a:latin typeface="Calibri" panose="020F0502020204030204" pitchFamily="34" charset="0"/>
                <a:cs typeface="Calibri" panose="020F0502020204030204" pitchFamily="34" charset="0"/>
              </a:rPr>
              <a:t>le Bac </a:t>
            </a:r>
            <a:r>
              <a:rPr sz="2800" b="1" spc="-15" dirty="0">
                <a:solidFill>
                  <a:schemeClr val="accent6"/>
                </a:solidFill>
                <a:latin typeface="Calibri" panose="020F0502020204030204" pitchFamily="34" charset="0"/>
                <a:cs typeface="Calibri" panose="020F0502020204030204" pitchFamily="34" charset="0"/>
              </a:rPr>
              <a:t>général</a:t>
            </a:r>
            <a:r>
              <a:rPr sz="2800" b="1" spc="-75" dirty="0">
                <a:solidFill>
                  <a:schemeClr val="accent6"/>
                </a:solidFill>
                <a:latin typeface="Calibri" panose="020F0502020204030204" pitchFamily="34" charset="0"/>
                <a:cs typeface="Calibri" panose="020F0502020204030204" pitchFamily="34" charset="0"/>
              </a:rPr>
              <a:t> </a:t>
            </a:r>
            <a:r>
              <a:rPr sz="2800" b="1" dirty="0">
                <a:solidFill>
                  <a:schemeClr val="accent6"/>
                </a:solidFill>
                <a:latin typeface="Calibri" panose="020F0502020204030204" pitchFamily="34" charset="0"/>
                <a:cs typeface="Calibri" panose="020F0502020204030204" pitchFamily="34" charset="0"/>
              </a:rPr>
              <a:t>:</a:t>
            </a:r>
          </a:p>
        </p:txBody>
      </p:sp>
      <p:sp>
        <p:nvSpPr>
          <p:cNvPr id="5" name="object 5"/>
          <p:cNvSpPr txBox="1"/>
          <p:nvPr/>
        </p:nvSpPr>
        <p:spPr>
          <a:xfrm>
            <a:off x="7236823" y="2137553"/>
            <a:ext cx="4244975" cy="444352"/>
          </a:xfrm>
          <a:prstGeom prst="rect">
            <a:avLst/>
          </a:prstGeom>
        </p:spPr>
        <p:txBody>
          <a:bodyPr vert="horz" wrap="square" lIns="0" tIns="13335" rIns="0" bIns="0" rtlCol="0">
            <a:spAutoFit/>
          </a:bodyPr>
          <a:lstStyle/>
          <a:p>
            <a:pPr marL="12700">
              <a:lnSpc>
                <a:spcPct val="100000"/>
              </a:lnSpc>
              <a:spcBef>
                <a:spcPts val="105"/>
              </a:spcBef>
            </a:pPr>
            <a:r>
              <a:rPr sz="2800" b="1" dirty="0">
                <a:solidFill>
                  <a:schemeClr val="accent6"/>
                </a:solidFill>
                <a:latin typeface="Calibri" panose="020F0502020204030204" pitchFamily="34" charset="0"/>
                <a:cs typeface="Calibri" panose="020F0502020204030204" pitchFamily="34" charset="0"/>
              </a:rPr>
              <a:t>Le Bac </a:t>
            </a:r>
            <a:r>
              <a:rPr sz="2800" b="1" spc="-25" dirty="0">
                <a:solidFill>
                  <a:schemeClr val="accent6"/>
                </a:solidFill>
                <a:latin typeface="Calibri" panose="020F0502020204030204" pitchFamily="34" charset="0"/>
                <a:cs typeface="Calibri" panose="020F0502020204030204" pitchFamily="34" charset="0"/>
              </a:rPr>
              <a:t>Technologique </a:t>
            </a:r>
            <a:r>
              <a:rPr sz="2800" b="1" spc="-5" dirty="0">
                <a:solidFill>
                  <a:schemeClr val="accent6"/>
                </a:solidFill>
                <a:latin typeface="Calibri" panose="020F0502020204030204" pitchFamily="34" charset="0"/>
                <a:cs typeface="Calibri" panose="020F0502020204030204" pitchFamily="34" charset="0"/>
              </a:rPr>
              <a:t>STMG</a:t>
            </a:r>
            <a:r>
              <a:rPr lang="fr-FR" sz="2800" b="1" spc="-65" dirty="0">
                <a:solidFill>
                  <a:schemeClr val="accent6"/>
                </a:solidFill>
                <a:latin typeface="Calibri" panose="020F0502020204030204" pitchFamily="34" charset="0"/>
                <a:cs typeface="Calibri" panose="020F0502020204030204" pitchFamily="34" charset="0"/>
              </a:rPr>
              <a:t>:</a:t>
            </a:r>
            <a:endParaRPr sz="2800" b="1" dirty="0">
              <a:solidFill>
                <a:schemeClr val="accent6"/>
              </a:solidFill>
              <a:latin typeface="Calibri" panose="020F0502020204030204" pitchFamily="34" charset="0"/>
              <a:cs typeface="Calibri" panose="020F0502020204030204" pitchFamily="34" charset="0"/>
            </a:endParaRPr>
          </a:p>
        </p:txBody>
      </p:sp>
      <p:sp>
        <p:nvSpPr>
          <p:cNvPr id="6" name="object 6"/>
          <p:cNvSpPr txBox="1"/>
          <p:nvPr/>
        </p:nvSpPr>
        <p:spPr>
          <a:xfrm>
            <a:off x="7723143" y="3254631"/>
            <a:ext cx="2680314" cy="934871"/>
          </a:xfrm>
          <a:prstGeom prst="rect">
            <a:avLst/>
          </a:prstGeom>
        </p:spPr>
        <p:txBody>
          <a:bodyPr vert="horz" wrap="square" lIns="0" tIns="11430" rIns="0" bIns="0" rtlCol="0">
            <a:spAutoFit/>
          </a:bodyPr>
          <a:lstStyle/>
          <a:p>
            <a:pPr marL="299085" indent="-287020">
              <a:lnSpc>
                <a:spcPct val="100000"/>
              </a:lnSpc>
              <a:spcBef>
                <a:spcPts val="90"/>
              </a:spcBef>
              <a:buFont typeface="Arial"/>
              <a:buChar char="•"/>
              <a:tabLst>
                <a:tab pos="299085" algn="l"/>
                <a:tab pos="299720" algn="l"/>
              </a:tabLst>
            </a:pPr>
            <a:r>
              <a:rPr sz="2000" spc="-15" dirty="0">
                <a:latin typeface="Carlito"/>
                <a:cs typeface="Carlito"/>
              </a:rPr>
              <a:t>Gestion </a:t>
            </a:r>
            <a:r>
              <a:rPr sz="2000" spc="-10" dirty="0">
                <a:latin typeface="Carlito"/>
                <a:cs typeface="Carlito"/>
              </a:rPr>
              <a:t>et</a:t>
            </a:r>
            <a:r>
              <a:rPr sz="2000" spc="25" dirty="0">
                <a:latin typeface="Carlito"/>
                <a:cs typeface="Carlito"/>
              </a:rPr>
              <a:t> </a:t>
            </a:r>
            <a:r>
              <a:rPr sz="2000" spc="-5" dirty="0">
                <a:latin typeface="Carlito"/>
                <a:cs typeface="Carlito"/>
              </a:rPr>
              <a:t>Finance</a:t>
            </a:r>
            <a:endParaRPr sz="2000" dirty="0">
              <a:latin typeface="Carlito"/>
              <a:cs typeface="Carlito"/>
            </a:endParaRPr>
          </a:p>
          <a:p>
            <a:pPr marL="299085" indent="-287020">
              <a:lnSpc>
                <a:spcPct val="100000"/>
              </a:lnSpc>
              <a:buFont typeface="Arial"/>
              <a:buChar char="•"/>
              <a:tabLst>
                <a:tab pos="299085" algn="l"/>
                <a:tab pos="299720" algn="l"/>
              </a:tabLst>
            </a:pPr>
            <a:r>
              <a:rPr sz="2000" spc="-15" dirty="0" err="1">
                <a:latin typeface="Carlito"/>
                <a:cs typeface="Carlito"/>
              </a:rPr>
              <a:t>Mercatique</a:t>
            </a:r>
            <a:endParaRPr lang="fr-FR" sz="2000" spc="-15" dirty="0">
              <a:latin typeface="Carlito"/>
              <a:cs typeface="Carlito"/>
            </a:endParaRPr>
          </a:p>
          <a:p>
            <a:pPr marL="299085" indent="-287020">
              <a:lnSpc>
                <a:spcPct val="100000"/>
              </a:lnSpc>
              <a:buFont typeface="Arial"/>
              <a:buChar char="•"/>
              <a:tabLst>
                <a:tab pos="299085" algn="l"/>
                <a:tab pos="299720" algn="l"/>
              </a:tabLst>
            </a:pPr>
            <a:r>
              <a:rPr lang="fr-FR" sz="2000" spc="-15" dirty="0">
                <a:latin typeface="Carlito"/>
                <a:cs typeface="Carlito"/>
              </a:rPr>
              <a:t>Ressources humaines</a:t>
            </a:r>
            <a:endParaRPr sz="2000" dirty="0">
              <a:latin typeface="Carlito"/>
              <a:cs typeface="Carlito"/>
            </a:endParaRPr>
          </a:p>
        </p:txBody>
      </p:sp>
      <p:sp>
        <p:nvSpPr>
          <p:cNvPr id="7" name="Forme libre : Forme 23"/>
          <p:cNvSpPr/>
          <p:nvPr/>
        </p:nvSpPr>
        <p:spPr>
          <a:xfrm>
            <a:off x="0" y="0"/>
            <a:ext cx="12192000" cy="1135652"/>
          </a:xfrm>
          <a:custGeom>
            <a:avLst/>
            <a:gdLst>
              <a:gd name="connsiteX0" fmla="*/ 7144 w 6000750"/>
              <a:gd name="connsiteY0" fmla="*/ 7144 h 904875"/>
              <a:gd name="connsiteX1" fmla="*/ 7144 w 6000750"/>
              <a:gd name="connsiteY1" fmla="*/ 613886 h 904875"/>
              <a:gd name="connsiteX2" fmla="*/ 3546634 w 6000750"/>
              <a:gd name="connsiteY2" fmla="*/ 574834 h 904875"/>
              <a:gd name="connsiteX3" fmla="*/ 5998369 w 6000750"/>
              <a:gd name="connsiteY3" fmla="*/ 893921 h 904875"/>
              <a:gd name="connsiteX4" fmla="*/ 5998369 w 6000750"/>
              <a:gd name="connsiteY4" fmla="*/ 7144 h 904875"/>
              <a:gd name="connsiteX5" fmla="*/ 7144 w 6000750"/>
              <a:gd name="connsiteY5" fmla="*/ 7144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0" h="904875">
                <a:moveTo>
                  <a:pt x="7144" y="7144"/>
                </a:moveTo>
                <a:lnTo>
                  <a:pt x="7144" y="613886"/>
                </a:lnTo>
                <a:cubicBezTo>
                  <a:pt x="647224" y="1034891"/>
                  <a:pt x="2136934" y="964406"/>
                  <a:pt x="3546634" y="574834"/>
                </a:cubicBezTo>
                <a:cubicBezTo>
                  <a:pt x="4882039" y="205264"/>
                  <a:pt x="5998369" y="893921"/>
                  <a:pt x="5998369" y="893921"/>
                </a:cubicBezTo>
                <a:lnTo>
                  <a:pt x="5998369" y="7144"/>
                </a:lnTo>
                <a:lnTo>
                  <a:pt x="7144" y="7144"/>
                </a:lnTo>
                <a:close/>
              </a:path>
            </a:pathLst>
          </a:custGeom>
          <a:solidFill>
            <a:srgbClr val="92D050"/>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8" name="Image 7"/>
          <p:cNvPicPr/>
          <p:nvPr/>
        </p:nvPicPr>
        <p:blipFill>
          <a:blip r:embed="rId2" cstate="print">
            <a:extLst>
              <a:ext uri="{28A0092B-C50C-407E-A947-70E740481C1C}">
                <a14:useLocalDpi xmlns:a14="http://schemas.microsoft.com/office/drawing/2010/main" val="0"/>
              </a:ext>
            </a:extLst>
          </a:blip>
          <a:stretch>
            <a:fillRect/>
          </a:stretch>
        </p:blipFill>
        <p:spPr>
          <a:xfrm>
            <a:off x="605482" y="181160"/>
            <a:ext cx="1896474" cy="1036593"/>
          </a:xfrm>
          <a:prstGeom prst="rect">
            <a:avLst/>
          </a:prstGeom>
        </p:spPr>
      </p:pic>
      <p:pic>
        <p:nvPicPr>
          <p:cNvPr id="9" name="Image 8"/>
          <p:cNvPicPr/>
          <p:nvPr/>
        </p:nvPicPr>
        <p:blipFill>
          <a:blip r:embed="rId3" cstate="print">
            <a:extLst>
              <a:ext uri="{28A0092B-C50C-407E-A947-70E740481C1C}">
                <a14:useLocalDpi xmlns:a14="http://schemas.microsoft.com/office/drawing/2010/main" val="0"/>
              </a:ext>
            </a:extLst>
          </a:blip>
          <a:stretch>
            <a:fillRect/>
          </a:stretch>
        </p:blipFill>
        <p:spPr>
          <a:xfrm>
            <a:off x="9953898" y="235947"/>
            <a:ext cx="1923552" cy="965836"/>
          </a:xfrm>
          <a:prstGeom prst="rect">
            <a:avLst/>
          </a:prstGeom>
        </p:spPr>
      </p:pic>
    </p:spTree>
    <p:extLst>
      <p:ext uri="{BB962C8B-B14F-4D97-AF65-F5344CB8AC3E}">
        <p14:creationId xmlns:p14="http://schemas.microsoft.com/office/powerpoint/2010/main" val="98579368"/>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11969" y="0"/>
            <a:ext cx="9400454" cy="683410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0224900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2621" y="25120"/>
            <a:ext cx="9438873" cy="683287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716038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88592" y="216408"/>
            <a:ext cx="8880475" cy="6641592"/>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0353477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re 1"/>
          <p:cNvSpPr>
            <a:spLocks noGrp="1"/>
          </p:cNvSpPr>
          <p:nvPr>
            <p:ph type="title"/>
          </p:nvPr>
        </p:nvSpPr>
        <p:spPr>
          <a:xfrm>
            <a:off x="2808990" y="901745"/>
            <a:ext cx="6858000" cy="1143000"/>
          </a:xfrm>
        </p:spPr>
        <p:txBody>
          <a:bodyPr>
            <a:noAutofit/>
          </a:bodyPr>
          <a:lstStyle/>
          <a:p>
            <a:pPr marL="457200" marR="457200" algn="ctr">
              <a:spcBef>
                <a:spcPts val="200"/>
              </a:spcBef>
              <a:spcAft>
                <a:spcPts val="1800"/>
              </a:spcAft>
            </a:pPr>
            <a:r>
              <a:rPr lang="fr-FR" altLang="fr-FR" sz="2500" dirty="0">
                <a:solidFill>
                  <a:schemeClr val="accent6"/>
                </a:solidFill>
                <a:latin typeface="+mn-lt"/>
                <a:ea typeface="ＭＳ Ｐゴシック" panose="020B0600070205080204" pitchFamily="34" charset="-128"/>
              </a:rPr>
              <a:t/>
            </a:r>
            <a:br>
              <a:rPr lang="fr-FR" altLang="fr-FR" sz="2500" dirty="0">
                <a:solidFill>
                  <a:schemeClr val="accent6"/>
                </a:solidFill>
                <a:latin typeface="+mn-lt"/>
                <a:ea typeface="ＭＳ Ｐゴシック" panose="020B0600070205080204" pitchFamily="34" charset="-128"/>
              </a:rPr>
            </a:br>
            <a:r>
              <a:rPr lang="fr-FR" altLang="fr-FR" sz="2500" dirty="0">
                <a:solidFill>
                  <a:schemeClr val="accent6"/>
                </a:solidFill>
                <a:latin typeface="+mn-lt"/>
                <a:ea typeface="ＭＳ Ｐゴシック" panose="020B0600070205080204" pitchFamily="34" charset="-128"/>
              </a:rPr>
              <a:t/>
            </a:r>
            <a:br>
              <a:rPr lang="fr-FR" altLang="fr-FR" sz="2500" dirty="0">
                <a:solidFill>
                  <a:schemeClr val="accent6"/>
                </a:solidFill>
                <a:latin typeface="+mn-lt"/>
                <a:ea typeface="ＭＳ Ｐゴシック" panose="020B0600070205080204" pitchFamily="34" charset="-128"/>
              </a:rPr>
            </a:br>
            <a:r>
              <a:rPr lang="fr-FR" altLang="fr-FR" sz="2500" dirty="0">
                <a:solidFill>
                  <a:schemeClr val="accent6"/>
                </a:solidFill>
                <a:latin typeface="+mn-lt"/>
                <a:ea typeface="ＭＳ Ｐゴシック" panose="020B0600070205080204" pitchFamily="34" charset="-128"/>
              </a:rPr>
              <a:t/>
            </a:r>
            <a:br>
              <a:rPr lang="fr-FR" altLang="fr-FR" sz="2500" dirty="0">
                <a:solidFill>
                  <a:schemeClr val="accent6"/>
                </a:solidFill>
                <a:latin typeface="+mn-lt"/>
                <a:ea typeface="ＭＳ Ｐゴシック" panose="020B0600070205080204" pitchFamily="34" charset="-128"/>
              </a:rPr>
            </a:br>
            <a:r>
              <a:rPr lang="fr-FR" sz="2500" b="1" kern="1000" dirty="0">
                <a:solidFill>
                  <a:schemeClr val="accent6">
                    <a:lumMod val="75000"/>
                  </a:schemeClr>
                </a:solidFill>
                <a:latin typeface="Calibri" panose="020F0502020204030204" pitchFamily="34" charset="0"/>
                <a:ea typeface="Franklin Gothic Book" panose="020B0503020102020204" pitchFamily="34" charset="0"/>
                <a:cs typeface="Calibri" panose="020F0502020204030204" pitchFamily="34" charset="0"/>
              </a:rPr>
              <a:t>Election au Conseil d’Etablissement</a:t>
            </a:r>
            <a:br>
              <a:rPr lang="fr-FR" sz="2500" b="1" kern="1000" dirty="0">
                <a:solidFill>
                  <a:schemeClr val="accent6">
                    <a:lumMod val="75000"/>
                  </a:schemeClr>
                </a:solidFill>
                <a:latin typeface="Calibri" panose="020F0502020204030204" pitchFamily="34" charset="0"/>
                <a:ea typeface="Franklin Gothic Book" panose="020B0503020102020204" pitchFamily="34" charset="0"/>
                <a:cs typeface="Calibri" panose="020F0502020204030204" pitchFamily="34" charset="0"/>
              </a:rPr>
            </a:br>
            <a:r>
              <a:rPr lang="fr-FR" sz="2500" b="1" kern="1000" dirty="0">
                <a:solidFill>
                  <a:schemeClr val="accent6">
                    <a:lumMod val="75000"/>
                  </a:schemeClr>
                </a:solidFill>
                <a:latin typeface="Calibri" panose="020F0502020204030204" pitchFamily="34" charset="0"/>
                <a:ea typeface="Franklin Gothic Book" panose="020B0503020102020204" pitchFamily="34" charset="0"/>
                <a:cs typeface="Calibri" panose="020F0502020204030204" pitchFamily="34" charset="0"/>
              </a:rPr>
              <a:t>2020-2021</a:t>
            </a:r>
            <a:br>
              <a:rPr lang="fr-FR" sz="2500" b="1" kern="1000" dirty="0">
                <a:solidFill>
                  <a:schemeClr val="accent6">
                    <a:lumMod val="75000"/>
                  </a:schemeClr>
                </a:solidFill>
                <a:latin typeface="Calibri" panose="020F0502020204030204" pitchFamily="34" charset="0"/>
                <a:ea typeface="Franklin Gothic Book" panose="020B0503020102020204" pitchFamily="34" charset="0"/>
                <a:cs typeface="Calibri" panose="020F0502020204030204" pitchFamily="34" charset="0"/>
              </a:rPr>
            </a:br>
            <a:r>
              <a:rPr lang="fr-FR" altLang="fr-FR" sz="2500" dirty="0">
                <a:solidFill>
                  <a:schemeClr val="accent6"/>
                </a:solidFill>
                <a:latin typeface="+mn-lt"/>
                <a:ea typeface="ＭＳ Ｐゴシック" panose="020B0600070205080204" pitchFamily="34" charset="-128"/>
              </a:rPr>
              <a:t/>
            </a:r>
            <a:br>
              <a:rPr lang="fr-FR" altLang="fr-FR" sz="2500" dirty="0">
                <a:solidFill>
                  <a:schemeClr val="accent6"/>
                </a:solidFill>
                <a:latin typeface="+mn-lt"/>
                <a:ea typeface="ＭＳ Ｐゴシック" panose="020B0600070205080204" pitchFamily="34" charset="-128"/>
              </a:rPr>
            </a:br>
            <a:r>
              <a:rPr lang="fr-FR" altLang="fr-FR" sz="2500" b="1" dirty="0">
                <a:solidFill>
                  <a:schemeClr val="accent6"/>
                </a:solidFill>
                <a:latin typeface="+mn-lt"/>
                <a:ea typeface="ＭＳ Ｐゴシック" panose="020B0600070205080204" pitchFamily="34" charset="-128"/>
              </a:rPr>
              <a:t>POURQUOI S’INVESTIR ?</a:t>
            </a:r>
          </a:p>
        </p:txBody>
      </p:sp>
      <p:sp>
        <p:nvSpPr>
          <p:cNvPr id="3" name="Espace réservé du contenu 2"/>
          <p:cNvSpPr>
            <a:spLocks noGrp="1"/>
          </p:cNvSpPr>
          <p:nvPr>
            <p:ph idx="1"/>
          </p:nvPr>
        </p:nvSpPr>
        <p:spPr>
          <a:xfrm>
            <a:off x="703035" y="2558770"/>
            <a:ext cx="11069911" cy="3819525"/>
          </a:xfrm>
        </p:spPr>
        <p:txBody>
          <a:bodyPr>
            <a:normAutofit fontScale="25000" lnSpcReduction="20000"/>
          </a:bodyPr>
          <a:lstStyle/>
          <a:p>
            <a:pPr>
              <a:defRPr/>
            </a:pPr>
            <a:endParaRPr lang="fr-FR" dirty="0"/>
          </a:p>
          <a:p>
            <a:pPr algn="just">
              <a:buFont typeface="Wingdings" panose="05000000000000000000" pitchFamily="2" charset="2"/>
              <a:buChar char=""/>
              <a:defRPr/>
            </a:pPr>
            <a:r>
              <a:rPr lang="fr-FR" sz="8000" b="1" dirty="0">
                <a:latin typeface="Calibri" panose="020F0502020204030204" pitchFamily="34" charset="0"/>
                <a:cs typeface="Calibri" panose="020F0502020204030204" pitchFamily="34" charset="0"/>
              </a:rPr>
              <a:t>Les parents ont une place importante au sein de la communauté éducative dans l’école de la République.</a:t>
            </a:r>
          </a:p>
          <a:p>
            <a:pPr marL="0" indent="0" algn="just">
              <a:defRPr/>
            </a:pPr>
            <a:endParaRPr lang="fr-FR" sz="8000" b="1" dirty="0">
              <a:latin typeface="Calibri" panose="020F0502020204030204" pitchFamily="34" charset="0"/>
              <a:cs typeface="Calibri" panose="020F0502020204030204" pitchFamily="34" charset="0"/>
            </a:endParaRPr>
          </a:p>
          <a:p>
            <a:pPr algn="just">
              <a:buFont typeface="Wingdings" panose="05000000000000000000" pitchFamily="2" charset="2"/>
              <a:buChar char=""/>
              <a:defRPr/>
            </a:pPr>
            <a:r>
              <a:rPr lang="fr-FR" sz="8000" b="1" dirty="0">
                <a:latin typeface="Calibri" panose="020F0502020204030204" pitchFamily="34" charset="0"/>
                <a:cs typeface="Calibri" panose="020F0502020204030204" pitchFamily="34" charset="0"/>
              </a:rPr>
              <a:t>La présence des parents participe pleinement à la vie de l’établissement</a:t>
            </a:r>
          </a:p>
          <a:p>
            <a:pPr marL="0" indent="0" algn="just">
              <a:defRPr/>
            </a:pPr>
            <a:endParaRPr lang="fr-FR" sz="8000" b="1" dirty="0">
              <a:latin typeface="Calibri" panose="020F0502020204030204" pitchFamily="34" charset="0"/>
              <a:cs typeface="Calibri" panose="020F0502020204030204" pitchFamily="34" charset="0"/>
            </a:endParaRPr>
          </a:p>
          <a:p>
            <a:pPr algn="just">
              <a:buFont typeface="Wingdings" panose="05000000000000000000" pitchFamily="2" charset="2"/>
              <a:buChar char=""/>
              <a:defRPr/>
            </a:pPr>
            <a:r>
              <a:rPr lang="fr-FR" sz="8000" b="1" dirty="0">
                <a:latin typeface="Calibri" panose="020F0502020204030204" pitchFamily="34" charset="0"/>
                <a:cs typeface="Calibri" panose="020F0502020204030204" pitchFamily="34" charset="0"/>
              </a:rPr>
              <a:t>Les parents sont des partenaires incontournables de la communauté éducative et de l’institution scolaire où étudient leurs enfants</a:t>
            </a:r>
          </a:p>
          <a:p>
            <a:pPr algn="just">
              <a:buFont typeface="Wingdings" panose="05000000000000000000" pitchFamily="2" charset="2"/>
              <a:buChar char=""/>
              <a:defRPr/>
            </a:pPr>
            <a:endParaRPr lang="fr-FR" sz="8000" b="1" dirty="0">
              <a:latin typeface="Calibri" panose="020F0502020204030204" pitchFamily="34" charset="0"/>
              <a:cs typeface="Calibri" panose="020F0502020204030204" pitchFamily="34" charset="0"/>
            </a:endParaRPr>
          </a:p>
          <a:p>
            <a:pPr algn="just">
              <a:buFont typeface="Wingdings" panose="05000000000000000000" pitchFamily="2" charset="2"/>
              <a:buChar char=""/>
              <a:defRPr/>
            </a:pPr>
            <a:r>
              <a:rPr lang="fr-FR" sz="8000" b="1" dirty="0">
                <a:latin typeface="Calibri" panose="020F0502020204030204" pitchFamily="34" charset="0"/>
                <a:cs typeface="Calibri" panose="020F0502020204030204" pitchFamily="34" charset="0"/>
              </a:rPr>
              <a:t>Pour améliorer la vie et le quotidien des  élèves</a:t>
            </a:r>
          </a:p>
          <a:p>
            <a:pPr algn="just">
              <a:buFont typeface="Wingdings" panose="05000000000000000000" pitchFamily="2" charset="2"/>
              <a:buChar char=""/>
              <a:defRPr/>
            </a:pPr>
            <a:endParaRPr lang="fr-FR" sz="8000" b="1" dirty="0">
              <a:latin typeface="Calibri" panose="020F0502020204030204" pitchFamily="34" charset="0"/>
              <a:cs typeface="Calibri" panose="020F0502020204030204" pitchFamily="34" charset="0"/>
            </a:endParaRPr>
          </a:p>
          <a:p>
            <a:pPr algn="just">
              <a:buFont typeface="Wingdings" panose="05000000000000000000" pitchFamily="2" charset="2"/>
              <a:buChar char=""/>
              <a:defRPr/>
            </a:pPr>
            <a:r>
              <a:rPr lang="fr-FR" sz="8000" b="1" dirty="0">
                <a:latin typeface="Calibri" panose="020F0502020204030204" pitchFamily="34" charset="0"/>
                <a:cs typeface="Calibri" panose="020F0502020204030204" pitchFamily="34" charset="0"/>
              </a:rPr>
              <a:t>Quelles qualités requises pour les parents élus : disponibilité, esprit constructif, prêts à s’investir dans les commission, être un relai efficace entre tous les parents, la direction du Lycée et le comité de gestion, s’engager pour la communauté et non pour des intérêts personnels.</a:t>
            </a:r>
          </a:p>
        </p:txBody>
      </p:sp>
      <p:sp>
        <p:nvSpPr>
          <p:cNvPr id="4" name="Forme libre : Forme 23"/>
          <p:cNvSpPr/>
          <p:nvPr/>
        </p:nvSpPr>
        <p:spPr>
          <a:xfrm>
            <a:off x="0" y="-38372"/>
            <a:ext cx="12192000" cy="1268861"/>
          </a:xfrm>
          <a:custGeom>
            <a:avLst/>
            <a:gdLst>
              <a:gd name="connsiteX0" fmla="*/ 7144 w 6000750"/>
              <a:gd name="connsiteY0" fmla="*/ 7144 h 904875"/>
              <a:gd name="connsiteX1" fmla="*/ 7144 w 6000750"/>
              <a:gd name="connsiteY1" fmla="*/ 613886 h 904875"/>
              <a:gd name="connsiteX2" fmla="*/ 3546634 w 6000750"/>
              <a:gd name="connsiteY2" fmla="*/ 574834 h 904875"/>
              <a:gd name="connsiteX3" fmla="*/ 5998369 w 6000750"/>
              <a:gd name="connsiteY3" fmla="*/ 893921 h 904875"/>
              <a:gd name="connsiteX4" fmla="*/ 5998369 w 6000750"/>
              <a:gd name="connsiteY4" fmla="*/ 7144 h 904875"/>
              <a:gd name="connsiteX5" fmla="*/ 7144 w 6000750"/>
              <a:gd name="connsiteY5" fmla="*/ 7144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0" h="904875">
                <a:moveTo>
                  <a:pt x="7144" y="7144"/>
                </a:moveTo>
                <a:lnTo>
                  <a:pt x="7144" y="613886"/>
                </a:lnTo>
                <a:cubicBezTo>
                  <a:pt x="647224" y="1034891"/>
                  <a:pt x="2136934" y="964406"/>
                  <a:pt x="3546634" y="574834"/>
                </a:cubicBezTo>
                <a:cubicBezTo>
                  <a:pt x="4882039" y="205264"/>
                  <a:pt x="5998369" y="893921"/>
                  <a:pt x="5998369" y="893921"/>
                </a:cubicBezTo>
                <a:lnTo>
                  <a:pt x="5998369" y="7144"/>
                </a:lnTo>
                <a:lnTo>
                  <a:pt x="7144" y="7144"/>
                </a:lnTo>
                <a:close/>
              </a:path>
            </a:pathLst>
          </a:custGeom>
          <a:solidFill>
            <a:srgbClr val="92D050"/>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703035" y="530950"/>
            <a:ext cx="1896474" cy="1036593"/>
          </a:xfrm>
          <a:prstGeom prst="rect">
            <a:avLst/>
          </a:prstGeom>
        </p:spPr>
      </p:pic>
      <p:pic>
        <p:nvPicPr>
          <p:cNvPr id="6" name="Image 5"/>
          <p:cNvPicPr/>
          <p:nvPr/>
        </p:nvPicPr>
        <p:blipFill>
          <a:blip r:embed="rId3" cstate="print">
            <a:extLst>
              <a:ext uri="{28A0092B-C50C-407E-A947-70E740481C1C}">
                <a14:useLocalDpi xmlns:a14="http://schemas.microsoft.com/office/drawing/2010/main" val="0"/>
              </a:ext>
            </a:extLst>
          </a:blip>
          <a:stretch>
            <a:fillRect/>
          </a:stretch>
        </p:blipFill>
        <p:spPr>
          <a:xfrm>
            <a:off x="9849395" y="418827"/>
            <a:ext cx="1923552" cy="965836"/>
          </a:xfrm>
          <a:prstGeom prst="rect">
            <a:avLst/>
          </a:prstGeom>
        </p:spPr>
      </p:pic>
    </p:spTree>
    <p:extLst>
      <p:ext uri="{BB962C8B-B14F-4D97-AF65-F5344CB8AC3E}">
        <p14:creationId xmlns:p14="http://schemas.microsoft.com/office/powerpoint/2010/main" val="3584607914"/>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rme libre : Forme 23"/>
          <p:cNvSpPr/>
          <p:nvPr/>
        </p:nvSpPr>
        <p:spPr>
          <a:xfrm>
            <a:off x="0" y="-38372"/>
            <a:ext cx="12192000" cy="1605915"/>
          </a:xfrm>
          <a:custGeom>
            <a:avLst/>
            <a:gdLst>
              <a:gd name="connsiteX0" fmla="*/ 7144 w 6000750"/>
              <a:gd name="connsiteY0" fmla="*/ 7144 h 904875"/>
              <a:gd name="connsiteX1" fmla="*/ 7144 w 6000750"/>
              <a:gd name="connsiteY1" fmla="*/ 613886 h 904875"/>
              <a:gd name="connsiteX2" fmla="*/ 3546634 w 6000750"/>
              <a:gd name="connsiteY2" fmla="*/ 574834 h 904875"/>
              <a:gd name="connsiteX3" fmla="*/ 5998369 w 6000750"/>
              <a:gd name="connsiteY3" fmla="*/ 893921 h 904875"/>
              <a:gd name="connsiteX4" fmla="*/ 5998369 w 6000750"/>
              <a:gd name="connsiteY4" fmla="*/ 7144 h 904875"/>
              <a:gd name="connsiteX5" fmla="*/ 7144 w 6000750"/>
              <a:gd name="connsiteY5" fmla="*/ 7144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0" h="904875">
                <a:moveTo>
                  <a:pt x="7144" y="7144"/>
                </a:moveTo>
                <a:lnTo>
                  <a:pt x="7144" y="613886"/>
                </a:lnTo>
                <a:cubicBezTo>
                  <a:pt x="647224" y="1034891"/>
                  <a:pt x="2136934" y="964406"/>
                  <a:pt x="3546634" y="574834"/>
                </a:cubicBezTo>
                <a:cubicBezTo>
                  <a:pt x="4882039" y="205264"/>
                  <a:pt x="5998369" y="893921"/>
                  <a:pt x="5998369" y="893921"/>
                </a:cubicBezTo>
                <a:lnTo>
                  <a:pt x="5998369" y="7144"/>
                </a:lnTo>
                <a:lnTo>
                  <a:pt x="7144" y="7144"/>
                </a:lnTo>
                <a:close/>
              </a:path>
            </a:pathLst>
          </a:custGeom>
          <a:solidFill>
            <a:srgbClr val="92D050"/>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7" name="Image 6"/>
          <p:cNvPicPr/>
          <p:nvPr/>
        </p:nvPicPr>
        <p:blipFill>
          <a:blip r:embed="rId2" cstate="print">
            <a:extLst>
              <a:ext uri="{28A0092B-C50C-407E-A947-70E740481C1C}">
                <a14:useLocalDpi xmlns:a14="http://schemas.microsoft.com/office/drawing/2010/main" val="0"/>
              </a:ext>
            </a:extLst>
          </a:blip>
          <a:stretch>
            <a:fillRect/>
          </a:stretch>
        </p:blipFill>
        <p:spPr>
          <a:xfrm>
            <a:off x="703035" y="530950"/>
            <a:ext cx="1896474" cy="1036593"/>
          </a:xfrm>
          <a:prstGeom prst="rect">
            <a:avLst/>
          </a:prstGeom>
        </p:spPr>
      </p:pic>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9849395" y="418827"/>
            <a:ext cx="1923552" cy="965836"/>
          </a:xfrm>
          <a:prstGeom prst="rect">
            <a:avLst/>
          </a:prstGeom>
        </p:spPr>
      </p:pic>
      <p:sp>
        <p:nvSpPr>
          <p:cNvPr id="9" name="Rectangle 8"/>
          <p:cNvSpPr/>
          <p:nvPr/>
        </p:nvSpPr>
        <p:spPr>
          <a:xfrm>
            <a:off x="627547" y="1720007"/>
            <a:ext cx="11145400" cy="4196020"/>
          </a:xfrm>
          <a:prstGeom prst="rect">
            <a:avLst/>
          </a:prstGeom>
        </p:spPr>
        <p:txBody>
          <a:bodyPr wrap="square" anchor="t">
            <a:spAutoFit/>
          </a:bodyPr>
          <a:lstStyle/>
          <a:p>
            <a:pPr marL="457200" marR="457200" algn="ctr">
              <a:spcBef>
                <a:spcPts val="200"/>
              </a:spcBef>
              <a:spcAft>
                <a:spcPts val="1800"/>
              </a:spcAft>
            </a:pPr>
            <a:r>
              <a:rPr lang="fr-FR" sz="4000" b="1" kern="1000" dirty="0">
                <a:solidFill>
                  <a:schemeClr val="accent6">
                    <a:lumMod val="75000"/>
                  </a:schemeClr>
                </a:solidFill>
                <a:latin typeface="Calibri" panose="020F0502020204030204" pitchFamily="34" charset="0"/>
                <a:ea typeface="Franklin Gothic Book" panose="020B0503020102020204" pitchFamily="34" charset="0"/>
                <a:cs typeface="Calibri" panose="020F0502020204030204" pitchFamily="34" charset="0"/>
              </a:rPr>
              <a:t>Election au Conseil d’Etablissement</a:t>
            </a:r>
          </a:p>
          <a:p>
            <a:pPr marL="457200" marR="457200" algn="ctr">
              <a:spcBef>
                <a:spcPts val="200"/>
              </a:spcBef>
              <a:spcAft>
                <a:spcPts val="1800"/>
              </a:spcAft>
            </a:pPr>
            <a:r>
              <a:rPr lang="fr-FR" sz="4000" b="1" kern="1000" dirty="0">
                <a:solidFill>
                  <a:schemeClr val="accent6">
                    <a:lumMod val="75000"/>
                  </a:schemeClr>
                </a:solidFill>
                <a:latin typeface="Calibri" panose="020F0502020204030204" pitchFamily="34" charset="0"/>
                <a:ea typeface="Franklin Gothic Book" panose="020B0503020102020204" pitchFamily="34" charset="0"/>
                <a:cs typeface="Calibri" panose="020F0502020204030204" pitchFamily="34" charset="0"/>
              </a:rPr>
              <a:t>2020-2021</a:t>
            </a:r>
          </a:p>
          <a:p>
            <a:pPr marL="457200" marR="457200" algn="ctr">
              <a:spcBef>
                <a:spcPts val="200"/>
              </a:spcBef>
              <a:spcAft>
                <a:spcPts val="1800"/>
              </a:spcAft>
            </a:pPr>
            <a:r>
              <a:rPr lang="fr-FR" sz="4000" b="1" kern="1000" dirty="0">
                <a:latin typeface="Calibri" panose="020F0502020204030204" pitchFamily="34" charset="0"/>
                <a:ea typeface="Franklin Gothic Book" panose="020B0503020102020204" pitchFamily="34" charset="0"/>
                <a:cs typeface="Calibri" panose="020F0502020204030204" pitchFamily="34" charset="0"/>
              </a:rPr>
              <a:t>Calendrier des opérations</a:t>
            </a:r>
          </a:p>
          <a:p>
            <a:pPr marL="457200" marR="457200" algn="ctr">
              <a:spcBef>
                <a:spcPts val="200"/>
              </a:spcBef>
              <a:spcAft>
                <a:spcPts val="1800"/>
              </a:spcAft>
            </a:pPr>
            <a:endParaRPr lang="fr-FR" sz="4000" b="1" kern="1000" dirty="0">
              <a:solidFill>
                <a:schemeClr val="accent6">
                  <a:lumMod val="75000"/>
                </a:schemeClr>
              </a:solidFill>
              <a:latin typeface="Calibri" panose="020F0502020204030204" pitchFamily="34" charset="0"/>
              <a:ea typeface="Franklin Gothic Book" panose="020B0503020102020204" pitchFamily="34" charset="0"/>
              <a:cs typeface="Calibri" panose="020F0502020204030204" pitchFamily="34" charset="0"/>
            </a:endParaRPr>
          </a:p>
          <a:p>
            <a:pPr marL="457200" marR="457200" algn="ctr">
              <a:spcBef>
                <a:spcPts val="200"/>
              </a:spcBef>
              <a:spcAft>
                <a:spcPts val="1800"/>
              </a:spcAft>
            </a:pPr>
            <a:endParaRPr lang="fr-FR" sz="4000" b="1" kern="1000" dirty="0">
              <a:solidFill>
                <a:schemeClr val="accent6">
                  <a:lumMod val="75000"/>
                </a:schemeClr>
              </a:solidFill>
              <a:latin typeface="Calibri" panose="020F0502020204030204" pitchFamily="34" charset="0"/>
              <a:ea typeface="Franklin Gothic Book" panose="020B0503020102020204" pitchFamily="34" charset="0"/>
              <a:cs typeface="Calibri" panose="020F0502020204030204" pitchFamily="34" charset="0"/>
            </a:endParaRPr>
          </a:p>
        </p:txBody>
      </p:sp>
      <p:graphicFrame>
        <p:nvGraphicFramePr>
          <p:cNvPr id="2" name="Tableau 1"/>
          <p:cNvGraphicFramePr>
            <a:graphicFrameLocks noGrp="1"/>
          </p:cNvGraphicFramePr>
          <p:nvPr/>
        </p:nvGraphicFramePr>
        <p:xfrm>
          <a:off x="627546" y="4080188"/>
          <a:ext cx="11003411" cy="2552623"/>
        </p:xfrm>
        <a:graphic>
          <a:graphicData uri="http://schemas.openxmlformats.org/drawingml/2006/table">
            <a:tbl>
              <a:tblPr firstRow="1" firstCol="1" bandRow="1">
                <a:tableStyleId>{5C22544A-7EE6-4342-B048-85BDC9FD1C3A}</a:tableStyleId>
              </a:tblPr>
              <a:tblGrid>
                <a:gridCol w="1829904">
                  <a:extLst>
                    <a:ext uri="{9D8B030D-6E8A-4147-A177-3AD203B41FA5}">
                      <a16:colId xmlns:a16="http://schemas.microsoft.com/office/drawing/2014/main" val="651775309"/>
                    </a:ext>
                  </a:extLst>
                </a:gridCol>
                <a:gridCol w="1313483">
                  <a:extLst>
                    <a:ext uri="{9D8B030D-6E8A-4147-A177-3AD203B41FA5}">
                      <a16:colId xmlns:a16="http://schemas.microsoft.com/office/drawing/2014/main" val="1125992308"/>
                    </a:ext>
                  </a:extLst>
                </a:gridCol>
                <a:gridCol w="1571694">
                  <a:extLst>
                    <a:ext uri="{9D8B030D-6E8A-4147-A177-3AD203B41FA5}">
                      <a16:colId xmlns:a16="http://schemas.microsoft.com/office/drawing/2014/main" val="3842279125"/>
                    </a:ext>
                  </a:extLst>
                </a:gridCol>
                <a:gridCol w="1571694">
                  <a:extLst>
                    <a:ext uri="{9D8B030D-6E8A-4147-A177-3AD203B41FA5}">
                      <a16:colId xmlns:a16="http://schemas.microsoft.com/office/drawing/2014/main" val="1269715155"/>
                    </a:ext>
                  </a:extLst>
                </a:gridCol>
                <a:gridCol w="1571694">
                  <a:extLst>
                    <a:ext uri="{9D8B030D-6E8A-4147-A177-3AD203B41FA5}">
                      <a16:colId xmlns:a16="http://schemas.microsoft.com/office/drawing/2014/main" val="2462411362"/>
                    </a:ext>
                  </a:extLst>
                </a:gridCol>
                <a:gridCol w="1572471">
                  <a:extLst>
                    <a:ext uri="{9D8B030D-6E8A-4147-A177-3AD203B41FA5}">
                      <a16:colId xmlns:a16="http://schemas.microsoft.com/office/drawing/2014/main" val="30813442"/>
                    </a:ext>
                  </a:extLst>
                </a:gridCol>
                <a:gridCol w="1572471">
                  <a:extLst>
                    <a:ext uri="{9D8B030D-6E8A-4147-A177-3AD203B41FA5}">
                      <a16:colId xmlns:a16="http://schemas.microsoft.com/office/drawing/2014/main" val="3977628251"/>
                    </a:ext>
                  </a:extLst>
                </a:gridCol>
              </a:tblGrid>
              <a:tr h="1062363">
                <a:tc>
                  <a:txBody>
                    <a:bodyPr/>
                    <a:lstStyle/>
                    <a:p>
                      <a:pPr algn="ctr">
                        <a:spcAft>
                          <a:spcPts val="0"/>
                        </a:spcAft>
                      </a:pPr>
                      <a:r>
                        <a:rPr lang="fr-FR" sz="1000" dirty="0">
                          <a:effectLst/>
                        </a:rPr>
                        <a:t> </a:t>
                      </a:r>
                      <a:endParaRPr lang="fr-FR" sz="1100" dirty="0">
                        <a:effectLst/>
                        <a:latin typeface="Calibri" panose="020F0502020204030204" pitchFamily="34" charset="0"/>
                        <a:ea typeface="Calibri" panose="020F0502020204030204" pitchFamily="34" charset="0"/>
                      </a:endParaRPr>
                    </a:p>
                  </a:txBody>
                  <a:tcPr marL="68580" marR="68580" marT="0" marB="0" anchor="ctr">
                    <a:solidFill>
                      <a:schemeClr val="accent6"/>
                    </a:solidFill>
                  </a:tcPr>
                </a:tc>
                <a:tc>
                  <a:txBody>
                    <a:bodyPr/>
                    <a:lstStyle/>
                    <a:p>
                      <a:pPr algn="ctr">
                        <a:spcAft>
                          <a:spcPts val="0"/>
                        </a:spcAft>
                      </a:pPr>
                      <a:r>
                        <a:rPr lang="fr-FR" sz="1800" dirty="0">
                          <a:effectLst/>
                        </a:rPr>
                        <a:t>mise à disposition des listes</a:t>
                      </a:r>
                      <a:endParaRPr lang="fr-FR" sz="1800" dirty="0">
                        <a:effectLst/>
                        <a:latin typeface="Calibri" panose="020F0502020204030204" pitchFamily="34" charset="0"/>
                        <a:ea typeface="Calibri" panose="020F0502020204030204" pitchFamily="34" charset="0"/>
                      </a:endParaRPr>
                    </a:p>
                  </a:txBody>
                  <a:tcPr marL="68580" marR="68580" marT="0" marB="0" anchor="ctr">
                    <a:solidFill>
                      <a:schemeClr val="accent6"/>
                    </a:solidFill>
                  </a:tcPr>
                </a:tc>
                <a:tc>
                  <a:txBody>
                    <a:bodyPr/>
                    <a:lstStyle/>
                    <a:p>
                      <a:pPr algn="ctr">
                        <a:spcAft>
                          <a:spcPts val="0"/>
                        </a:spcAft>
                      </a:pPr>
                      <a:r>
                        <a:rPr lang="fr-FR" sz="1800" dirty="0">
                          <a:effectLst/>
                        </a:rPr>
                        <a:t>date limite du dépôt des candidatures</a:t>
                      </a:r>
                      <a:endParaRPr lang="fr-FR" sz="1800" dirty="0">
                        <a:effectLst/>
                        <a:latin typeface="Calibri" panose="020F0502020204030204" pitchFamily="34" charset="0"/>
                        <a:ea typeface="Calibri" panose="020F0502020204030204" pitchFamily="34" charset="0"/>
                      </a:endParaRPr>
                    </a:p>
                  </a:txBody>
                  <a:tcPr marL="68580" marR="68580" marT="0" marB="0" anchor="ctr">
                    <a:solidFill>
                      <a:schemeClr val="accent6"/>
                    </a:solidFill>
                  </a:tcPr>
                </a:tc>
                <a:tc>
                  <a:txBody>
                    <a:bodyPr/>
                    <a:lstStyle/>
                    <a:p>
                      <a:pPr algn="ctr">
                        <a:spcAft>
                          <a:spcPts val="0"/>
                        </a:spcAft>
                      </a:pPr>
                      <a:r>
                        <a:rPr lang="fr-FR" sz="1800" dirty="0">
                          <a:effectLst/>
                        </a:rPr>
                        <a:t>affichage des candidatures</a:t>
                      </a:r>
                      <a:endParaRPr lang="fr-FR" sz="1800" dirty="0">
                        <a:effectLst/>
                        <a:latin typeface="Calibri" panose="020F0502020204030204" pitchFamily="34" charset="0"/>
                        <a:ea typeface="Calibri" panose="020F0502020204030204" pitchFamily="34" charset="0"/>
                      </a:endParaRPr>
                    </a:p>
                  </a:txBody>
                  <a:tcPr marL="68580" marR="68580" marT="0" marB="0" anchor="ctr">
                    <a:solidFill>
                      <a:schemeClr val="accent6"/>
                    </a:solidFill>
                  </a:tcPr>
                </a:tc>
                <a:tc>
                  <a:txBody>
                    <a:bodyPr/>
                    <a:lstStyle/>
                    <a:p>
                      <a:pPr algn="ctr">
                        <a:spcAft>
                          <a:spcPts val="0"/>
                        </a:spcAft>
                      </a:pPr>
                      <a:r>
                        <a:rPr lang="fr-FR" sz="1800" dirty="0">
                          <a:effectLst/>
                        </a:rPr>
                        <a:t>envoi du matériel de vote</a:t>
                      </a:r>
                      <a:endParaRPr lang="fr-FR" sz="1800" dirty="0">
                        <a:effectLst/>
                        <a:latin typeface="Calibri" panose="020F0502020204030204" pitchFamily="34" charset="0"/>
                        <a:ea typeface="Calibri" panose="020F0502020204030204" pitchFamily="34" charset="0"/>
                      </a:endParaRPr>
                    </a:p>
                  </a:txBody>
                  <a:tcPr marL="68580" marR="68580" marT="0" marB="0" anchor="ctr">
                    <a:solidFill>
                      <a:schemeClr val="accent6"/>
                    </a:solidFill>
                  </a:tcPr>
                </a:tc>
                <a:tc>
                  <a:txBody>
                    <a:bodyPr/>
                    <a:lstStyle/>
                    <a:p>
                      <a:pPr algn="ctr">
                        <a:spcAft>
                          <a:spcPts val="0"/>
                        </a:spcAft>
                      </a:pPr>
                      <a:r>
                        <a:rPr lang="fr-FR" sz="1800" dirty="0">
                          <a:effectLst/>
                        </a:rPr>
                        <a:t>date limite de réception du vote </a:t>
                      </a:r>
                      <a:endParaRPr lang="fr-FR" sz="1800" dirty="0">
                        <a:effectLst/>
                        <a:latin typeface="Calibri" panose="020F0502020204030204" pitchFamily="34" charset="0"/>
                        <a:ea typeface="Calibri" panose="020F0502020204030204" pitchFamily="34" charset="0"/>
                      </a:endParaRPr>
                    </a:p>
                  </a:txBody>
                  <a:tcPr marL="68580" marR="68580" marT="0" marB="0" anchor="ctr">
                    <a:solidFill>
                      <a:schemeClr val="accent6"/>
                    </a:solidFill>
                  </a:tcPr>
                </a:tc>
                <a:tc>
                  <a:txBody>
                    <a:bodyPr/>
                    <a:lstStyle/>
                    <a:p>
                      <a:pPr algn="ctr">
                        <a:spcAft>
                          <a:spcPts val="0"/>
                        </a:spcAft>
                      </a:pPr>
                      <a:r>
                        <a:rPr lang="fr-FR" sz="1800" dirty="0">
                          <a:effectLst/>
                        </a:rPr>
                        <a:t>date des élections</a:t>
                      </a:r>
                      <a:endParaRPr lang="fr-FR" sz="1800" dirty="0">
                        <a:effectLst/>
                        <a:latin typeface="Calibri" panose="020F0502020204030204" pitchFamily="34" charset="0"/>
                        <a:ea typeface="Calibri" panose="020F0502020204030204" pitchFamily="34" charset="0"/>
                      </a:endParaRPr>
                    </a:p>
                  </a:txBody>
                  <a:tcPr marL="68580" marR="68580" marT="0" marB="0" anchor="ctr">
                    <a:solidFill>
                      <a:schemeClr val="accent6"/>
                    </a:solidFill>
                  </a:tcPr>
                </a:tc>
                <a:extLst>
                  <a:ext uri="{0D108BD9-81ED-4DB2-BD59-A6C34878D82A}">
                    <a16:rowId xmlns:a16="http://schemas.microsoft.com/office/drawing/2014/main" val="1817528807"/>
                  </a:ext>
                </a:extLst>
              </a:tr>
              <a:tr h="1490260">
                <a:tc>
                  <a:txBody>
                    <a:bodyPr/>
                    <a:lstStyle/>
                    <a:p>
                      <a:pPr>
                        <a:spcAft>
                          <a:spcPts val="0"/>
                        </a:spcAft>
                      </a:pPr>
                      <a:r>
                        <a:rPr lang="fr-FR" sz="2000" dirty="0">
                          <a:solidFill>
                            <a:schemeClr val="tx1"/>
                          </a:solidFill>
                          <a:effectLst/>
                        </a:rPr>
                        <a:t>élections des parents au conseil d’établissement</a:t>
                      </a:r>
                      <a:endParaRPr lang="fr-FR" sz="2000" dirty="0">
                        <a:solidFill>
                          <a:schemeClr val="tx1"/>
                        </a:solidFill>
                        <a:effectLst/>
                        <a:latin typeface="Calibri" panose="020F0502020204030204" pitchFamily="34" charset="0"/>
                        <a:ea typeface="Calibri" panose="020F0502020204030204" pitchFamily="34" charset="0"/>
                      </a:endParaRPr>
                    </a:p>
                  </a:txBody>
                  <a:tcPr marL="68580" marR="68580" marT="0" marB="0" anchor="ctr">
                    <a:solidFill>
                      <a:schemeClr val="accent6">
                        <a:lumMod val="60000"/>
                        <a:lumOff val="40000"/>
                      </a:schemeClr>
                    </a:solidFill>
                  </a:tcPr>
                </a:tc>
                <a:tc>
                  <a:txBody>
                    <a:bodyPr/>
                    <a:lstStyle/>
                    <a:p>
                      <a:pPr algn="ctr">
                        <a:spcAft>
                          <a:spcPts val="0"/>
                        </a:spcAft>
                      </a:pPr>
                      <a:r>
                        <a:rPr lang="fr-FR" sz="2000" b="1" dirty="0">
                          <a:effectLst/>
                        </a:rPr>
                        <a:t>18/09/20</a:t>
                      </a:r>
                      <a:endParaRPr lang="fr-FR" sz="2000" b="1" dirty="0">
                        <a:effectLst/>
                        <a:latin typeface="Calibri" panose="020F0502020204030204" pitchFamily="34" charset="0"/>
                        <a:ea typeface="Calibri" panose="020F0502020204030204" pitchFamily="34" charset="0"/>
                      </a:endParaRPr>
                    </a:p>
                  </a:txBody>
                  <a:tcPr marL="68580" marR="68580" marT="0" marB="0" anchor="ctr">
                    <a:solidFill>
                      <a:schemeClr val="accent6">
                        <a:lumMod val="60000"/>
                        <a:lumOff val="40000"/>
                      </a:schemeClr>
                    </a:solidFill>
                  </a:tcPr>
                </a:tc>
                <a:tc>
                  <a:txBody>
                    <a:bodyPr/>
                    <a:lstStyle/>
                    <a:p>
                      <a:pPr algn="ctr">
                        <a:spcAft>
                          <a:spcPts val="0"/>
                        </a:spcAft>
                      </a:pPr>
                      <a:r>
                        <a:rPr lang="fr-FR" sz="2000" b="1" dirty="0">
                          <a:effectLst/>
                        </a:rPr>
                        <a:t>29/09/20 (12h00)</a:t>
                      </a:r>
                      <a:endParaRPr lang="fr-FR" sz="2000" b="1" dirty="0">
                        <a:effectLst/>
                        <a:latin typeface="Calibri" panose="020F0502020204030204" pitchFamily="34" charset="0"/>
                        <a:ea typeface="Calibri" panose="020F0502020204030204" pitchFamily="34" charset="0"/>
                      </a:endParaRPr>
                    </a:p>
                  </a:txBody>
                  <a:tcPr marL="68580" marR="68580" marT="0" marB="0" anchor="ctr">
                    <a:solidFill>
                      <a:schemeClr val="accent6">
                        <a:lumMod val="60000"/>
                        <a:lumOff val="40000"/>
                      </a:schemeClr>
                    </a:solidFill>
                  </a:tcPr>
                </a:tc>
                <a:tc>
                  <a:txBody>
                    <a:bodyPr/>
                    <a:lstStyle/>
                    <a:p>
                      <a:pPr algn="ctr">
                        <a:spcAft>
                          <a:spcPts val="0"/>
                        </a:spcAft>
                      </a:pPr>
                      <a:r>
                        <a:rPr lang="fr-FR" sz="2000" b="1" dirty="0">
                          <a:effectLst/>
                        </a:rPr>
                        <a:t>30/09/20</a:t>
                      </a:r>
                      <a:endParaRPr lang="fr-FR" sz="2000" b="1" dirty="0">
                        <a:effectLst/>
                        <a:latin typeface="Calibri" panose="020F0502020204030204" pitchFamily="34" charset="0"/>
                        <a:ea typeface="Calibri" panose="020F0502020204030204" pitchFamily="34" charset="0"/>
                      </a:endParaRPr>
                    </a:p>
                  </a:txBody>
                  <a:tcPr marL="68580" marR="68580" marT="0" marB="0" anchor="ctr">
                    <a:solidFill>
                      <a:schemeClr val="accent6">
                        <a:lumMod val="60000"/>
                        <a:lumOff val="40000"/>
                      </a:schemeClr>
                    </a:solidFill>
                  </a:tcPr>
                </a:tc>
                <a:tc>
                  <a:txBody>
                    <a:bodyPr/>
                    <a:lstStyle/>
                    <a:p>
                      <a:pPr algn="ctr">
                        <a:spcAft>
                          <a:spcPts val="0"/>
                        </a:spcAft>
                      </a:pPr>
                      <a:r>
                        <a:rPr lang="fr-FR" sz="2000" b="1" dirty="0">
                          <a:effectLst/>
                        </a:rPr>
                        <a:t>-</a:t>
                      </a:r>
                      <a:endParaRPr lang="fr-FR" sz="2000" b="1" dirty="0">
                        <a:effectLst/>
                        <a:latin typeface="Calibri" panose="020F0502020204030204" pitchFamily="34" charset="0"/>
                        <a:ea typeface="Calibri" panose="020F0502020204030204" pitchFamily="34" charset="0"/>
                      </a:endParaRPr>
                    </a:p>
                  </a:txBody>
                  <a:tcPr marL="68580" marR="68580" marT="0" marB="0" anchor="ctr">
                    <a:solidFill>
                      <a:schemeClr val="accent6">
                        <a:lumMod val="60000"/>
                        <a:lumOff val="40000"/>
                      </a:schemeClr>
                    </a:solidFill>
                  </a:tcPr>
                </a:tc>
                <a:tc>
                  <a:txBody>
                    <a:bodyPr/>
                    <a:lstStyle/>
                    <a:p>
                      <a:pPr algn="ctr">
                        <a:spcAft>
                          <a:spcPts val="0"/>
                        </a:spcAft>
                      </a:pPr>
                      <a:r>
                        <a:rPr lang="fr-FR" sz="2000" b="1" dirty="0">
                          <a:effectLst/>
                        </a:rPr>
                        <a:t>09/10/20 (12h00)</a:t>
                      </a:r>
                    </a:p>
                    <a:p>
                      <a:pPr algn="ctr">
                        <a:spcAft>
                          <a:spcPts val="0"/>
                        </a:spcAft>
                      </a:pPr>
                      <a:r>
                        <a:rPr lang="fr-FR" sz="2000" b="1" dirty="0">
                          <a:effectLst/>
                        </a:rPr>
                        <a:t>par voie</a:t>
                      </a:r>
                    </a:p>
                    <a:p>
                      <a:pPr algn="ctr">
                        <a:spcAft>
                          <a:spcPts val="0"/>
                        </a:spcAft>
                      </a:pPr>
                      <a:r>
                        <a:rPr lang="fr-FR" sz="2000" b="1" dirty="0">
                          <a:effectLst/>
                        </a:rPr>
                        <a:t>électronique </a:t>
                      </a:r>
                      <a:endParaRPr lang="fr-FR" sz="2000" b="1" dirty="0">
                        <a:effectLst/>
                        <a:latin typeface="Calibri" panose="020F0502020204030204" pitchFamily="34" charset="0"/>
                        <a:ea typeface="Calibri" panose="020F0502020204030204" pitchFamily="34" charset="0"/>
                      </a:endParaRPr>
                    </a:p>
                  </a:txBody>
                  <a:tcPr marL="68580" marR="68580" marT="0" marB="0" anchor="ctr">
                    <a:solidFill>
                      <a:schemeClr val="accent6">
                        <a:lumMod val="60000"/>
                        <a:lumOff val="40000"/>
                      </a:schemeClr>
                    </a:solidFill>
                  </a:tcPr>
                </a:tc>
                <a:tc>
                  <a:txBody>
                    <a:bodyPr/>
                    <a:lstStyle/>
                    <a:p>
                      <a:pPr algn="ctr">
                        <a:spcAft>
                          <a:spcPts val="0"/>
                        </a:spcAft>
                      </a:pPr>
                      <a:r>
                        <a:rPr lang="fr-FR" sz="2000" b="1" dirty="0">
                          <a:effectLst/>
                        </a:rPr>
                        <a:t>09/10/20</a:t>
                      </a:r>
                      <a:endParaRPr lang="fr-FR" sz="2000" b="1" dirty="0">
                        <a:effectLst/>
                        <a:latin typeface="Calibri" panose="020F0502020204030204" pitchFamily="34" charset="0"/>
                        <a:ea typeface="Calibri" panose="020F0502020204030204" pitchFamily="34"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2410323847"/>
                  </a:ext>
                </a:extLst>
              </a:tr>
            </a:tbl>
          </a:graphicData>
        </a:graphic>
      </p:graphicFrame>
    </p:spTree>
    <p:extLst>
      <p:ext uri="{BB962C8B-B14F-4D97-AF65-F5344CB8AC3E}">
        <p14:creationId xmlns:p14="http://schemas.microsoft.com/office/powerpoint/2010/main" val="853173359"/>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2001" cy="6907122"/>
          </a:xfrm>
          <a:prstGeom prst="rect">
            <a:avLst/>
          </a:prstGeom>
        </p:spPr>
      </p:pic>
      <p:pic>
        <p:nvPicPr>
          <p:cNvPr id="10" name="Image 9"/>
          <p:cNvPicPr/>
          <p:nvPr/>
        </p:nvPicPr>
        <p:blipFill>
          <a:blip r:embed="rId3" cstate="print">
            <a:extLst>
              <a:ext uri="{28A0092B-C50C-407E-A947-70E740481C1C}">
                <a14:useLocalDpi xmlns:a14="http://schemas.microsoft.com/office/drawing/2010/main" val="0"/>
              </a:ext>
            </a:extLst>
          </a:blip>
          <a:stretch>
            <a:fillRect/>
          </a:stretch>
        </p:blipFill>
        <p:spPr>
          <a:xfrm>
            <a:off x="142205" y="91440"/>
            <a:ext cx="1896474" cy="1036593"/>
          </a:xfrm>
          <a:prstGeom prst="rect">
            <a:avLst/>
          </a:prstGeom>
        </p:spPr>
      </p:pic>
      <p:pic>
        <p:nvPicPr>
          <p:cNvPr id="11" name="Image 10"/>
          <p:cNvPicPr/>
          <p:nvPr/>
        </p:nvPicPr>
        <p:blipFill>
          <a:blip r:embed="rId4" cstate="print">
            <a:extLst>
              <a:ext uri="{28A0092B-C50C-407E-A947-70E740481C1C}">
                <a14:useLocalDpi xmlns:a14="http://schemas.microsoft.com/office/drawing/2010/main" val="0"/>
              </a:ext>
            </a:extLst>
          </a:blip>
          <a:stretch>
            <a:fillRect/>
          </a:stretch>
        </p:blipFill>
        <p:spPr>
          <a:xfrm>
            <a:off x="10149312" y="126818"/>
            <a:ext cx="1923552" cy="965836"/>
          </a:xfrm>
          <a:prstGeom prst="rect">
            <a:avLst/>
          </a:prstGeom>
        </p:spPr>
      </p:pic>
      <p:sp>
        <p:nvSpPr>
          <p:cNvPr id="13" name="Rectangle 12"/>
          <p:cNvSpPr/>
          <p:nvPr/>
        </p:nvSpPr>
        <p:spPr>
          <a:xfrm>
            <a:off x="676910" y="3335995"/>
            <a:ext cx="11145400" cy="5180905"/>
          </a:xfrm>
          <a:prstGeom prst="rect">
            <a:avLst/>
          </a:prstGeom>
        </p:spPr>
        <p:txBody>
          <a:bodyPr wrap="square" anchor="t">
            <a:spAutoFit/>
          </a:bodyPr>
          <a:lstStyle/>
          <a:p>
            <a:pPr marL="457200" marR="457200" algn="ctr">
              <a:spcBef>
                <a:spcPts val="200"/>
              </a:spcBef>
              <a:spcAft>
                <a:spcPts val="1800"/>
              </a:spcAft>
            </a:pPr>
            <a:r>
              <a:rPr lang="fr-FR" sz="5000" b="1" kern="1000" dirty="0">
                <a:solidFill>
                  <a:schemeClr val="bg1"/>
                </a:solidFill>
                <a:ea typeface="Franklin Gothic Book" panose="020B0503020102020204" pitchFamily="34" charset="0"/>
                <a:cs typeface="Times New Roman"/>
              </a:rPr>
              <a:t>Lycée des Mascareignes</a:t>
            </a:r>
          </a:p>
          <a:p>
            <a:pPr algn="ctr"/>
            <a:r>
              <a:rPr lang="fr-FR" sz="2000" b="1" dirty="0">
                <a:solidFill>
                  <a:schemeClr val="bg1"/>
                </a:solidFill>
              </a:rPr>
              <a:t>Helvétia, Saint Pierre</a:t>
            </a:r>
          </a:p>
          <a:p>
            <a:pPr algn="ctr"/>
            <a:r>
              <a:rPr lang="fr-FR" sz="2000" b="1" dirty="0">
                <a:solidFill>
                  <a:schemeClr val="bg1"/>
                </a:solidFill>
              </a:rPr>
              <a:t>ILE MAURICE</a:t>
            </a:r>
          </a:p>
          <a:p>
            <a:pPr algn="ctr"/>
            <a:r>
              <a:rPr lang="fr-FR" sz="2000" b="1" dirty="0">
                <a:solidFill>
                  <a:schemeClr val="bg1"/>
                </a:solidFill>
              </a:rPr>
              <a:t>Tél : (230) 433 8992</a:t>
            </a:r>
          </a:p>
          <a:p>
            <a:pPr algn="ctr"/>
            <a:r>
              <a:rPr lang="fr-FR" sz="2000" b="1" dirty="0">
                <a:solidFill>
                  <a:schemeClr val="bg1"/>
                </a:solidFill>
              </a:rPr>
              <a:t>Fax : (230) 433 5526</a:t>
            </a:r>
          </a:p>
          <a:p>
            <a:pPr algn="ctr"/>
            <a:r>
              <a:rPr lang="fr-FR" sz="2000" b="1" u="sng" dirty="0">
                <a:hlinkClick r:id="rId5"/>
              </a:rPr>
              <a:t>www.lyceedesmascareignes.org</a:t>
            </a:r>
            <a:endParaRPr lang="fr-FR" sz="2000" b="1" u="sng" dirty="0"/>
          </a:p>
          <a:p>
            <a:pPr algn="ctr"/>
            <a:r>
              <a:rPr lang="fr-FR" sz="2000" b="1" dirty="0">
                <a:hlinkClick r:id="rId6"/>
              </a:rPr>
              <a:t>https://www.facebook.com/lyceedesmascareignes/</a:t>
            </a:r>
            <a:endParaRPr lang="fr-FR" sz="2000" b="1" dirty="0"/>
          </a:p>
          <a:p>
            <a:pPr algn="ctr"/>
            <a:r>
              <a:rPr lang="fr-FR" sz="2000" b="1" dirty="0">
                <a:hlinkClick r:id="rId7"/>
              </a:rPr>
              <a:t>https://www.instagram.com/lyceedesmascareignes/</a:t>
            </a:r>
            <a:endParaRPr lang="fr-FR" sz="2000" b="1" dirty="0"/>
          </a:p>
          <a:p>
            <a:endParaRPr lang="fr-FR" u="sng" dirty="0"/>
          </a:p>
          <a:p>
            <a:endParaRPr lang="fr-FR" dirty="0"/>
          </a:p>
          <a:p>
            <a:endParaRPr lang="fr-FR" dirty="0"/>
          </a:p>
          <a:p>
            <a:pPr marL="457200" marR="457200" algn="ctr">
              <a:spcBef>
                <a:spcPts val="200"/>
              </a:spcBef>
              <a:spcAft>
                <a:spcPts val="1800"/>
              </a:spcAft>
            </a:pPr>
            <a:endParaRPr lang="fr-FR" sz="6000" b="1" kern="1000" dirty="0">
              <a:solidFill>
                <a:schemeClr val="bg1"/>
              </a:solidFill>
              <a:ea typeface="Franklin Gothic Book" panose="020B0503020102020204" pitchFamily="34" charset="0"/>
              <a:cs typeface="Times New Roman"/>
            </a:endParaRPr>
          </a:p>
        </p:txBody>
      </p:sp>
      <p:sp>
        <p:nvSpPr>
          <p:cNvPr id="6" name="Rectangle 5"/>
          <p:cNvSpPr/>
          <p:nvPr/>
        </p:nvSpPr>
        <p:spPr>
          <a:xfrm>
            <a:off x="676910" y="1901733"/>
            <a:ext cx="11145400" cy="1015663"/>
          </a:xfrm>
          <a:prstGeom prst="rect">
            <a:avLst/>
          </a:prstGeom>
        </p:spPr>
        <p:txBody>
          <a:bodyPr wrap="square" anchor="t">
            <a:spAutoFit/>
          </a:bodyPr>
          <a:lstStyle/>
          <a:p>
            <a:pPr marL="457200" marR="457200" algn="ctr">
              <a:spcBef>
                <a:spcPts val="200"/>
              </a:spcBef>
              <a:spcAft>
                <a:spcPts val="1800"/>
              </a:spcAft>
            </a:pPr>
            <a:r>
              <a:rPr lang="fr-FR" sz="6000" b="1" kern="1000" dirty="0">
                <a:solidFill>
                  <a:schemeClr val="bg1"/>
                </a:solidFill>
                <a:ea typeface="Franklin Gothic Book" panose="020B0503020102020204" pitchFamily="34" charset="0"/>
                <a:cs typeface="Times New Roman"/>
              </a:rPr>
              <a:t>Merci de votre attention. </a:t>
            </a:r>
          </a:p>
        </p:txBody>
      </p:sp>
    </p:spTree>
    <p:extLst>
      <p:ext uri="{BB962C8B-B14F-4D97-AF65-F5344CB8AC3E}">
        <p14:creationId xmlns:p14="http://schemas.microsoft.com/office/powerpoint/2010/main" val="2630450447"/>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rme libre : Forme 23"/>
          <p:cNvSpPr/>
          <p:nvPr/>
        </p:nvSpPr>
        <p:spPr>
          <a:xfrm>
            <a:off x="0" y="-38372"/>
            <a:ext cx="12192000" cy="1814921"/>
          </a:xfrm>
          <a:custGeom>
            <a:avLst/>
            <a:gdLst>
              <a:gd name="connsiteX0" fmla="*/ 7144 w 6000750"/>
              <a:gd name="connsiteY0" fmla="*/ 7144 h 904875"/>
              <a:gd name="connsiteX1" fmla="*/ 7144 w 6000750"/>
              <a:gd name="connsiteY1" fmla="*/ 613886 h 904875"/>
              <a:gd name="connsiteX2" fmla="*/ 3546634 w 6000750"/>
              <a:gd name="connsiteY2" fmla="*/ 574834 h 904875"/>
              <a:gd name="connsiteX3" fmla="*/ 5998369 w 6000750"/>
              <a:gd name="connsiteY3" fmla="*/ 893921 h 904875"/>
              <a:gd name="connsiteX4" fmla="*/ 5998369 w 6000750"/>
              <a:gd name="connsiteY4" fmla="*/ 7144 h 904875"/>
              <a:gd name="connsiteX5" fmla="*/ 7144 w 6000750"/>
              <a:gd name="connsiteY5" fmla="*/ 7144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0" h="904875">
                <a:moveTo>
                  <a:pt x="7144" y="7144"/>
                </a:moveTo>
                <a:lnTo>
                  <a:pt x="7144" y="613886"/>
                </a:lnTo>
                <a:cubicBezTo>
                  <a:pt x="647224" y="1034891"/>
                  <a:pt x="2136934" y="964406"/>
                  <a:pt x="3546634" y="574834"/>
                </a:cubicBezTo>
                <a:cubicBezTo>
                  <a:pt x="4882039" y="205264"/>
                  <a:pt x="5998369" y="893921"/>
                  <a:pt x="5998369" y="893921"/>
                </a:cubicBezTo>
                <a:lnTo>
                  <a:pt x="5998369" y="7144"/>
                </a:lnTo>
                <a:lnTo>
                  <a:pt x="7144" y="7144"/>
                </a:lnTo>
                <a:close/>
              </a:path>
            </a:pathLst>
          </a:custGeom>
          <a:solidFill>
            <a:srgbClr val="92D050"/>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7" name="Image 6"/>
          <p:cNvPicPr/>
          <p:nvPr/>
        </p:nvPicPr>
        <p:blipFill>
          <a:blip r:embed="rId2" cstate="print">
            <a:extLst>
              <a:ext uri="{28A0092B-C50C-407E-A947-70E740481C1C}">
                <a14:useLocalDpi xmlns:a14="http://schemas.microsoft.com/office/drawing/2010/main" val="0"/>
              </a:ext>
            </a:extLst>
          </a:blip>
          <a:stretch>
            <a:fillRect/>
          </a:stretch>
        </p:blipFill>
        <p:spPr>
          <a:xfrm>
            <a:off x="703035" y="338160"/>
            <a:ext cx="1896474" cy="1036593"/>
          </a:xfrm>
          <a:prstGeom prst="rect">
            <a:avLst/>
          </a:prstGeom>
        </p:spPr>
      </p:pic>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9745148" y="386170"/>
            <a:ext cx="1923552" cy="965836"/>
          </a:xfrm>
          <a:prstGeom prst="rect">
            <a:avLst/>
          </a:prstGeom>
        </p:spPr>
      </p:pic>
      <p:sp>
        <p:nvSpPr>
          <p:cNvPr id="9" name="Rectangle 8"/>
          <p:cNvSpPr/>
          <p:nvPr/>
        </p:nvSpPr>
        <p:spPr>
          <a:xfrm>
            <a:off x="523300" y="1651725"/>
            <a:ext cx="11145400" cy="3508653"/>
          </a:xfrm>
          <a:prstGeom prst="rect">
            <a:avLst/>
          </a:prstGeom>
        </p:spPr>
        <p:txBody>
          <a:bodyPr wrap="square" anchor="t">
            <a:spAutoFit/>
          </a:bodyPr>
          <a:lstStyle/>
          <a:p>
            <a:pPr marL="457200" marR="457200" algn="ctr">
              <a:spcBef>
                <a:spcPts val="200"/>
              </a:spcBef>
              <a:spcAft>
                <a:spcPts val="1800"/>
              </a:spcAft>
            </a:pPr>
            <a:r>
              <a:rPr lang="fr-FR" sz="4800" b="1" dirty="0">
                <a:solidFill>
                  <a:schemeClr val="accent6">
                    <a:lumMod val="75000"/>
                  </a:schemeClr>
                </a:solidFill>
              </a:rPr>
              <a:t>Rentrée scolaire 2020-2021 </a:t>
            </a:r>
          </a:p>
          <a:p>
            <a:pPr marL="457200" marR="457200" algn="ctr">
              <a:spcBef>
                <a:spcPts val="200"/>
              </a:spcBef>
              <a:spcAft>
                <a:spcPts val="1800"/>
              </a:spcAft>
            </a:pPr>
            <a:r>
              <a:rPr lang="fr-FR" sz="3000" b="1" dirty="0"/>
              <a:t>EFFECTIFS RENTREE (septembre 2020): 602 ELEVES </a:t>
            </a:r>
            <a:r>
              <a:rPr lang="fr-FR" sz="3200" b="1" dirty="0"/>
              <a:t>dont 28 en dispositif d’accueil à distance (2</a:t>
            </a:r>
            <a:r>
              <a:rPr lang="fr-FR" sz="3200" b="1" baseline="30000" dirty="0"/>
              <a:t>nde</a:t>
            </a:r>
            <a:r>
              <a:rPr lang="fr-FR" sz="3200" b="1" dirty="0"/>
              <a:t>, 1</a:t>
            </a:r>
            <a:r>
              <a:rPr lang="fr-FR" sz="3200" b="1" baseline="30000" dirty="0"/>
              <a:t>ère</a:t>
            </a:r>
            <a:r>
              <a:rPr lang="fr-FR" sz="3200" b="1" dirty="0"/>
              <a:t> et Tale)</a:t>
            </a:r>
            <a:endParaRPr lang="fr-FR" sz="1400" b="1" i="1" kern="1000" dirty="0">
              <a:latin typeface="Franklin Gothic Book"/>
              <a:ea typeface="Franklin Gothic Book" panose="020B0503020102020204" pitchFamily="34" charset="0"/>
              <a:cs typeface="Times New Roman"/>
            </a:endParaRPr>
          </a:p>
          <a:p>
            <a:pPr marL="457200" marR="457200" algn="ctr">
              <a:spcBef>
                <a:spcPts val="200"/>
              </a:spcBef>
              <a:spcAft>
                <a:spcPts val="1800"/>
              </a:spcAft>
            </a:pPr>
            <a:endParaRPr lang="fr-FR" sz="3000" b="1" dirty="0">
              <a:solidFill>
                <a:schemeClr val="accent6">
                  <a:lumMod val="75000"/>
                </a:schemeClr>
              </a:solidFill>
            </a:endParaRPr>
          </a:p>
          <a:p>
            <a:pPr marL="457200" marR="457200" algn="ctr">
              <a:spcBef>
                <a:spcPts val="200"/>
              </a:spcBef>
              <a:spcAft>
                <a:spcPts val="1800"/>
              </a:spcAft>
            </a:pPr>
            <a:r>
              <a:rPr lang="fr-FR" sz="3000" b="1" dirty="0">
                <a:solidFill>
                  <a:schemeClr val="accent6">
                    <a:lumMod val="75000"/>
                  </a:schemeClr>
                </a:solidFill>
              </a:rPr>
              <a:t> </a:t>
            </a:r>
            <a:endParaRPr lang="fr-FR" sz="3000" b="1" dirty="0">
              <a:solidFill>
                <a:schemeClr val="accent6">
                  <a:lumMod val="50000"/>
                </a:schemeClr>
              </a:solidFill>
            </a:endParaRPr>
          </a:p>
        </p:txBody>
      </p:sp>
      <p:graphicFrame>
        <p:nvGraphicFramePr>
          <p:cNvPr id="5" name="Tableau 4"/>
          <p:cNvGraphicFramePr>
            <a:graphicFrameLocks noGrp="1"/>
          </p:cNvGraphicFramePr>
          <p:nvPr/>
        </p:nvGraphicFramePr>
        <p:xfrm>
          <a:off x="857793" y="4007468"/>
          <a:ext cx="10476411" cy="518160"/>
        </p:xfrm>
        <a:graphic>
          <a:graphicData uri="http://schemas.openxmlformats.org/drawingml/2006/table">
            <a:tbl>
              <a:tblPr firstRow="1" bandRow="1">
                <a:tableStyleId>{93296810-A885-4BE3-A3E7-6D5BEEA58F35}</a:tableStyleId>
              </a:tblPr>
              <a:tblGrid>
                <a:gridCol w="10476411">
                  <a:extLst>
                    <a:ext uri="{9D8B030D-6E8A-4147-A177-3AD203B41FA5}">
                      <a16:colId xmlns:a16="http://schemas.microsoft.com/office/drawing/2014/main" val="4111936006"/>
                    </a:ext>
                  </a:extLst>
                </a:gridCol>
              </a:tblGrid>
              <a:tr h="370840">
                <a:tc>
                  <a:txBody>
                    <a:bodyPr/>
                    <a:lstStyle/>
                    <a:p>
                      <a:pPr algn="ctr"/>
                      <a:r>
                        <a:rPr lang="fr-FR" sz="2800" dirty="0"/>
                        <a:t>Tableau récapitulatif EFFECTIFS RENTREE</a:t>
                      </a:r>
                      <a:r>
                        <a:rPr lang="fr-FR" sz="2800" baseline="0" dirty="0"/>
                        <a:t> 2018, 2019 &amp; 2020</a:t>
                      </a:r>
                      <a:endParaRPr lang="fr-FR" sz="2800" dirty="0"/>
                    </a:p>
                  </a:txBody>
                  <a:tcPr/>
                </a:tc>
                <a:extLst>
                  <a:ext uri="{0D108BD9-81ED-4DB2-BD59-A6C34878D82A}">
                    <a16:rowId xmlns:a16="http://schemas.microsoft.com/office/drawing/2014/main" val="3792509082"/>
                  </a:ext>
                </a:extLst>
              </a:tr>
            </a:tbl>
          </a:graphicData>
        </a:graphic>
      </p:graphicFrame>
      <p:graphicFrame>
        <p:nvGraphicFramePr>
          <p:cNvPr id="10" name="Tableau 9"/>
          <p:cNvGraphicFramePr>
            <a:graphicFrameLocks noGrp="1"/>
          </p:cNvGraphicFramePr>
          <p:nvPr/>
        </p:nvGraphicFramePr>
        <p:xfrm>
          <a:off x="857794" y="4525628"/>
          <a:ext cx="10476411" cy="1803908"/>
        </p:xfrm>
        <a:graphic>
          <a:graphicData uri="http://schemas.openxmlformats.org/drawingml/2006/table">
            <a:tbl>
              <a:tblPr>
                <a:tableStyleId>{16D9F66E-5EB9-4882-86FB-DCBF35E3C3E4}</a:tableStyleId>
              </a:tblPr>
              <a:tblGrid>
                <a:gridCol w="1057128">
                  <a:extLst>
                    <a:ext uri="{9D8B030D-6E8A-4147-A177-3AD203B41FA5}">
                      <a16:colId xmlns:a16="http://schemas.microsoft.com/office/drawing/2014/main" val="2746489660"/>
                    </a:ext>
                  </a:extLst>
                </a:gridCol>
                <a:gridCol w="1138446">
                  <a:extLst>
                    <a:ext uri="{9D8B030D-6E8A-4147-A177-3AD203B41FA5}">
                      <a16:colId xmlns:a16="http://schemas.microsoft.com/office/drawing/2014/main" val="3780980138"/>
                    </a:ext>
                  </a:extLst>
                </a:gridCol>
                <a:gridCol w="1246869">
                  <a:extLst>
                    <a:ext uri="{9D8B030D-6E8A-4147-A177-3AD203B41FA5}">
                      <a16:colId xmlns:a16="http://schemas.microsoft.com/office/drawing/2014/main" val="2253326863"/>
                    </a:ext>
                  </a:extLst>
                </a:gridCol>
                <a:gridCol w="1124893">
                  <a:extLst>
                    <a:ext uri="{9D8B030D-6E8A-4147-A177-3AD203B41FA5}">
                      <a16:colId xmlns:a16="http://schemas.microsoft.com/office/drawing/2014/main" val="461626995"/>
                    </a:ext>
                  </a:extLst>
                </a:gridCol>
                <a:gridCol w="1206210">
                  <a:extLst>
                    <a:ext uri="{9D8B030D-6E8A-4147-A177-3AD203B41FA5}">
                      <a16:colId xmlns:a16="http://schemas.microsoft.com/office/drawing/2014/main" val="4070573608"/>
                    </a:ext>
                  </a:extLst>
                </a:gridCol>
                <a:gridCol w="1219763">
                  <a:extLst>
                    <a:ext uri="{9D8B030D-6E8A-4147-A177-3AD203B41FA5}">
                      <a16:colId xmlns:a16="http://schemas.microsoft.com/office/drawing/2014/main" val="2534256270"/>
                    </a:ext>
                  </a:extLst>
                </a:gridCol>
                <a:gridCol w="1027286">
                  <a:extLst>
                    <a:ext uri="{9D8B030D-6E8A-4147-A177-3AD203B41FA5}">
                      <a16:colId xmlns:a16="http://schemas.microsoft.com/office/drawing/2014/main" val="2727889238"/>
                    </a:ext>
                  </a:extLst>
                </a:gridCol>
                <a:gridCol w="1214846">
                  <a:extLst>
                    <a:ext uri="{9D8B030D-6E8A-4147-A177-3AD203B41FA5}">
                      <a16:colId xmlns:a16="http://schemas.microsoft.com/office/drawing/2014/main" val="1513000755"/>
                    </a:ext>
                  </a:extLst>
                </a:gridCol>
                <a:gridCol w="1240970">
                  <a:extLst>
                    <a:ext uri="{9D8B030D-6E8A-4147-A177-3AD203B41FA5}">
                      <a16:colId xmlns:a16="http://schemas.microsoft.com/office/drawing/2014/main" val="3009341403"/>
                    </a:ext>
                  </a:extLst>
                </a:gridCol>
              </a:tblGrid>
              <a:tr h="901954">
                <a:tc gridSpan="3">
                  <a:txBody>
                    <a:bodyPr/>
                    <a:lstStyle/>
                    <a:p>
                      <a:pPr algn="ctr" fontAlgn="b"/>
                      <a:r>
                        <a:rPr lang="fr-FR" sz="2400" b="1" u="none" strike="noStrike" dirty="0">
                          <a:effectLst/>
                        </a:rPr>
                        <a:t>Effectifs 2018-2019</a:t>
                      </a:r>
                    </a:p>
                    <a:p>
                      <a:pPr algn="ctr" fontAlgn="b"/>
                      <a:r>
                        <a:rPr lang="fr-FR" sz="2400" b="1" i="0" u="none" strike="noStrike" dirty="0">
                          <a:solidFill>
                            <a:srgbClr val="000000"/>
                          </a:solidFill>
                          <a:effectLst/>
                          <a:latin typeface="Calibri" panose="020F0502020204030204" pitchFamily="34" charset="0"/>
                        </a:rPr>
                        <a:t>599</a:t>
                      </a:r>
                    </a:p>
                  </a:txBody>
                  <a:tcPr marL="9525" marR="9525" marT="9525" marB="0" anchor="b"/>
                </a:tc>
                <a:tc hMerge="1">
                  <a:txBody>
                    <a:bodyPr/>
                    <a:lstStyle/>
                    <a:p>
                      <a:endParaRPr lang="fr-FR"/>
                    </a:p>
                  </a:txBody>
                  <a:tcPr/>
                </a:tc>
                <a:tc hMerge="1">
                  <a:txBody>
                    <a:bodyPr/>
                    <a:lstStyle/>
                    <a:p>
                      <a:endParaRPr lang="fr-FR"/>
                    </a:p>
                  </a:txBody>
                  <a:tcPr/>
                </a:tc>
                <a:tc gridSpan="3">
                  <a:txBody>
                    <a:bodyPr/>
                    <a:lstStyle/>
                    <a:p>
                      <a:pPr algn="ctr" fontAlgn="b"/>
                      <a:r>
                        <a:rPr lang="fr-FR" sz="2400" b="1" u="none" strike="noStrike" dirty="0">
                          <a:effectLst/>
                        </a:rPr>
                        <a:t>Effectifs 2019-2020</a:t>
                      </a:r>
                    </a:p>
                    <a:p>
                      <a:pPr algn="ctr" fontAlgn="b"/>
                      <a:r>
                        <a:rPr lang="fr-FR" sz="2400" b="1" i="0" u="none" strike="noStrike" dirty="0">
                          <a:solidFill>
                            <a:srgbClr val="000000"/>
                          </a:solidFill>
                          <a:effectLst/>
                          <a:latin typeface="Calibri" panose="020F0502020204030204" pitchFamily="34" charset="0"/>
                        </a:rPr>
                        <a:t>610</a:t>
                      </a:r>
                    </a:p>
                  </a:txBody>
                  <a:tcPr marL="9525" marR="9525" marT="9525" marB="0" anchor="b"/>
                </a:tc>
                <a:tc hMerge="1">
                  <a:txBody>
                    <a:bodyPr/>
                    <a:lstStyle/>
                    <a:p>
                      <a:endParaRPr lang="fr-FR"/>
                    </a:p>
                  </a:txBody>
                  <a:tcPr/>
                </a:tc>
                <a:tc hMerge="1">
                  <a:txBody>
                    <a:bodyPr/>
                    <a:lstStyle/>
                    <a:p>
                      <a:endParaRPr lang="fr-FR"/>
                    </a:p>
                  </a:txBody>
                  <a:tcPr/>
                </a:tc>
                <a:tc gridSpan="3">
                  <a:txBody>
                    <a:bodyPr/>
                    <a:lstStyle/>
                    <a:p>
                      <a:pPr algn="ctr" fontAlgn="b"/>
                      <a:r>
                        <a:rPr lang="fr-FR" sz="2400" b="1" u="none" strike="noStrike" dirty="0">
                          <a:effectLst/>
                        </a:rPr>
                        <a:t>Effectifs 2020-2021</a:t>
                      </a:r>
                    </a:p>
                    <a:p>
                      <a:pPr algn="ctr" fontAlgn="b"/>
                      <a:r>
                        <a:rPr lang="fr-FR" sz="2400" b="1" i="0" u="none" strike="noStrike" dirty="0">
                          <a:solidFill>
                            <a:srgbClr val="000000"/>
                          </a:solidFill>
                          <a:effectLst/>
                          <a:latin typeface="Calibri" panose="020F0502020204030204" pitchFamily="34" charset="0"/>
                        </a:rPr>
                        <a:t>602</a:t>
                      </a:r>
                    </a:p>
                  </a:txBody>
                  <a:tcPr marL="9525" marR="9525" marT="9525" marB="0" anchor="b"/>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215539291"/>
                  </a:ext>
                </a:extLst>
              </a:tr>
              <a:tr h="450977">
                <a:tc>
                  <a:txBody>
                    <a:bodyPr/>
                    <a:lstStyle/>
                    <a:p>
                      <a:pPr algn="just" fontAlgn="b"/>
                      <a:r>
                        <a:rPr lang="fr-FR" sz="2400" b="1" i="0" u="none" strike="noStrike" dirty="0">
                          <a:solidFill>
                            <a:schemeClr val="accent6">
                              <a:lumMod val="75000"/>
                            </a:schemeClr>
                          </a:solidFill>
                          <a:effectLst/>
                          <a:latin typeface="Calibri" panose="020F0502020204030204" pitchFamily="34" charset="0"/>
                        </a:rPr>
                        <a:t>2</a:t>
                      </a:r>
                      <a:r>
                        <a:rPr lang="fr-FR" sz="2400" b="1" i="0" u="none" strike="noStrike" baseline="30000" dirty="0">
                          <a:solidFill>
                            <a:schemeClr val="accent6">
                              <a:lumMod val="75000"/>
                            </a:schemeClr>
                          </a:solidFill>
                          <a:effectLst/>
                          <a:latin typeface="Calibri" panose="020F0502020204030204" pitchFamily="34" charset="0"/>
                        </a:rPr>
                        <a:t>nde</a:t>
                      </a:r>
                      <a:r>
                        <a:rPr lang="fr-FR" sz="2400" b="1" i="0" u="none" strike="noStrike" baseline="0" dirty="0">
                          <a:solidFill>
                            <a:schemeClr val="accent6">
                              <a:lumMod val="75000"/>
                            </a:schemeClr>
                          </a:solidFill>
                          <a:effectLst/>
                          <a:latin typeface="Calibri" panose="020F0502020204030204" pitchFamily="34" charset="0"/>
                        </a:rPr>
                        <a:t> </a:t>
                      </a:r>
                      <a:endParaRPr lang="fr-FR" sz="2400" b="1" i="0" u="none" strike="noStrike" dirty="0">
                        <a:solidFill>
                          <a:schemeClr val="accent6">
                            <a:lumMod val="75000"/>
                          </a:schemeClr>
                        </a:solidFill>
                        <a:effectLst/>
                        <a:latin typeface="Calibri" panose="020F0502020204030204" pitchFamily="34" charset="0"/>
                      </a:endParaRPr>
                    </a:p>
                  </a:txBody>
                  <a:tcPr marL="9525" marR="9525" marT="9525" marB="0" anchor="b"/>
                </a:tc>
                <a:tc>
                  <a:txBody>
                    <a:bodyPr/>
                    <a:lstStyle/>
                    <a:p>
                      <a:pPr algn="just" fontAlgn="b"/>
                      <a:r>
                        <a:rPr lang="fr-FR" sz="2400" b="1" i="0" u="none" strike="noStrike" dirty="0">
                          <a:solidFill>
                            <a:schemeClr val="accent6">
                              <a:lumMod val="75000"/>
                            </a:schemeClr>
                          </a:solidFill>
                          <a:effectLst/>
                          <a:latin typeface="Calibri" panose="020F0502020204030204" pitchFamily="34" charset="0"/>
                        </a:rPr>
                        <a:t>1</a:t>
                      </a:r>
                      <a:r>
                        <a:rPr lang="fr-FR" sz="2400" b="1" i="0" u="none" strike="noStrike" baseline="30000" dirty="0">
                          <a:solidFill>
                            <a:schemeClr val="accent6">
                              <a:lumMod val="75000"/>
                            </a:schemeClr>
                          </a:solidFill>
                          <a:effectLst/>
                          <a:latin typeface="Calibri" panose="020F0502020204030204" pitchFamily="34" charset="0"/>
                        </a:rPr>
                        <a:t>ère</a:t>
                      </a:r>
                      <a:r>
                        <a:rPr lang="fr-FR" sz="2400" b="1" i="0" u="none" strike="noStrike" baseline="0" dirty="0">
                          <a:solidFill>
                            <a:schemeClr val="accent6">
                              <a:lumMod val="75000"/>
                            </a:schemeClr>
                          </a:solidFill>
                          <a:effectLst/>
                          <a:latin typeface="Calibri" panose="020F0502020204030204" pitchFamily="34" charset="0"/>
                        </a:rPr>
                        <a:t> </a:t>
                      </a:r>
                      <a:endParaRPr lang="fr-FR" sz="2400" b="1" i="0" u="none" strike="noStrike" dirty="0">
                        <a:solidFill>
                          <a:schemeClr val="accent6">
                            <a:lumMod val="75000"/>
                          </a:schemeClr>
                        </a:solidFill>
                        <a:effectLst/>
                        <a:latin typeface="Calibri" panose="020F0502020204030204" pitchFamily="34" charset="0"/>
                      </a:endParaRPr>
                    </a:p>
                  </a:txBody>
                  <a:tcPr marL="9525" marR="9525" marT="9525" marB="0" anchor="b"/>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fr-FR" sz="2400" b="1" u="none" strike="noStrike" dirty="0">
                          <a:solidFill>
                            <a:schemeClr val="accent6">
                              <a:lumMod val="75000"/>
                            </a:schemeClr>
                          </a:solidFill>
                          <a:effectLst/>
                        </a:rPr>
                        <a:t>T</a:t>
                      </a:r>
                      <a:r>
                        <a:rPr lang="fr-FR" sz="2400" b="1" i="0" u="none" strike="noStrike" baseline="30000" dirty="0">
                          <a:solidFill>
                            <a:schemeClr val="accent6">
                              <a:lumMod val="75000"/>
                            </a:schemeClr>
                          </a:solidFill>
                          <a:effectLst/>
                          <a:latin typeface="Calibri" panose="020F0502020204030204" pitchFamily="34" charset="0"/>
                        </a:rPr>
                        <a:t>ale</a:t>
                      </a:r>
                      <a:r>
                        <a:rPr lang="fr-FR" sz="2400" b="1" u="none" strike="noStrike" dirty="0">
                          <a:solidFill>
                            <a:schemeClr val="accent6">
                              <a:lumMod val="75000"/>
                            </a:schemeClr>
                          </a:solidFill>
                          <a:effectLst/>
                        </a:rPr>
                        <a:t> </a:t>
                      </a:r>
                      <a:endParaRPr lang="fr-FR" sz="2400" b="1" i="0" u="none" strike="noStrike" dirty="0">
                        <a:solidFill>
                          <a:schemeClr val="accent6">
                            <a:lumMod val="75000"/>
                          </a:schemeClr>
                        </a:solidFill>
                        <a:effectLst/>
                        <a:latin typeface="Calibri" panose="020F0502020204030204" pitchFamily="34" charset="0"/>
                      </a:endParaRPr>
                    </a:p>
                  </a:txBody>
                  <a:tcPr marL="9525" marR="9525" marT="9525" marB="0" anchor="b"/>
                </a:tc>
                <a:tc>
                  <a:txBody>
                    <a:bodyPr/>
                    <a:lstStyle/>
                    <a:p>
                      <a:pPr algn="just" fontAlgn="b"/>
                      <a:r>
                        <a:rPr lang="fr-FR" sz="2400" b="1" i="0" u="none" strike="noStrike" dirty="0">
                          <a:solidFill>
                            <a:schemeClr val="accent6">
                              <a:lumMod val="75000"/>
                            </a:schemeClr>
                          </a:solidFill>
                          <a:effectLst/>
                          <a:latin typeface="Calibri" panose="020F0502020204030204" pitchFamily="34" charset="0"/>
                        </a:rPr>
                        <a:t>2</a:t>
                      </a:r>
                      <a:r>
                        <a:rPr lang="fr-FR" sz="2400" b="1" i="0" u="none" strike="noStrike" baseline="30000" dirty="0">
                          <a:solidFill>
                            <a:schemeClr val="accent6">
                              <a:lumMod val="75000"/>
                            </a:schemeClr>
                          </a:solidFill>
                          <a:effectLst/>
                          <a:latin typeface="Calibri" panose="020F0502020204030204" pitchFamily="34" charset="0"/>
                        </a:rPr>
                        <a:t>nde</a:t>
                      </a:r>
                      <a:r>
                        <a:rPr lang="fr-FR" sz="2400" b="1" i="0" u="none" strike="noStrike" baseline="0" dirty="0">
                          <a:solidFill>
                            <a:schemeClr val="accent6">
                              <a:lumMod val="75000"/>
                            </a:schemeClr>
                          </a:solidFill>
                          <a:effectLst/>
                          <a:latin typeface="Calibri" panose="020F0502020204030204" pitchFamily="34" charset="0"/>
                        </a:rPr>
                        <a:t> </a:t>
                      </a:r>
                      <a:endParaRPr lang="fr-FR" sz="2400" b="1" i="0" u="none" strike="noStrike" dirty="0">
                        <a:solidFill>
                          <a:schemeClr val="accent6">
                            <a:lumMod val="75000"/>
                          </a:schemeClr>
                        </a:solidFill>
                        <a:effectLst/>
                        <a:latin typeface="Calibri" panose="020F0502020204030204" pitchFamily="34" charset="0"/>
                      </a:endParaRPr>
                    </a:p>
                  </a:txBody>
                  <a:tcPr marL="9525" marR="9525" marT="9525" marB="0" anchor="b"/>
                </a:tc>
                <a:tc>
                  <a:txBody>
                    <a:bodyPr/>
                    <a:lstStyle/>
                    <a:p>
                      <a:pPr algn="just" fontAlgn="b"/>
                      <a:r>
                        <a:rPr lang="fr-FR" sz="2400" b="1" i="0" u="none" strike="noStrike" dirty="0">
                          <a:solidFill>
                            <a:schemeClr val="accent6">
                              <a:lumMod val="75000"/>
                            </a:schemeClr>
                          </a:solidFill>
                          <a:effectLst/>
                          <a:latin typeface="Calibri" panose="020F0502020204030204" pitchFamily="34" charset="0"/>
                        </a:rPr>
                        <a:t>1</a:t>
                      </a:r>
                      <a:r>
                        <a:rPr lang="fr-FR" sz="2400" b="1" i="0" u="none" strike="noStrike" baseline="30000" dirty="0">
                          <a:solidFill>
                            <a:schemeClr val="accent6">
                              <a:lumMod val="75000"/>
                            </a:schemeClr>
                          </a:solidFill>
                          <a:effectLst/>
                          <a:latin typeface="Calibri" panose="020F0502020204030204" pitchFamily="34" charset="0"/>
                        </a:rPr>
                        <a:t>ère</a:t>
                      </a:r>
                      <a:r>
                        <a:rPr lang="fr-FR" sz="2400" b="1" i="0" u="none" strike="noStrike" baseline="0" dirty="0">
                          <a:solidFill>
                            <a:schemeClr val="accent6">
                              <a:lumMod val="75000"/>
                            </a:schemeClr>
                          </a:solidFill>
                          <a:effectLst/>
                          <a:latin typeface="Calibri" panose="020F0502020204030204" pitchFamily="34" charset="0"/>
                        </a:rPr>
                        <a:t> </a:t>
                      </a:r>
                      <a:endParaRPr lang="fr-FR" sz="2400" b="1" i="0" u="none" strike="noStrike" dirty="0">
                        <a:solidFill>
                          <a:schemeClr val="accent6">
                            <a:lumMod val="75000"/>
                          </a:schemeClr>
                        </a:solidFill>
                        <a:effectLst/>
                        <a:latin typeface="Calibri" panose="020F0502020204030204" pitchFamily="34" charset="0"/>
                      </a:endParaRPr>
                    </a:p>
                  </a:txBody>
                  <a:tcPr marL="9525" marR="9525" marT="9525" marB="0" anchor="b"/>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fr-FR" sz="2400" b="1" u="none" strike="noStrike" dirty="0">
                          <a:solidFill>
                            <a:schemeClr val="accent6">
                              <a:lumMod val="75000"/>
                            </a:schemeClr>
                          </a:solidFill>
                          <a:effectLst/>
                        </a:rPr>
                        <a:t>T</a:t>
                      </a:r>
                      <a:r>
                        <a:rPr lang="fr-FR" sz="2400" b="1" i="0" u="none" strike="noStrike" baseline="30000" dirty="0">
                          <a:solidFill>
                            <a:schemeClr val="accent6">
                              <a:lumMod val="75000"/>
                            </a:schemeClr>
                          </a:solidFill>
                          <a:effectLst/>
                          <a:latin typeface="Calibri" panose="020F0502020204030204" pitchFamily="34" charset="0"/>
                        </a:rPr>
                        <a:t>ale</a:t>
                      </a:r>
                      <a:r>
                        <a:rPr lang="fr-FR" sz="2400" b="1" u="none" strike="noStrike" dirty="0">
                          <a:solidFill>
                            <a:schemeClr val="accent6">
                              <a:lumMod val="75000"/>
                            </a:schemeClr>
                          </a:solidFill>
                          <a:effectLst/>
                        </a:rPr>
                        <a:t> </a:t>
                      </a:r>
                      <a:endParaRPr lang="fr-FR" sz="2400" b="1" i="0" u="none" strike="noStrike" dirty="0">
                        <a:solidFill>
                          <a:schemeClr val="accent6">
                            <a:lumMod val="75000"/>
                          </a:schemeClr>
                        </a:solidFill>
                        <a:effectLst/>
                        <a:latin typeface="Calibri" panose="020F0502020204030204" pitchFamily="34" charset="0"/>
                      </a:endParaRPr>
                    </a:p>
                  </a:txBody>
                  <a:tcPr marL="9525" marR="9525" marT="9525" marB="0" anchor="b"/>
                </a:tc>
                <a:tc>
                  <a:txBody>
                    <a:bodyPr/>
                    <a:lstStyle/>
                    <a:p>
                      <a:pPr algn="just" fontAlgn="b"/>
                      <a:r>
                        <a:rPr lang="fr-FR" sz="2400" b="1" i="0" u="none" strike="noStrike" dirty="0">
                          <a:solidFill>
                            <a:schemeClr val="accent6">
                              <a:lumMod val="75000"/>
                            </a:schemeClr>
                          </a:solidFill>
                          <a:effectLst/>
                          <a:latin typeface="+mn-lt"/>
                        </a:rPr>
                        <a:t>2</a:t>
                      </a:r>
                      <a:r>
                        <a:rPr lang="fr-FR" sz="2400" b="1" i="0" u="none" strike="noStrike" baseline="30000" dirty="0">
                          <a:solidFill>
                            <a:schemeClr val="accent6">
                              <a:lumMod val="75000"/>
                            </a:schemeClr>
                          </a:solidFill>
                          <a:effectLst/>
                          <a:latin typeface="+mn-lt"/>
                        </a:rPr>
                        <a:t>nde</a:t>
                      </a:r>
                      <a:r>
                        <a:rPr lang="fr-FR" sz="2400" b="1" i="0" u="none" strike="noStrike" baseline="0" dirty="0">
                          <a:solidFill>
                            <a:schemeClr val="accent6">
                              <a:lumMod val="75000"/>
                            </a:schemeClr>
                          </a:solidFill>
                          <a:effectLst/>
                          <a:latin typeface="+mn-lt"/>
                        </a:rPr>
                        <a:t> </a:t>
                      </a:r>
                      <a:endParaRPr lang="fr-FR" sz="2400" b="1" i="0" u="none" strike="noStrike" dirty="0">
                        <a:solidFill>
                          <a:schemeClr val="accent6">
                            <a:lumMod val="75000"/>
                          </a:schemeClr>
                        </a:solidFill>
                        <a:effectLst/>
                        <a:latin typeface="Calibri" panose="020F0502020204030204" pitchFamily="34" charset="0"/>
                      </a:endParaRPr>
                    </a:p>
                  </a:txBody>
                  <a:tcPr marL="9525" marR="9525" marT="9525" marB="0" anchor="b"/>
                </a:tc>
                <a:tc>
                  <a:txBody>
                    <a:bodyPr/>
                    <a:lstStyle/>
                    <a:p>
                      <a:pPr algn="just" fontAlgn="b"/>
                      <a:r>
                        <a:rPr lang="fr-FR" sz="2400" b="1" i="0" u="none" strike="noStrike" dirty="0">
                          <a:solidFill>
                            <a:schemeClr val="accent6">
                              <a:lumMod val="75000"/>
                            </a:schemeClr>
                          </a:solidFill>
                          <a:effectLst/>
                          <a:latin typeface="Calibri" panose="020F0502020204030204" pitchFamily="34" charset="0"/>
                        </a:rPr>
                        <a:t>1</a:t>
                      </a:r>
                      <a:r>
                        <a:rPr lang="fr-FR" sz="2400" b="1" i="0" u="none" strike="noStrike" baseline="30000" dirty="0">
                          <a:solidFill>
                            <a:schemeClr val="accent6">
                              <a:lumMod val="75000"/>
                            </a:schemeClr>
                          </a:solidFill>
                          <a:effectLst/>
                          <a:latin typeface="Calibri" panose="020F0502020204030204" pitchFamily="34" charset="0"/>
                        </a:rPr>
                        <a:t>ère</a:t>
                      </a:r>
                      <a:r>
                        <a:rPr lang="fr-FR" sz="2400" b="1" i="0" u="none" strike="noStrike" baseline="0" dirty="0">
                          <a:solidFill>
                            <a:schemeClr val="accent6">
                              <a:lumMod val="75000"/>
                            </a:schemeClr>
                          </a:solidFill>
                          <a:effectLst/>
                          <a:latin typeface="Calibri" panose="020F0502020204030204" pitchFamily="34" charset="0"/>
                        </a:rPr>
                        <a:t> </a:t>
                      </a:r>
                      <a:endParaRPr lang="fr-FR" sz="2400" b="1" i="0" u="none" strike="noStrike" dirty="0">
                        <a:solidFill>
                          <a:schemeClr val="accent6">
                            <a:lumMod val="75000"/>
                          </a:schemeClr>
                        </a:solidFill>
                        <a:effectLst/>
                        <a:latin typeface="Calibri" panose="020F0502020204030204" pitchFamily="34" charset="0"/>
                      </a:endParaRPr>
                    </a:p>
                  </a:txBody>
                  <a:tcPr marL="9525" marR="9525" marT="9525" marB="0" anchor="b"/>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fr-FR" sz="2400" b="1" u="none" strike="noStrike" dirty="0">
                          <a:solidFill>
                            <a:schemeClr val="accent6">
                              <a:lumMod val="75000"/>
                            </a:schemeClr>
                          </a:solidFill>
                          <a:effectLst/>
                        </a:rPr>
                        <a:t>T</a:t>
                      </a:r>
                      <a:r>
                        <a:rPr lang="fr-FR" sz="2400" b="1" i="0" u="none" strike="noStrike" baseline="30000" dirty="0">
                          <a:solidFill>
                            <a:schemeClr val="accent6">
                              <a:lumMod val="75000"/>
                            </a:schemeClr>
                          </a:solidFill>
                          <a:effectLst/>
                          <a:latin typeface="Calibri" panose="020F0502020204030204" pitchFamily="34" charset="0"/>
                        </a:rPr>
                        <a:t>ale</a:t>
                      </a:r>
                      <a:r>
                        <a:rPr lang="fr-FR" sz="2400" b="1" u="none" strike="noStrike" dirty="0">
                          <a:solidFill>
                            <a:schemeClr val="accent6">
                              <a:lumMod val="75000"/>
                            </a:schemeClr>
                          </a:solidFill>
                          <a:effectLst/>
                        </a:rPr>
                        <a:t> </a:t>
                      </a:r>
                      <a:endParaRPr lang="fr-FR" sz="2400" b="1" i="0" u="none" strike="noStrike" dirty="0">
                        <a:solidFill>
                          <a:schemeClr val="accent6">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4588094"/>
                  </a:ext>
                </a:extLst>
              </a:tr>
              <a:tr h="450977">
                <a:tc>
                  <a:txBody>
                    <a:bodyPr/>
                    <a:lstStyle/>
                    <a:p>
                      <a:pPr algn="just" fontAlgn="b"/>
                      <a:r>
                        <a:rPr lang="fr-FR" sz="2400" b="1" u="none" strike="noStrike" dirty="0">
                          <a:effectLst/>
                        </a:rPr>
                        <a:t>190</a:t>
                      </a:r>
                      <a:endParaRPr lang="fr-FR"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just" fontAlgn="b"/>
                      <a:r>
                        <a:rPr lang="fr-FR" sz="2400" b="1" u="none" strike="noStrike" dirty="0">
                          <a:effectLst/>
                        </a:rPr>
                        <a:t>207</a:t>
                      </a:r>
                      <a:endParaRPr lang="fr-FR"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just" fontAlgn="b"/>
                      <a:r>
                        <a:rPr lang="fr-FR" sz="2400" b="1" u="none" strike="noStrike" dirty="0">
                          <a:effectLst/>
                        </a:rPr>
                        <a:t>202</a:t>
                      </a:r>
                      <a:endParaRPr lang="fr-FR"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just" fontAlgn="b"/>
                      <a:r>
                        <a:rPr lang="fr-FR" sz="2400" b="1" u="none" strike="noStrike" dirty="0">
                          <a:effectLst/>
                        </a:rPr>
                        <a:t>212</a:t>
                      </a:r>
                      <a:endParaRPr lang="fr-FR"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just" fontAlgn="b"/>
                      <a:r>
                        <a:rPr lang="fr-FR" sz="2400" b="1" u="none" strike="noStrike" dirty="0">
                          <a:effectLst/>
                        </a:rPr>
                        <a:t>185</a:t>
                      </a:r>
                      <a:endParaRPr lang="fr-FR"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just" fontAlgn="b"/>
                      <a:r>
                        <a:rPr lang="fr-FR" sz="2400" b="1" u="none" strike="noStrike" dirty="0">
                          <a:effectLst/>
                        </a:rPr>
                        <a:t>213</a:t>
                      </a:r>
                      <a:endParaRPr lang="fr-FR"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just" fontAlgn="b"/>
                      <a:r>
                        <a:rPr lang="fr-FR" sz="2400" b="1" u="none" strike="noStrike" dirty="0">
                          <a:effectLst/>
                        </a:rPr>
                        <a:t>214</a:t>
                      </a:r>
                      <a:endParaRPr lang="fr-FR"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just" fontAlgn="b"/>
                      <a:r>
                        <a:rPr lang="fr-FR" sz="2400" b="1" u="none" strike="noStrike" dirty="0">
                          <a:effectLst/>
                        </a:rPr>
                        <a:t>207</a:t>
                      </a:r>
                      <a:endParaRPr lang="fr-FR"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just" fontAlgn="b"/>
                      <a:r>
                        <a:rPr lang="fr-FR" sz="2400" b="1" u="none" strike="noStrike" dirty="0">
                          <a:effectLst/>
                        </a:rPr>
                        <a:t>181</a:t>
                      </a:r>
                      <a:endParaRPr lang="fr-FR" sz="2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48995239"/>
                  </a:ext>
                </a:extLst>
              </a:tr>
            </a:tbl>
          </a:graphicData>
        </a:graphic>
      </p:graphicFrame>
    </p:spTree>
    <p:extLst>
      <p:ext uri="{BB962C8B-B14F-4D97-AF65-F5344CB8AC3E}">
        <p14:creationId xmlns:p14="http://schemas.microsoft.com/office/powerpoint/2010/main" val="123675826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rme libre : Forme 23"/>
          <p:cNvSpPr/>
          <p:nvPr/>
        </p:nvSpPr>
        <p:spPr>
          <a:xfrm>
            <a:off x="0" y="-38372"/>
            <a:ext cx="12192000" cy="1357721"/>
          </a:xfrm>
          <a:custGeom>
            <a:avLst/>
            <a:gdLst>
              <a:gd name="connsiteX0" fmla="*/ 7144 w 6000750"/>
              <a:gd name="connsiteY0" fmla="*/ 7144 h 904875"/>
              <a:gd name="connsiteX1" fmla="*/ 7144 w 6000750"/>
              <a:gd name="connsiteY1" fmla="*/ 613886 h 904875"/>
              <a:gd name="connsiteX2" fmla="*/ 3546634 w 6000750"/>
              <a:gd name="connsiteY2" fmla="*/ 574834 h 904875"/>
              <a:gd name="connsiteX3" fmla="*/ 5998369 w 6000750"/>
              <a:gd name="connsiteY3" fmla="*/ 893921 h 904875"/>
              <a:gd name="connsiteX4" fmla="*/ 5998369 w 6000750"/>
              <a:gd name="connsiteY4" fmla="*/ 7144 h 904875"/>
              <a:gd name="connsiteX5" fmla="*/ 7144 w 6000750"/>
              <a:gd name="connsiteY5" fmla="*/ 7144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0" h="904875">
                <a:moveTo>
                  <a:pt x="7144" y="7144"/>
                </a:moveTo>
                <a:lnTo>
                  <a:pt x="7144" y="613886"/>
                </a:lnTo>
                <a:cubicBezTo>
                  <a:pt x="647224" y="1034891"/>
                  <a:pt x="2136934" y="964406"/>
                  <a:pt x="3546634" y="574834"/>
                </a:cubicBezTo>
                <a:cubicBezTo>
                  <a:pt x="4882039" y="205264"/>
                  <a:pt x="5998369" y="893921"/>
                  <a:pt x="5998369" y="893921"/>
                </a:cubicBezTo>
                <a:lnTo>
                  <a:pt x="5998369" y="7144"/>
                </a:lnTo>
                <a:lnTo>
                  <a:pt x="7144" y="7144"/>
                </a:lnTo>
                <a:close/>
              </a:path>
            </a:pathLst>
          </a:custGeom>
          <a:solidFill>
            <a:srgbClr val="92D050"/>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7" name="Image 6"/>
          <p:cNvPicPr/>
          <p:nvPr/>
        </p:nvPicPr>
        <p:blipFill>
          <a:blip r:embed="rId2" cstate="print">
            <a:extLst>
              <a:ext uri="{28A0092B-C50C-407E-A947-70E740481C1C}">
                <a14:useLocalDpi xmlns:a14="http://schemas.microsoft.com/office/drawing/2010/main" val="0"/>
              </a:ext>
            </a:extLst>
          </a:blip>
          <a:stretch>
            <a:fillRect/>
          </a:stretch>
        </p:blipFill>
        <p:spPr>
          <a:xfrm>
            <a:off x="689972" y="138136"/>
            <a:ext cx="1896474" cy="1036593"/>
          </a:xfrm>
          <a:prstGeom prst="rect">
            <a:avLst/>
          </a:prstGeom>
        </p:spPr>
      </p:pic>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9745147" y="208893"/>
            <a:ext cx="1923552" cy="965836"/>
          </a:xfrm>
          <a:prstGeom prst="rect">
            <a:avLst/>
          </a:prstGeom>
        </p:spPr>
      </p:pic>
      <p:sp>
        <p:nvSpPr>
          <p:cNvPr id="9" name="Rectangle 8"/>
          <p:cNvSpPr/>
          <p:nvPr/>
        </p:nvSpPr>
        <p:spPr>
          <a:xfrm>
            <a:off x="523298" y="1121549"/>
            <a:ext cx="11145400" cy="1302921"/>
          </a:xfrm>
          <a:prstGeom prst="rect">
            <a:avLst/>
          </a:prstGeom>
        </p:spPr>
        <p:txBody>
          <a:bodyPr wrap="square" anchor="t">
            <a:spAutoFit/>
          </a:bodyPr>
          <a:lstStyle/>
          <a:p>
            <a:pPr marL="457200" marR="457200" algn="ctr">
              <a:spcBef>
                <a:spcPts val="200"/>
              </a:spcBef>
              <a:spcAft>
                <a:spcPts val="1800"/>
              </a:spcAft>
            </a:pPr>
            <a:r>
              <a:rPr lang="fr-FR" sz="3200" b="1" dirty="0">
                <a:solidFill>
                  <a:schemeClr val="accent6">
                    <a:lumMod val="75000"/>
                  </a:schemeClr>
                </a:solidFill>
              </a:rPr>
              <a:t>Rentrée scolaire 2020-2021 </a:t>
            </a:r>
          </a:p>
          <a:p>
            <a:pPr marL="457200" marR="457200" algn="ctr">
              <a:spcBef>
                <a:spcPts val="200"/>
              </a:spcBef>
              <a:spcAft>
                <a:spcPts val="1800"/>
              </a:spcAft>
            </a:pPr>
            <a:r>
              <a:rPr lang="fr-FR" sz="3000" b="1" dirty="0">
                <a:solidFill>
                  <a:schemeClr val="accent6">
                    <a:lumMod val="75000"/>
                  </a:schemeClr>
                </a:solidFill>
              </a:rPr>
              <a:t>EFFECTIFS PERSONNELS:</a:t>
            </a:r>
          </a:p>
        </p:txBody>
      </p:sp>
      <p:sp>
        <p:nvSpPr>
          <p:cNvPr id="10" name="Rectangle 9"/>
          <p:cNvSpPr/>
          <p:nvPr/>
        </p:nvSpPr>
        <p:spPr>
          <a:xfrm>
            <a:off x="261646" y="2529091"/>
            <a:ext cx="12415775" cy="1149033"/>
          </a:xfrm>
          <a:prstGeom prst="rect">
            <a:avLst/>
          </a:prstGeom>
        </p:spPr>
        <p:txBody>
          <a:bodyPr wrap="square" anchor="t">
            <a:spAutoFit/>
          </a:bodyPr>
          <a:lstStyle/>
          <a:p>
            <a:pPr marL="914400" marR="457200" indent="-457200">
              <a:spcBef>
                <a:spcPts val="200"/>
              </a:spcBef>
              <a:spcAft>
                <a:spcPts val="1800"/>
              </a:spcAft>
              <a:buFont typeface="Wingdings" panose="05000000000000000000" pitchFamily="2" charset="2"/>
              <a:buChar char="Ø"/>
            </a:pPr>
            <a:r>
              <a:rPr lang="fr-FR" sz="2600" dirty="0"/>
              <a:t>Personnels Enseignants: 58 (+ 3 enseignements en partage de service EDN/EDC)</a:t>
            </a:r>
          </a:p>
          <a:p>
            <a:pPr marL="914400" marR="457200" indent="-457200">
              <a:spcBef>
                <a:spcPts val="200"/>
              </a:spcBef>
              <a:spcAft>
                <a:spcPts val="1800"/>
              </a:spcAft>
              <a:buFont typeface="Wingdings" panose="05000000000000000000" pitchFamily="2" charset="2"/>
              <a:buChar char="Ø"/>
            </a:pPr>
            <a:r>
              <a:rPr lang="fr-FR" sz="2600" dirty="0"/>
              <a:t>Personnels non-enseignants: 23 </a:t>
            </a:r>
          </a:p>
        </p:txBody>
      </p:sp>
      <p:sp>
        <p:nvSpPr>
          <p:cNvPr id="11" name="Rectangle 10"/>
          <p:cNvSpPr/>
          <p:nvPr/>
        </p:nvSpPr>
        <p:spPr>
          <a:xfrm>
            <a:off x="523298" y="4078233"/>
            <a:ext cx="10773059" cy="2380139"/>
          </a:xfrm>
          <a:prstGeom prst="rect">
            <a:avLst/>
          </a:prstGeom>
        </p:spPr>
        <p:txBody>
          <a:bodyPr wrap="square" anchor="t">
            <a:spAutoFit/>
          </a:bodyPr>
          <a:lstStyle/>
          <a:p>
            <a:pPr marL="457200" marR="457200" algn="ctr">
              <a:spcBef>
                <a:spcPts val="200"/>
              </a:spcBef>
              <a:spcAft>
                <a:spcPts val="1800"/>
              </a:spcAft>
            </a:pPr>
            <a:r>
              <a:rPr lang="fr-FR" sz="3000" b="1" dirty="0">
                <a:solidFill>
                  <a:schemeClr val="accent6">
                    <a:lumMod val="75000"/>
                  </a:schemeClr>
                </a:solidFill>
              </a:rPr>
              <a:t>Nouveaux personnels:</a:t>
            </a:r>
            <a:endParaRPr lang="fr-FR" altLang="fr-FR" dirty="0">
              <a:solidFill>
                <a:schemeClr val="accent6">
                  <a:lumMod val="50000"/>
                </a:schemeClr>
              </a:solidFill>
              <a:ea typeface="ＭＳ Ｐゴシック" panose="020B0600070205080204" pitchFamily="34" charset="-128"/>
            </a:endParaRPr>
          </a:p>
          <a:p>
            <a:pPr>
              <a:buFont typeface="Wingdings" panose="05000000000000000000" pitchFamily="2" charset="2"/>
              <a:buChar char="Ø"/>
              <a:defRPr/>
            </a:pPr>
            <a:r>
              <a:rPr lang="fr-FR" altLang="fr-FR" sz="2400" dirty="0">
                <a:ea typeface="ＭＳ Ｐゴシック" panose="020B0600070205080204" pitchFamily="34" charset="-128"/>
              </a:rPr>
              <a:t>1 professeur de mathématiques en résidence (Monsieur Jérôme GAUTHIER)</a:t>
            </a:r>
          </a:p>
          <a:p>
            <a:pPr>
              <a:buFont typeface="Wingdings" panose="05000000000000000000" pitchFamily="2" charset="2"/>
              <a:buChar char="Ø"/>
              <a:defRPr/>
            </a:pPr>
            <a:r>
              <a:rPr lang="fr-FR" altLang="fr-FR" sz="2400" dirty="0">
                <a:ea typeface="ＭＳ Ｐゴシック" panose="020B0600070205080204" pitchFamily="34" charset="-128"/>
              </a:rPr>
              <a:t>1 professeur d’Histoire Géographie SI en contrat local (Monsieur Rumi PALSHA)</a:t>
            </a:r>
          </a:p>
          <a:p>
            <a:pPr>
              <a:buFont typeface="Wingdings" panose="05000000000000000000" pitchFamily="2" charset="2"/>
              <a:buChar char="Ø"/>
              <a:defRPr/>
            </a:pPr>
            <a:r>
              <a:rPr lang="fr-FR" altLang="fr-FR" sz="2400" dirty="0">
                <a:ea typeface="ＭＳ Ｐゴシック" panose="020B0600070205080204" pitchFamily="34" charset="-128"/>
              </a:rPr>
              <a:t>1 psychologue scolaire(Monsieur Damien FABRE)</a:t>
            </a:r>
            <a:endParaRPr lang="fr-FR" sz="2400" dirty="0"/>
          </a:p>
          <a:p>
            <a:pPr marL="457200" marR="457200" algn="ctr">
              <a:spcBef>
                <a:spcPts val="200"/>
              </a:spcBef>
              <a:spcAft>
                <a:spcPts val="1800"/>
              </a:spcAft>
            </a:pPr>
            <a:r>
              <a:rPr lang="fr-FR" sz="3000" b="1" dirty="0">
                <a:solidFill>
                  <a:schemeClr val="accent6">
                    <a:lumMod val="50000"/>
                  </a:schemeClr>
                </a:solidFill>
              </a:rPr>
              <a:t>  </a:t>
            </a:r>
          </a:p>
        </p:txBody>
      </p:sp>
    </p:spTree>
    <p:extLst>
      <p:ext uri="{BB962C8B-B14F-4D97-AF65-F5344CB8AC3E}">
        <p14:creationId xmlns:p14="http://schemas.microsoft.com/office/powerpoint/2010/main" val="1762167434"/>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cstate="print">
            <a:extLst>
              <a:ext uri="{28A0092B-C50C-407E-A947-70E740481C1C}">
                <a14:useLocalDpi xmlns:a14="http://schemas.microsoft.com/office/drawing/2010/main" val="0"/>
              </a:ext>
            </a:extLst>
          </a:blip>
          <a:srcRect t="6869" r="6972" b="9188"/>
          <a:stretch/>
        </p:blipFill>
        <p:spPr>
          <a:xfrm>
            <a:off x="0" y="1"/>
            <a:ext cx="4335459" cy="2197767"/>
          </a:xfrm>
          <a:prstGeom prst="rect">
            <a:avLst/>
          </a:prstGeom>
        </p:spPr>
      </p:pic>
      <p:pic>
        <p:nvPicPr>
          <p:cNvPr id="14" name="Image 13"/>
          <p:cNvPicPr>
            <a:picLocks noChangeAspect="1"/>
          </p:cNvPicPr>
          <p:nvPr/>
        </p:nvPicPr>
        <p:blipFill rotWithShape="1">
          <a:blip r:embed="rId3" cstate="print">
            <a:extLst>
              <a:ext uri="{28A0092B-C50C-407E-A947-70E740481C1C}">
                <a14:useLocalDpi xmlns:a14="http://schemas.microsoft.com/office/drawing/2010/main" val="0"/>
              </a:ext>
            </a:extLst>
          </a:blip>
          <a:srcRect t="6969" b="14620"/>
          <a:stretch/>
        </p:blipFill>
        <p:spPr>
          <a:xfrm>
            <a:off x="4335459" y="-1"/>
            <a:ext cx="3958309" cy="2197769"/>
          </a:xfrm>
          <a:prstGeom prst="rect">
            <a:avLst/>
          </a:prstGeom>
        </p:spPr>
      </p:pic>
      <p:pic>
        <p:nvPicPr>
          <p:cNvPr id="16" name="Image 15"/>
          <p:cNvPicPr>
            <a:picLocks noChangeAspect="1"/>
          </p:cNvPicPr>
          <p:nvPr/>
        </p:nvPicPr>
        <p:blipFill rotWithShape="1">
          <a:blip r:embed="rId4" cstate="print">
            <a:extLst>
              <a:ext uri="{28A0092B-C50C-407E-A947-70E740481C1C}">
                <a14:useLocalDpi xmlns:a14="http://schemas.microsoft.com/office/drawing/2010/main" val="0"/>
              </a:ext>
            </a:extLst>
          </a:blip>
          <a:srcRect t="21799" b="8490"/>
          <a:stretch/>
        </p:blipFill>
        <p:spPr>
          <a:xfrm>
            <a:off x="7949308" y="4780541"/>
            <a:ext cx="4258373" cy="2077456"/>
          </a:xfrm>
          <a:prstGeom prst="rect">
            <a:avLst/>
          </a:prstGeom>
        </p:spPr>
      </p:pic>
      <p:pic>
        <p:nvPicPr>
          <p:cNvPr id="19" name="Image 18"/>
          <p:cNvPicPr>
            <a:picLocks noChangeAspect="1"/>
          </p:cNvPicPr>
          <p:nvPr/>
        </p:nvPicPr>
        <p:blipFill rotWithShape="1">
          <a:blip r:embed="rId5">
            <a:extLst>
              <a:ext uri="{28A0092B-C50C-407E-A947-70E740481C1C}">
                <a14:useLocalDpi xmlns:a14="http://schemas.microsoft.com/office/drawing/2010/main" val="0"/>
              </a:ext>
            </a:extLst>
          </a:blip>
          <a:srcRect l="6401" t="28201" r="5039" b="13511"/>
          <a:stretch/>
        </p:blipFill>
        <p:spPr>
          <a:xfrm>
            <a:off x="8293768" y="-7"/>
            <a:ext cx="3890786" cy="2197768"/>
          </a:xfrm>
          <a:prstGeom prst="rect">
            <a:avLst/>
          </a:prstGeom>
        </p:spPr>
      </p:pic>
      <p:pic>
        <p:nvPicPr>
          <p:cNvPr id="21" name="Image 20"/>
          <p:cNvPicPr>
            <a:picLocks noChangeAspect="1"/>
          </p:cNvPicPr>
          <p:nvPr/>
        </p:nvPicPr>
        <p:blipFill rotWithShape="1">
          <a:blip r:embed="rId6" cstate="print">
            <a:extLst>
              <a:ext uri="{28A0092B-C50C-407E-A947-70E740481C1C}">
                <a14:useLocalDpi xmlns:a14="http://schemas.microsoft.com/office/drawing/2010/main" val="0"/>
              </a:ext>
            </a:extLst>
          </a:blip>
          <a:srcRect r="12287"/>
          <a:stretch/>
        </p:blipFill>
        <p:spPr>
          <a:xfrm>
            <a:off x="-17654" y="4780547"/>
            <a:ext cx="2586002" cy="2077453"/>
          </a:xfrm>
          <a:prstGeom prst="rect">
            <a:avLst/>
          </a:prstGeom>
        </p:spPr>
      </p:pic>
      <p:sp>
        <p:nvSpPr>
          <p:cNvPr id="24" name="Rectangle 23"/>
          <p:cNvSpPr/>
          <p:nvPr/>
        </p:nvSpPr>
        <p:spPr>
          <a:xfrm>
            <a:off x="860009" y="1019509"/>
            <a:ext cx="10909207" cy="5940088"/>
          </a:xfrm>
          <a:prstGeom prst="rect">
            <a:avLst/>
          </a:prstGeom>
        </p:spPr>
        <p:txBody>
          <a:bodyPr wrap="square" anchor="t">
            <a:spAutoFit/>
          </a:bodyPr>
          <a:lstStyle/>
          <a:p>
            <a:pPr marL="457200" marR="457200" algn="ctr">
              <a:spcBef>
                <a:spcPts val="200"/>
              </a:spcBef>
              <a:spcAft>
                <a:spcPts val="1800"/>
              </a:spcAft>
            </a:pPr>
            <a:r>
              <a:rPr lang="fr-FR" sz="6000" b="1" kern="1000" dirty="0">
                <a:solidFill>
                  <a:schemeClr val="bg1"/>
                </a:solidFill>
                <a:ea typeface="Franklin Gothic Book" panose="020B0503020102020204" pitchFamily="34" charset="0"/>
                <a:cs typeface="Times New Roman"/>
              </a:rPr>
              <a:t>Faire sa scolarité au LDM, c’est</a:t>
            </a:r>
            <a:endParaRPr lang="fr-FR" sz="2400" kern="1000" dirty="0">
              <a:solidFill>
                <a:schemeClr val="bg1"/>
              </a:solidFill>
              <a:ea typeface="Franklin Gothic Book" panose="020B0503020102020204" pitchFamily="34" charset="0"/>
              <a:cs typeface="Times New Roman"/>
            </a:endParaRPr>
          </a:p>
          <a:p>
            <a:pPr marL="800100" marR="457200" indent="-342900" algn="ctr">
              <a:spcBef>
                <a:spcPts val="200"/>
              </a:spcBef>
              <a:spcAft>
                <a:spcPts val="1800"/>
              </a:spcAft>
              <a:buFont typeface="Wingdings" panose="05000000000000000000" pitchFamily="2" charset="2"/>
              <a:buChar char="v"/>
            </a:pPr>
            <a:r>
              <a:rPr lang="fr-FR" sz="2400" b="1" kern="1000" dirty="0">
                <a:ea typeface="Franklin Gothic Book" panose="020B0503020102020204" pitchFamily="34" charset="0"/>
                <a:cs typeface="Times New Roman"/>
              </a:rPr>
              <a:t>Bénéficier d’un </a:t>
            </a:r>
            <a:r>
              <a:rPr lang="fr-FR" sz="2400" b="1" dirty="0"/>
              <a:t>système éducatif ouvert sur le monde</a:t>
            </a:r>
          </a:p>
          <a:p>
            <a:pPr marL="800100" marR="457200" indent="-342900" algn="ctr">
              <a:spcBef>
                <a:spcPts val="200"/>
              </a:spcBef>
              <a:spcAft>
                <a:spcPts val="1800"/>
              </a:spcAft>
              <a:buFont typeface="Wingdings" panose="05000000000000000000" pitchFamily="2" charset="2"/>
              <a:buChar char="v"/>
            </a:pPr>
            <a:r>
              <a:rPr lang="fr-FR" sz="2400" b="1" dirty="0"/>
              <a:t>Participer aux échanges interculturels</a:t>
            </a:r>
          </a:p>
          <a:p>
            <a:pPr marL="800100" marR="457200" indent="-342900" algn="ctr">
              <a:spcBef>
                <a:spcPts val="200"/>
              </a:spcBef>
              <a:spcAft>
                <a:spcPts val="1800"/>
              </a:spcAft>
              <a:buFont typeface="Wingdings" panose="05000000000000000000" pitchFamily="2" charset="2"/>
              <a:buChar char="v"/>
            </a:pPr>
            <a:r>
              <a:rPr lang="fr-FR" sz="2400" b="1" dirty="0"/>
              <a:t>S’engager pour le développement durable</a:t>
            </a:r>
          </a:p>
          <a:p>
            <a:pPr marL="800100" marR="457200" indent="-342900" algn="ctr">
              <a:spcBef>
                <a:spcPts val="200"/>
              </a:spcBef>
              <a:spcAft>
                <a:spcPts val="1800"/>
              </a:spcAft>
              <a:buFont typeface="Wingdings" panose="05000000000000000000" pitchFamily="2" charset="2"/>
              <a:buChar char="v"/>
            </a:pPr>
            <a:r>
              <a:rPr lang="fr-FR" sz="2400" b="1" dirty="0"/>
              <a:t>S’épanouir dans son parcours scolaire en développant tous </a:t>
            </a:r>
            <a:r>
              <a:rPr lang="fr-FR" sz="2400" b="1"/>
              <a:t>ses </a:t>
            </a:r>
            <a:r>
              <a:rPr lang="fr-FR" sz="2400" b="1" smtClean="0"/>
              <a:t>talents </a:t>
            </a:r>
            <a:r>
              <a:rPr lang="fr-FR" sz="2400" b="1" dirty="0"/>
              <a:t>académiques, sportifs ou artistiques</a:t>
            </a:r>
          </a:p>
          <a:p>
            <a:pPr marL="457200" marR="457200" algn="ctr">
              <a:spcBef>
                <a:spcPts val="200"/>
              </a:spcBef>
              <a:spcAft>
                <a:spcPts val="1800"/>
              </a:spcAft>
            </a:pPr>
            <a:endParaRPr lang="fr-FR" sz="4000" dirty="0">
              <a:solidFill>
                <a:schemeClr val="bg1"/>
              </a:solidFill>
            </a:endParaRPr>
          </a:p>
          <a:p>
            <a:pPr marL="457200" marR="457200" algn="ctr">
              <a:spcBef>
                <a:spcPts val="200"/>
              </a:spcBef>
              <a:spcAft>
                <a:spcPts val="1800"/>
              </a:spcAft>
            </a:pPr>
            <a:endParaRPr lang="fr-FR" sz="6000" b="1" kern="1000" dirty="0">
              <a:solidFill>
                <a:schemeClr val="bg1"/>
              </a:solidFill>
              <a:ea typeface="Franklin Gothic Book" panose="020B0503020102020204" pitchFamily="34" charset="0"/>
              <a:cs typeface="Times New Roman"/>
            </a:endParaRPr>
          </a:p>
        </p:txBody>
      </p:sp>
      <p:pic>
        <p:nvPicPr>
          <p:cNvPr id="26" name="Image 25"/>
          <p:cNvPicPr>
            <a:picLocks noChangeAspect="1"/>
          </p:cNvPicPr>
          <p:nvPr/>
        </p:nvPicPr>
        <p:blipFill rotWithShape="1">
          <a:blip r:embed="rId7" cstate="print">
            <a:extLst>
              <a:ext uri="{28A0092B-C50C-407E-A947-70E740481C1C}">
                <a14:useLocalDpi xmlns:a14="http://schemas.microsoft.com/office/drawing/2010/main" val="0"/>
              </a:ext>
            </a:extLst>
          </a:blip>
          <a:srcRect t="11227" b="11579"/>
          <a:stretch/>
        </p:blipFill>
        <p:spPr>
          <a:xfrm>
            <a:off x="2568347" y="4780544"/>
            <a:ext cx="2550697" cy="2077459"/>
          </a:xfrm>
          <a:prstGeom prst="rect">
            <a:avLst/>
          </a:prstGeom>
        </p:spPr>
      </p:pic>
      <p:pic>
        <p:nvPicPr>
          <p:cNvPr id="27" name="Image 26"/>
          <p:cNvPicPr>
            <a:picLocks noChangeAspect="1"/>
          </p:cNvPicPr>
          <p:nvPr/>
        </p:nvPicPr>
        <p:blipFill rotWithShape="1">
          <a:blip r:embed="rId8" cstate="print">
            <a:extLst>
              <a:ext uri="{28A0092B-C50C-407E-A947-70E740481C1C}">
                <a14:useLocalDpi xmlns:a14="http://schemas.microsoft.com/office/drawing/2010/main" val="0"/>
              </a:ext>
            </a:extLst>
          </a:blip>
          <a:srcRect l="8677"/>
          <a:stretch/>
        </p:blipFill>
        <p:spPr>
          <a:xfrm>
            <a:off x="5095917" y="4780541"/>
            <a:ext cx="2853391" cy="2077456"/>
          </a:xfrm>
          <a:prstGeom prst="rect">
            <a:avLst/>
          </a:prstGeom>
        </p:spPr>
      </p:pic>
    </p:spTree>
    <p:extLst>
      <p:ext uri="{BB962C8B-B14F-4D97-AF65-F5344CB8AC3E}">
        <p14:creationId xmlns:p14="http://schemas.microsoft.com/office/powerpoint/2010/main" val="42937355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0209" y="2360061"/>
            <a:ext cx="12202208" cy="3862596"/>
          </a:xfrm>
          <a:prstGeom prst="rect">
            <a:avLst/>
          </a:prstGeom>
        </p:spPr>
        <p:txBody>
          <a:bodyPr wrap="square" anchor="t">
            <a:spAutoFit/>
          </a:bodyPr>
          <a:lstStyle/>
          <a:p>
            <a:pPr marL="457200" marR="457200" algn="ctr">
              <a:spcBef>
                <a:spcPts val="200"/>
              </a:spcBef>
              <a:spcAft>
                <a:spcPts val="1800"/>
              </a:spcAft>
            </a:pPr>
            <a:r>
              <a:rPr lang="fr-FR" sz="6000" b="1" kern="1000" dirty="0">
                <a:ea typeface="Franklin Gothic Book" panose="020B0503020102020204" pitchFamily="34" charset="0"/>
                <a:cs typeface="Times New Roman"/>
              </a:rPr>
              <a:t>Faire sa scolarité au LDM, c’est</a:t>
            </a:r>
            <a:endParaRPr lang="fr-FR" sz="2400" b="1" kern="1000" dirty="0">
              <a:ea typeface="Franklin Gothic Book" panose="020B0503020102020204" pitchFamily="34" charset="0"/>
              <a:cs typeface="Times New Roman"/>
            </a:endParaRPr>
          </a:p>
          <a:p>
            <a:pPr marL="457200" marR="457200" algn="ctr">
              <a:spcBef>
                <a:spcPts val="200"/>
              </a:spcBef>
              <a:spcAft>
                <a:spcPts val="1800"/>
              </a:spcAft>
            </a:pPr>
            <a:r>
              <a:rPr lang="fr-FR" sz="3500" b="1" kern="1000" dirty="0">
                <a:solidFill>
                  <a:schemeClr val="accent6"/>
                </a:solidFill>
                <a:ea typeface="Franklin Gothic Book" panose="020B0503020102020204" pitchFamily="34" charset="0"/>
                <a:cs typeface="Times New Roman"/>
              </a:rPr>
              <a:t>Préparer sa poursuite d’étude en forgeant son autonomie</a:t>
            </a:r>
            <a:endParaRPr lang="fr-FR" sz="3500" b="1" dirty="0">
              <a:solidFill>
                <a:schemeClr val="accent6"/>
              </a:solidFill>
            </a:endParaRPr>
          </a:p>
          <a:p>
            <a:pPr marL="457200" marR="457200" algn="ctr">
              <a:spcBef>
                <a:spcPts val="200"/>
              </a:spcBef>
              <a:spcAft>
                <a:spcPts val="1800"/>
              </a:spcAft>
            </a:pPr>
            <a:endParaRPr lang="fr-FR" sz="4000" dirty="0">
              <a:solidFill>
                <a:schemeClr val="bg1"/>
              </a:solidFill>
            </a:endParaRPr>
          </a:p>
          <a:p>
            <a:pPr marL="457200" marR="457200" algn="ctr">
              <a:spcBef>
                <a:spcPts val="200"/>
              </a:spcBef>
              <a:spcAft>
                <a:spcPts val="1800"/>
              </a:spcAft>
            </a:pPr>
            <a:endParaRPr lang="fr-FR" sz="6000" b="1" kern="1000" dirty="0">
              <a:solidFill>
                <a:schemeClr val="bg1"/>
              </a:solidFill>
              <a:ea typeface="Franklin Gothic Book" panose="020B0503020102020204" pitchFamily="34" charset="0"/>
              <a:cs typeface="Times New Roman"/>
            </a:endParaRPr>
          </a:p>
        </p:txBody>
      </p:sp>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t="15595"/>
          <a:stretch/>
        </p:blipFill>
        <p:spPr>
          <a:xfrm>
            <a:off x="0" y="4667955"/>
            <a:ext cx="3387969" cy="2180515"/>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4839" y="-1"/>
            <a:ext cx="3765869" cy="2433265"/>
          </a:xfrm>
          <a:prstGeom prst="rect">
            <a:avLst/>
          </a:prstGeom>
        </p:spPr>
      </p:pic>
      <p:pic>
        <p:nvPicPr>
          <p:cNvPr id="6" name="Image 5"/>
          <p:cNvPicPr>
            <a:picLocks noChangeAspect="1"/>
          </p:cNvPicPr>
          <p:nvPr/>
        </p:nvPicPr>
        <p:blipFill rotWithShape="1">
          <a:blip r:embed="rId4" cstate="print">
            <a:extLst>
              <a:ext uri="{28A0092B-C50C-407E-A947-70E740481C1C}">
                <a14:useLocalDpi xmlns:a14="http://schemas.microsoft.com/office/drawing/2010/main" val="0"/>
              </a:ext>
            </a:extLst>
          </a:blip>
          <a:srcRect l="10934" t="11779" r="6015" b="6890"/>
          <a:stretch/>
        </p:blipFill>
        <p:spPr>
          <a:xfrm>
            <a:off x="5237848" y="4667952"/>
            <a:ext cx="3283095" cy="2180516"/>
          </a:xfrm>
          <a:prstGeom prst="rect">
            <a:avLst/>
          </a:prstGeom>
        </p:spPr>
      </p:pic>
      <p:pic>
        <p:nvPicPr>
          <p:cNvPr id="7" name="Image 6"/>
          <p:cNvPicPr>
            <a:picLocks noChangeAspect="1"/>
          </p:cNvPicPr>
          <p:nvPr/>
        </p:nvPicPr>
        <p:blipFill rotWithShape="1">
          <a:blip r:embed="rId5" cstate="print">
            <a:extLst>
              <a:ext uri="{28A0092B-C50C-407E-A947-70E740481C1C}">
                <a14:useLocalDpi xmlns:a14="http://schemas.microsoft.com/office/drawing/2010/main" val="0"/>
              </a:ext>
            </a:extLst>
          </a:blip>
          <a:srcRect t="11193"/>
          <a:stretch/>
        </p:blipFill>
        <p:spPr>
          <a:xfrm>
            <a:off x="3387969" y="4667954"/>
            <a:ext cx="1849880" cy="2180515"/>
          </a:xfrm>
          <a:prstGeom prst="rect">
            <a:avLst/>
          </a:prstGeom>
        </p:spPr>
      </p:pic>
      <p:pic>
        <p:nvPicPr>
          <p:cNvPr id="9" name="Image 8"/>
          <p:cNvPicPr>
            <a:picLocks noChangeAspect="1"/>
          </p:cNvPicPr>
          <p:nvPr/>
        </p:nvPicPr>
        <p:blipFill rotWithShape="1">
          <a:blip r:embed="rId6" cstate="print">
            <a:extLst>
              <a:ext uri="{28A0092B-C50C-407E-A947-70E740481C1C}">
                <a14:useLocalDpi xmlns:a14="http://schemas.microsoft.com/office/drawing/2010/main" val="0"/>
              </a:ext>
            </a:extLst>
          </a:blip>
          <a:srcRect l="17088"/>
          <a:stretch/>
        </p:blipFill>
        <p:spPr>
          <a:xfrm>
            <a:off x="7420708" y="-2"/>
            <a:ext cx="3035223" cy="2433265"/>
          </a:xfrm>
          <a:prstGeom prst="rect">
            <a:avLst/>
          </a:prstGeom>
        </p:spPr>
      </p:pic>
      <p:pic>
        <p:nvPicPr>
          <p:cNvPr id="10" name="Image 9"/>
          <p:cNvPicPr>
            <a:picLocks noChangeAspect="1"/>
          </p:cNvPicPr>
          <p:nvPr/>
        </p:nvPicPr>
        <p:blipFill rotWithShape="1">
          <a:blip r:embed="rId7" cstate="print">
            <a:extLst>
              <a:ext uri="{28A0092B-C50C-407E-A947-70E740481C1C}">
                <a14:useLocalDpi xmlns:a14="http://schemas.microsoft.com/office/drawing/2010/main" val="0"/>
              </a:ext>
            </a:extLst>
          </a:blip>
          <a:srcRect t="8882"/>
          <a:stretch/>
        </p:blipFill>
        <p:spPr>
          <a:xfrm>
            <a:off x="8520945" y="4640490"/>
            <a:ext cx="3671054" cy="2207978"/>
          </a:xfrm>
          <a:prstGeom prst="rect">
            <a:avLst/>
          </a:prstGeom>
        </p:spPr>
      </p:pic>
      <p:pic>
        <p:nvPicPr>
          <p:cNvPr id="11" name="Imag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3662039" cy="2433265"/>
          </a:xfrm>
          <a:prstGeom prst="rect">
            <a:avLst/>
          </a:prstGeom>
        </p:spPr>
      </p:pic>
      <p:pic>
        <p:nvPicPr>
          <p:cNvPr id="13" name="Image 12"/>
          <p:cNvPicPr>
            <a:picLocks noChangeAspect="1"/>
          </p:cNvPicPr>
          <p:nvPr/>
        </p:nvPicPr>
        <p:blipFill rotWithShape="1">
          <a:blip r:embed="rId9" cstate="print">
            <a:extLst>
              <a:ext uri="{28A0092B-C50C-407E-A947-70E740481C1C}">
                <a14:useLocalDpi xmlns:a14="http://schemas.microsoft.com/office/drawing/2010/main" val="0"/>
              </a:ext>
            </a:extLst>
          </a:blip>
          <a:srcRect l="12111" b="17755"/>
          <a:stretch/>
        </p:blipFill>
        <p:spPr>
          <a:xfrm>
            <a:off x="10455932" y="0"/>
            <a:ext cx="1736068" cy="2433263"/>
          </a:xfrm>
          <a:prstGeom prst="rect">
            <a:avLst/>
          </a:prstGeom>
        </p:spPr>
      </p:pic>
    </p:spTree>
    <p:extLst>
      <p:ext uri="{BB962C8B-B14F-4D97-AF65-F5344CB8AC3E}">
        <p14:creationId xmlns:p14="http://schemas.microsoft.com/office/powerpoint/2010/main" val="214971042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ous-titre 2"/>
          <p:cNvSpPr>
            <a:spLocks noGrp="1"/>
          </p:cNvSpPr>
          <p:nvPr>
            <p:ph type="subTitle" idx="1"/>
          </p:nvPr>
        </p:nvSpPr>
        <p:spPr>
          <a:xfrm>
            <a:off x="449178" y="2059253"/>
            <a:ext cx="11293643" cy="2352506"/>
          </a:xfrm>
        </p:spPr>
        <p:txBody>
          <a:bodyPr>
            <a:noAutofit/>
          </a:bodyPr>
          <a:lstStyle/>
          <a:p>
            <a:pPr marL="457200" indent="-457200">
              <a:buFont typeface="Arial" panose="020B0604020202020204" pitchFamily="34" charset="0"/>
              <a:buChar char="•"/>
            </a:pPr>
            <a:r>
              <a:rPr lang="fr-FR" sz="2800" b="1" dirty="0"/>
              <a:t>Club des Droits Humains </a:t>
            </a:r>
          </a:p>
          <a:p>
            <a:pPr marL="457200" indent="-457200">
              <a:buFont typeface="Arial" panose="020B0604020202020204" pitchFamily="34" charset="0"/>
              <a:buChar char="•"/>
            </a:pPr>
            <a:r>
              <a:rPr lang="fr-FR" sz="2800" b="1" dirty="0"/>
              <a:t>Club Solidarité</a:t>
            </a:r>
          </a:p>
          <a:p>
            <a:pPr marL="457200" indent="-457200">
              <a:buFont typeface="Arial" panose="020B0604020202020204" pitchFamily="34" charset="0"/>
              <a:buChar char="•"/>
            </a:pPr>
            <a:r>
              <a:rPr lang="fr-FR" sz="2800" b="1" dirty="0"/>
              <a:t>Club Environnement « Save Mauritius »</a:t>
            </a:r>
          </a:p>
          <a:p>
            <a:pPr marL="457200" indent="-457200">
              <a:buFont typeface="Arial" panose="020B0604020202020204" pitchFamily="34" charset="0"/>
              <a:buChar char="•"/>
            </a:pPr>
            <a:r>
              <a:rPr lang="fr-FR" sz="2800" b="1" dirty="0"/>
              <a:t>Club Actu  </a:t>
            </a:r>
          </a:p>
          <a:p>
            <a:pPr marL="457200" indent="-457200">
              <a:buFont typeface="Arial" panose="020B0604020202020204" pitchFamily="34" charset="0"/>
              <a:buChar char="•"/>
            </a:pPr>
            <a:r>
              <a:rPr lang="fr-FR" sz="2800" b="1" dirty="0"/>
              <a:t>Club Musique</a:t>
            </a:r>
          </a:p>
          <a:p>
            <a:pPr marL="457200" indent="-457200">
              <a:buFont typeface="Arial" panose="020B0604020202020204" pitchFamily="34" charset="0"/>
              <a:buChar char="•"/>
            </a:pPr>
            <a:r>
              <a:rPr lang="fr-FR" sz="2800" b="1" dirty="0"/>
              <a:t>Club Sciences</a:t>
            </a:r>
          </a:p>
          <a:p>
            <a:pPr marL="457200" indent="-457200">
              <a:buFont typeface="Arial" panose="020B0604020202020204" pitchFamily="34" charset="0"/>
              <a:buChar char="•"/>
            </a:pPr>
            <a:r>
              <a:rPr lang="fr-FR" sz="2800" b="1" dirty="0"/>
              <a:t>Model United Nations Club</a:t>
            </a:r>
          </a:p>
          <a:p>
            <a:pPr marL="457200" indent="-457200">
              <a:buFont typeface="Arial" panose="020B0604020202020204" pitchFamily="34" charset="0"/>
              <a:buChar char="•"/>
            </a:pPr>
            <a:r>
              <a:rPr lang="fr-FR" sz="2800" b="1" dirty="0">
                <a:solidFill>
                  <a:schemeClr val="accent6"/>
                </a:solidFill>
              </a:rPr>
              <a:t>A venir…</a:t>
            </a:r>
            <a:r>
              <a:rPr lang="fr-FR" sz="2800" b="1" dirty="0"/>
              <a:t> Club des Jeunes Reporters</a:t>
            </a:r>
          </a:p>
          <a:p>
            <a:pPr marL="457200" indent="-457200">
              <a:buFont typeface="Arial" panose="020B0604020202020204" pitchFamily="34" charset="0"/>
              <a:buChar char="•"/>
            </a:pPr>
            <a:r>
              <a:rPr lang="fr-FR" sz="2800" b="1" dirty="0">
                <a:solidFill>
                  <a:schemeClr val="accent6"/>
                </a:solidFill>
              </a:rPr>
              <a:t>A venir… </a:t>
            </a:r>
            <a:r>
              <a:rPr lang="fr-FR" sz="2800" b="1" dirty="0"/>
              <a:t>La Web TV du LDM</a:t>
            </a:r>
          </a:p>
        </p:txBody>
      </p:sp>
      <p:sp>
        <p:nvSpPr>
          <p:cNvPr id="4" name="Rectangle 3"/>
          <p:cNvSpPr/>
          <p:nvPr/>
        </p:nvSpPr>
        <p:spPr>
          <a:xfrm>
            <a:off x="-203647" y="1106832"/>
            <a:ext cx="12192000" cy="707886"/>
          </a:xfrm>
          <a:prstGeom prst="rect">
            <a:avLst/>
          </a:prstGeom>
        </p:spPr>
        <p:txBody>
          <a:bodyPr wrap="square" anchor="t">
            <a:spAutoFit/>
          </a:bodyPr>
          <a:lstStyle/>
          <a:p>
            <a:pPr marL="457200" marR="457200" algn="ctr">
              <a:spcBef>
                <a:spcPts val="200"/>
              </a:spcBef>
              <a:spcAft>
                <a:spcPts val="1800"/>
              </a:spcAft>
            </a:pPr>
            <a:r>
              <a:rPr lang="fr-FR" sz="4000" b="1" dirty="0">
                <a:solidFill>
                  <a:schemeClr val="accent6"/>
                </a:solidFill>
              </a:rPr>
              <a:t>Les Clubs du LDM: </a:t>
            </a:r>
          </a:p>
        </p:txBody>
      </p:sp>
      <p:sp>
        <p:nvSpPr>
          <p:cNvPr id="5" name="Forme libre : Forme 23"/>
          <p:cNvSpPr/>
          <p:nvPr/>
        </p:nvSpPr>
        <p:spPr>
          <a:xfrm>
            <a:off x="0" y="-38372"/>
            <a:ext cx="12192000" cy="1166405"/>
          </a:xfrm>
          <a:custGeom>
            <a:avLst/>
            <a:gdLst>
              <a:gd name="connsiteX0" fmla="*/ 7144 w 6000750"/>
              <a:gd name="connsiteY0" fmla="*/ 7144 h 904875"/>
              <a:gd name="connsiteX1" fmla="*/ 7144 w 6000750"/>
              <a:gd name="connsiteY1" fmla="*/ 613886 h 904875"/>
              <a:gd name="connsiteX2" fmla="*/ 3546634 w 6000750"/>
              <a:gd name="connsiteY2" fmla="*/ 574834 h 904875"/>
              <a:gd name="connsiteX3" fmla="*/ 5998369 w 6000750"/>
              <a:gd name="connsiteY3" fmla="*/ 893921 h 904875"/>
              <a:gd name="connsiteX4" fmla="*/ 5998369 w 6000750"/>
              <a:gd name="connsiteY4" fmla="*/ 7144 h 904875"/>
              <a:gd name="connsiteX5" fmla="*/ 7144 w 6000750"/>
              <a:gd name="connsiteY5" fmla="*/ 7144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0" h="904875">
                <a:moveTo>
                  <a:pt x="7144" y="7144"/>
                </a:moveTo>
                <a:lnTo>
                  <a:pt x="7144" y="613886"/>
                </a:lnTo>
                <a:cubicBezTo>
                  <a:pt x="647224" y="1034891"/>
                  <a:pt x="2136934" y="964406"/>
                  <a:pt x="3546634" y="574834"/>
                </a:cubicBezTo>
                <a:cubicBezTo>
                  <a:pt x="4882039" y="205264"/>
                  <a:pt x="5998369" y="893921"/>
                  <a:pt x="5998369" y="893921"/>
                </a:cubicBezTo>
                <a:lnTo>
                  <a:pt x="5998369" y="7144"/>
                </a:lnTo>
                <a:lnTo>
                  <a:pt x="7144" y="7144"/>
                </a:lnTo>
                <a:close/>
              </a:path>
            </a:pathLst>
          </a:custGeom>
          <a:solidFill>
            <a:srgbClr val="92D050"/>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tretch>
            <a:fillRect/>
          </a:stretch>
        </p:blipFill>
        <p:spPr>
          <a:xfrm>
            <a:off x="142205" y="91440"/>
            <a:ext cx="1896474" cy="1036593"/>
          </a:xfrm>
          <a:prstGeom prst="rect">
            <a:avLst/>
          </a:prstGeom>
        </p:spPr>
      </p:pic>
      <p:pic>
        <p:nvPicPr>
          <p:cNvPr id="7" name="Image 6"/>
          <p:cNvPicPr/>
          <p:nvPr/>
        </p:nvPicPr>
        <p:blipFill>
          <a:blip r:embed="rId3" cstate="print">
            <a:extLst>
              <a:ext uri="{28A0092B-C50C-407E-A947-70E740481C1C}">
                <a14:useLocalDpi xmlns:a14="http://schemas.microsoft.com/office/drawing/2010/main" val="0"/>
              </a:ext>
            </a:extLst>
          </a:blip>
          <a:stretch>
            <a:fillRect/>
          </a:stretch>
        </p:blipFill>
        <p:spPr>
          <a:xfrm>
            <a:off x="9849395" y="418827"/>
            <a:ext cx="1923552" cy="965836"/>
          </a:xfrm>
          <a:prstGeom prst="rect">
            <a:avLst/>
          </a:prstGeom>
        </p:spPr>
      </p:pic>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4656294"/>
            <a:ext cx="2664823" cy="2201706"/>
          </a:xfrm>
          <a:prstGeom prst="rect">
            <a:avLst/>
          </a:prstGeom>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912934"/>
            <a:ext cx="2664822" cy="1875295"/>
          </a:xfrm>
          <a:prstGeom prst="rect">
            <a:avLst/>
          </a:prstGeom>
        </p:spPr>
      </p:pic>
      <p:pic>
        <p:nvPicPr>
          <p:cNvPr id="9" name="Image 8"/>
          <p:cNvPicPr>
            <a:picLocks noChangeAspect="1"/>
          </p:cNvPicPr>
          <p:nvPr/>
        </p:nvPicPr>
        <p:blipFill rotWithShape="1">
          <a:blip r:embed="rId6" cstate="hqprint">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l="7447" t="10250" r="20744" b="7679"/>
          <a:stretch/>
        </p:blipFill>
        <p:spPr>
          <a:xfrm>
            <a:off x="9607789" y="1841862"/>
            <a:ext cx="2584211" cy="1979743"/>
          </a:xfrm>
          <a:prstGeom prst="rect">
            <a:avLst/>
          </a:prstGeom>
        </p:spPr>
      </p:pic>
      <p:pic>
        <p:nvPicPr>
          <p:cNvPr id="10" name="Imag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98705" y="4925696"/>
            <a:ext cx="2493295" cy="1932304"/>
          </a:xfrm>
          <a:prstGeom prst="rect">
            <a:avLst/>
          </a:prstGeom>
        </p:spPr>
      </p:pic>
    </p:spTree>
    <p:extLst>
      <p:ext uri="{BB962C8B-B14F-4D97-AF65-F5344CB8AC3E}">
        <p14:creationId xmlns:p14="http://schemas.microsoft.com/office/powerpoint/2010/main" val="45261331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254976"/>
            <a:ext cx="12192000" cy="1949252"/>
          </a:xfrm>
          <a:prstGeom prst="rect">
            <a:avLst/>
          </a:prstGeom>
        </p:spPr>
        <p:txBody>
          <a:bodyPr wrap="square" anchor="t">
            <a:spAutoFit/>
          </a:bodyPr>
          <a:lstStyle/>
          <a:p>
            <a:pPr marL="457200" marR="457200" algn="ctr">
              <a:spcBef>
                <a:spcPts val="200"/>
              </a:spcBef>
              <a:spcAft>
                <a:spcPts val="1800"/>
              </a:spcAft>
            </a:pPr>
            <a:r>
              <a:rPr lang="fr-FR" sz="4000" b="1" dirty="0"/>
              <a:t>Le LDM, c’est: </a:t>
            </a:r>
          </a:p>
          <a:p>
            <a:pPr marL="1028700" marR="457200" indent="-571500" algn="ctr">
              <a:spcBef>
                <a:spcPts val="200"/>
              </a:spcBef>
              <a:spcAft>
                <a:spcPts val="1800"/>
              </a:spcAft>
              <a:buFont typeface="Arial" panose="020B0604020202020204" pitchFamily="34" charset="0"/>
              <a:buChar char="•"/>
            </a:pPr>
            <a:r>
              <a:rPr lang="fr-FR" sz="3200" b="1" dirty="0"/>
              <a:t>18 promotions d’élèves avec pour chacune un pourcentage toujours honorable de réussite au Baccalauréat  </a:t>
            </a:r>
          </a:p>
        </p:txBody>
      </p:sp>
      <p:pic>
        <p:nvPicPr>
          <p:cNvPr id="11" name="Image 10"/>
          <p:cNvPicPr>
            <a:picLocks noChangeAspect="1"/>
          </p:cNvPicPr>
          <p:nvPr/>
        </p:nvPicPr>
        <p:blipFill rotWithShape="1">
          <a:blip r:embed="rId2"/>
          <a:srcRect l="3318" r="2133"/>
          <a:stretch/>
        </p:blipFill>
        <p:spPr>
          <a:xfrm>
            <a:off x="0" y="1"/>
            <a:ext cx="6400800" cy="2254976"/>
          </a:xfrm>
          <a:prstGeom prst="rect">
            <a:avLst/>
          </a:prstGeom>
        </p:spPr>
      </p:pic>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2" y="0"/>
            <a:ext cx="5791198" cy="2254976"/>
          </a:xfrm>
          <a:prstGeom prst="rect">
            <a:avLst/>
          </a:prstGeom>
        </p:spPr>
      </p:pic>
      <p:graphicFrame>
        <p:nvGraphicFramePr>
          <p:cNvPr id="7" name="Tableau 6"/>
          <p:cNvGraphicFramePr>
            <a:graphicFrameLocks noGrp="1"/>
          </p:cNvGraphicFramePr>
          <p:nvPr/>
        </p:nvGraphicFramePr>
        <p:xfrm>
          <a:off x="0" y="4436742"/>
          <a:ext cx="12192003" cy="1005840"/>
        </p:xfrm>
        <a:graphic>
          <a:graphicData uri="http://schemas.openxmlformats.org/drawingml/2006/table">
            <a:tbl>
              <a:tblPr firstRow="1" bandRow="1">
                <a:tableStyleId>{93296810-A885-4BE3-A3E7-6D5BEEA58F35}</a:tableStyleId>
              </a:tblPr>
              <a:tblGrid>
                <a:gridCol w="1354667">
                  <a:extLst>
                    <a:ext uri="{9D8B030D-6E8A-4147-A177-3AD203B41FA5}">
                      <a16:colId xmlns:a16="http://schemas.microsoft.com/office/drawing/2014/main" val="1423792136"/>
                    </a:ext>
                  </a:extLst>
                </a:gridCol>
                <a:gridCol w="1354667">
                  <a:extLst>
                    <a:ext uri="{9D8B030D-6E8A-4147-A177-3AD203B41FA5}">
                      <a16:colId xmlns:a16="http://schemas.microsoft.com/office/drawing/2014/main" val="312943555"/>
                    </a:ext>
                  </a:extLst>
                </a:gridCol>
                <a:gridCol w="1354667">
                  <a:extLst>
                    <a:ext uri="{9D8B030D-6E8A-4147-A177-3AD203B41FA5}">
                      <a16:colId xmlns:a16="http://schemas.microsoft.com/office/drawing/2014/main" val="2278285732"/>
                    </a:ext>
                  </a:extLst>
                </a:gridCol>
                <a:gridCol w="1354667">
                  <a:extLst>
                    <a:ext uri="{9D8B030D-6E8A-4147-A177-3AD203B41FA5}">
                      <a16:colId xmlns:a16="http://schemas.microsoft.com/office/drawing/2014/main" val="924142662"/>
                    </a:ext>
                  </a:extLst>
                </a:gridCol>
                <a:gridCol w="1354667">
                  <a:extLst>
                    <a:ext uri="{9D8B030D-6E8A-4147-A177-3AD203B41FA5}">
                      <a16:colId xmlns:a16="http://schemas.microsoft.com/office/drawing/2014/main" val="497466253"/>
                    </a:ext>
                  </a:extLst>
                </a:gridCol>
                <a:gridCol w="1354667">
                  <a:extLst>
                    <a:ext uri="{9D8B030D-6E8A-4147-A177-3AD203B41FA5}">
                      <a16:colId xmlns:a16="http://schemas.microsoft.com/office/drawing/2014/main" val="1910092059"/>
                    </a:ext>
                  </a:extLst>
                </a:gridCol>
                <a:gridCol w="1354667">
                  <a:extLst>
                    <a:ext uri="{9D8B030D-6E8A-4147-A177-3AD203B41FA5}">
                      <a16:colId xmlns:a16="http://schemas.microsoft.com/office/drawing/2014/main" val="3440961680"/>
                    </a:ext>
                  </a:extLst>
                </a:gridCol>
                <a:gridCol w="1354667">
                  <a:extLst>
                    <a:ext uri="{9D8B030D-6E8A-4147-A177-3AD203B41FA5}">
                      <a16:colId xmlns:a16="http://schemas.microsoft.com/office/drawing/2014/main" val="1133105135"/>
                    </a:ext>
                  </a:extLst>
                </a:gridCol>
                <a:gridCol w="1354667">
                  <a:extLst>
                    <a:ext uri="{9D8B030D-6E8A-4147-A177-3AD203B41FA5}">
                      <a16:colId xmlns:a16="http://schemas.microsoft.com/office/drawing/2014/main" val="263876470"/>
                    </a:ext>
                  </a:extLst>
                </a:gridCol>
              </a:tblGrid>
              <a:tr h="213443">
                <a:tc>
                  <a:txBody>
                    <a:bodyPr/>
                    <a:lstStyle/>
                    <a:p>
                      <a:r>
                        <a:rPr lang="fr-FR" sz="1800" dirty="0"/>
                        <a:t>2020</a:t>
                      </a:r>
                    </a:p>
                  </a:txBody>
                  <a:tcPr/>
                </a:tc>
                <a:tc>
                  <a:txBody>
                    <a:bodyPr/>
                    <a:lstStyle/>
                    <a:p>
                      <a:r>
                        <a:rPr lang="fr-FR" sz="1800" dirty="0"/>
                        <a:t>2019</a:t>
                      </a:r>
                    </a:p>
                  </a:txBody>
                  <a:tcPr/>
                </a:tc>
                <a:tc>
                  <a:txBody>
                    <a:bodyPr/>
                    <a:lstStyle/>
                    <a:p>
                      <a:r>
                        <a:rPr lang="fr-FR" sz="1800" dirty="0"/>
                        <a:t>2018</a:t>
                      </a:r>
                    </a:p>
                  </a:txBody>
                  <a:tcPr/>
                </a:tc>
                <a:tc>
                  <a:txBody>
                    <a:bodyPr/>
                    <a:lstStyle/>
                    <a:p>
                      <a:r>
                        <a:rPr lang="fr-FR" sz="1800" dirty="0"/>
                        <a:t>2017</a:t>
                      </a:r>
                    </a:p>
                  </a:txBody>
                  <a:tcPr/>
                </a:tc>
                <a:tc>
                  <a:txBody>
                    <a:bodyPr/>
                    <a:lstStyle/>
                    <a:p>
                      <a:r>
                        <a:rPr lang="fr-FR" sz="1800" dirty="0"/>
                        <a:t>2016</a:t>
                      </a:r>
                    </a:p>
                  </a:txBody>
                  <a:tcPr/>
                </a:tc>
                <a:tc>
                  <a:txBody>
                    <a:bodyPr/>
                    <a:lstStyle/>
                    <a:p>
                      <a:r>
                        <a:rPr lang="fr-FR" sz="1800" dirty="0"/>
                        <a:t>2015</a:t>
                      </a:r>
                    </a:p>
                  </a:txBody>
                  <a:tcPr/>
                </a:tc>
                <a:tc>
                  <a:txBody>
                    <a:bodyPr/>
                    <a:lstStyle/>
                    <a:p>
                      <a:r>
                        <a:rPr lang="fr-FR" sz="1800" dirty="0"/>
                        <a:t>2014</a:t>
                      </a:r>
                    </a:p>
                  </a:txBody>
                  <a:tcPr/>
                </a:tc>
                <a:tc>
                  <a:txBody>
                    <a:bodyPr/>
                    <a:lstStyle/>
                    <a:p>
                      <a:r>
                        <a:rPr lang="fr-FR" sz="1800" dirty="0"/>
                        <a:t>2013</a:t>
                      </a:r>
                    </a:p>
                  </a:txBody>
                  <a:tcPr/>
                </a:tc>
                <a:tc>
                  <a:txBody>
                    <a:bodyPr/>
                    <a:lstStyle/>
                    <a:p>
                      <a:r>
                        <a:rPr lang="fr-FR" sz="1800" dirty="0"/>
                        <a:t>2012</a:t>
                      </a:r>
                    </a:p>
                  </a:txBody>
                  <a:tcPr/>
                </a:tc>
                <a:extLst>
                  <a:ext uri="{0D108BD9-81ED-4DB2-BD59-A6C34878D82A}">
                    <a16:rowId xmlns:a16="http://schemas.microsoft.com/office/drawing/2014/main" val="2095608916"/>
                  </a:ext>
                </a:extLst>
              </a:tr>
              <a:tr h="4920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a:effectLst/>
                        </a:rPr>
                        <a:t>100,00%</a:t>
                      </a:r>
                      <a:endParaRPr lang="fr-FR" sz="18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a:effectLst/>
                        </a:rPr>
                        <a:t>97,55%</a:t>
                      </a:r>
                    </a:p>
                    <a:p>
                      <a:endParaRPr lang="fr-FR" sz="18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a:effectLst/>
                        </a:rPr>
                        <a:t>97,22%</a:t>
                      </a:r>
                    </a:p>
                    <a:p>
                      <a:endParaRPr lang="fr-FR" sz="18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t>97,79</a:t>
                      </a:r>
                      <a:r>
                        <a:rPr lang="fr-FR" sz="1800" b="1" kern="1200" dirty="0">
                          <a:effectLst/>
                        </a:rPr>
                        <a:t>%</a:t>
                      </a:r>
                    </a:p>
                    <a:p>
                      <a:endParaRPr lang="fr-FR" sz="18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t>97,55</a:t>
                      </a:r>
                      <a:r>
                        <a:rPr lang="fr-FR" sz="1800" b="1" kern="1200" dirty="0">
                          <a:effectLst/>
                        </a:rPr>
                        <a:t>%</a:t>
                      </a:r>
                    </a:p>
                    <a:p>
                      <a:endParaRPr lang="fr-FR" sz="18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t>99,44</a:t>
                      </a:r>
                      <a:r>
                        <a:rPr lang="fr-FR" sz="1800" b="1" kern="1200" dirty="0">
                          <a:effectLst/>
                        </a:rPr>
                        <a:t>%</a:t>
                      </a:r>
                    </a:p>
                    <a:p>
                      <a:endParaRPr lang="fr-FR" sz="18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t>97,28</a:t>
                      </a:r>
                      <a:r>
                        <a:rPr lang="fr-FR" sz="1800" b="1" kern="1200" dirty="0">
                          <a:effectLst/>
                        </a:rPr>
                        <a:t>%</a:t>
                      </a:r>
                    </a:p>
                    <a:p>
                      <a:endParaRPr lang="fr-FR" sz="18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t>99,31</a:t>
                      </a:r>
                      <a:r>
                        <a:rPr lang="fr-FR" sz="1800" b="1" kern="1200" dirty="0">
                          <a:effectLst/>
                        </a:rPr>
                        <a:t>%</a:t>
                      </a:r>
                    </a:p>
                    <a:p>
                      <a:endParaRPr lang="fr-FR" sz="18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t>96,06</a:t>
                      </a:r>
                      <a:r>
                        <a:rPr lang="fr-FR" sz="1800" b="1" kern="1200" dirty="0">
                          <a:effectLst/>
                        </a:rPr>
                        <a:t>%</a:t>
                      </a:r>
                    </a:p>
                    <a:p>
                      <a:endParaRPr lang="fr-FR" sz="1800" b="1" dirty="0"/>
                    </a:p>
                  </a:txBody>
                  <a:tcPr/>
                </a:tc>
                <a:extLst>
                  <a:ext uri="{0D108BD9-81ED-4DB2-BD59-A6C34878D82A}">
                    <a16:rowId xmlns:a16="http://schemas.microsoft.com/office/drawing/2014/main" val="1894083589"/>
                  </a:ext>
                </a:extLst>
              </a:tr>
            </a:tbl>
          </a:graphicData>
        </a:graphic>
      </p:graphicFrame>
      <p:graphicFrame>
        <p:nvGraphicFramePr>
          <p:cNvPr id="8" name="Tableau 7"/>
          <p:cNvGraphicFramePr>
            <a:graphicFrameLocks noGrp="1"/>
          </p:cNvGraphicFramePr>
          <p:nvPr/>
        </p:nvGraphicFramePr>
        <p:xfrm>
          <a:off x="0" y="5574274"/>
          <a:ext cx="12192003" cy="884930"/>
        </p:xfrm>
        <a:graphic>
          <a:graphicData uri="http://schemas.openxmlformats.org/drawingml/2006/table">
            <a:tbl>
              <a:tblPr firstRow="1" bandRow="1">
                <a:tableStyleId>{93296810-A885-4BE3-A3E7-6D5BEEA58F35}</a:tableStyleId>
              </a:tblPr>
              <a:tblGrid>
                <a:gridCol w="1354667">
                  <a:extLst>
                    <a:ext uri="{9D8B030D-6E8A-4147-A177-3AD203B41FA5}">
                      <a16:colId xmlns:a16="http://schemas.microsoft.com/office/drawing/2014/main" val="898062816"/>
                    </a:ext>
                  </a:extLst>
                </a:gridCol>
                <a:gridCol w="1354667">
                  <a:extLst>
                    <a:ext uri="{9D8B030D-6E8A-4147-A177-3AD203B41FA5}">
                      <a16:colId xmlns:a16="http://schemas.microsoft.com/office/drawing/2014/main" val="4229863047"/>
                    </a:ext>
                  </a:extLst>
                </a:gridCol>
                <a:gridCol w="1354667">
                  <a:extLst>
                    <a:ext uri="{9D8B030D-6E8A-4147-A177-3AD203B41FA5}">
                      <a16:colId xmlns:a16="http://schemas.microsoft.com/office/drawing/2014/main" val="1831347799"/>
                    </a:ext>
                  </a:extLst>
                </a:gridCol>
                <a:gridCol w="1354667">
                  <a:extLst>
                    <a:ext uri="{9D8B030D-6E8A-4147-A177-3AD203B41FA5}">
                      <a16:colId xmlns:a16="http://schemas.microsoft.com/office/drawing/2014/main" val="276929609"/>
                    </a:ext>
                  </a:extLst>
                </a:gridCol>
                <a:gridCol w="1354667">
                  <a:extLst>
                    <a:ext uri="{9D8B030D-6E8A-4147-A177-3AD203B41FA5}">
                      <a16:colId xmlns:a16="http://schemas.microsoft.com/office/drawing/2014/main" val="962966606"/>
                    </a:ext>
                  </a:extLst>
                </a:gridCol>
                <a:gridCol w="1354667">
                  <a:extLst>
                    <a:ext uri="{9D8B030D-6E8A-4147-A177-3AD203B41FA5}">
                      <a16:colId xmlns:a16="http://schemas.microsoft.com/office/drawing/2014/main" val="1753072301"/>
                    </a:ext>
                  </a:extLst>
                </a:gridCol>
                <a:gridCol w="1354667">
                  <a:extLst>
                    <a:ext uri="{9D8B030D-6E8A-4147-A177-3AD203B41FA5}">
                      <a16:colId xmlns:a16="http://schemas.microsoft.com/office/drawing/2014/main" val="3003909151"/>
                    </a:ext>
                  </a:extLst>
                </a:gridCol>
                <a:gridCol w="1354667">
                  <a:extLst>
                    <a:ext uri="{9D8B030D-6E8A-4147-A177-3AD203B41FA5}">
                      <a16:colId xmlns:a16="http://schemas.microsoft.com/office/drawing/2014/main" val="1724540339"/>
                    </a:ext>
                  </a:extLst>
                </a:gridCol>
                <a:gridCol w="1354667">
                  <a:extLst>
                    <a:ext uri="{9D8B030D-6E8A-4147-A177-3AD203B41FA5}">
                      <a16:colId xmlns:a16="http://schemas.microsoft.com/office/drawing/2014/main" val="3661332418"/>
                    </a:ext>
                  </a:extLst>
                </a:gridCol>
              </a:tblGrid>
              <a:tr h="442465">
                <a:tc>
                  <a:txBody>
                    <a:bodyPr/>
                    <a:lstStyle/>
                    <a:p>
                      <a:r>
                        <a:rPr lang="fr-FR" sz="1800" dirty="0"/>
                        <a:t>2011</a:t>
                      </a:r>
                    </a:p>
                  </a:txBody>
                  <a:tcPr/>
                </a:tc>
                <a:tc>
                  <a:txBody>
                    <a:bodyPr/>
                    <a:lstStyle/>
                    <a:p>
                      <a:r>
                        <a:rPr lang="fr-FR" sz="1800" dirty="0"/>
                        <a:t>2010</a:t>
                      </a:r>
                    </a:p>
                  </a:txBody>
                  <a:tcPr/>
                </a:tc>
                <a:tc>
                  <a:txBody>
                    <a:bodyPr/>
                    <a:lstStyle/>
                    <a:p>
                      <a:r>
                        <a:rPr lang="fr-FR" sz="1800" dirty="0"/>
                        <a:t>2009</a:t>
                      </a:r>
                    </a:p>
                  </a:txBody>
                  <a:tcPr/>
                </a:tc>
                <a:tc>
                  <a:txBody>
                    <a:bodyPr/>
                    <a:lstStyle/>
                    <a:p>
                      <a:r>
                        <a:rPr lang="fr-FR" sz="1800" dirty="0"/>
                        <a:t>2008</a:t>
                      </a:r>
                    </a:p>
                  </a:txBody>
                  <a:tcPr/>
                </a:tc>
                <a:tc>
                  <a:txBody>
                    <a:bodyPr/>
                    <a:lstStyle/>
                    <a:p>
                      <a:r>
                        <a:rPr lang="fr-FR" sz="1800" dirty="0"/>
                        <a:t>2007</a:t>
                      </a:r>
                    </a:p>
                  </a:txBody>
                  <a:tcPr/>
                </a:tc>
                <a:tc>
                  <a:txBody>
                    <a:bodyPr/>
                    <a:lstStyle/>
                    <a:p>
                      <a:r>
                        <a:rPr lang="fr-FR" sz="1800" dirty="0"/>
                        <a:t>2006</a:t>
                      </a:r>
                    </a:p>
                  </a:txBody>
                  <a:tcPr/>
                </a:tc>
                <a:tc>
                  <a:txBody>
                    <a:bodyPr/>
                    <a:lstStyle/>
                    <a:p>
                      <a:r>
                        <a:rPr lang="fr-FR" sz="1800" dirty="0"/>
                        <a:t>2005</a:t>
                      </a:r>
                    </a:p>
                  </a:txBody>
                  <a:tcPr/>
                </a:tc>
                <a:tc>
                  <a:txBody>
                    <a:bodyPr/>
                    <a:lstStyle/>
                    <a:p>
                      <a:r>
                        <a:rPr lang="fr-FR" sz="1800" dirty="0"/>
                        <a:t>2004</a:t>
                      </a:r>
                    </a:p>
                  </a:txBody>
                  <a:tcPr/>
                </a:tc>
                <a:tc>
                  <a:txBody>
                    <a:bodyPr/>
                    <a:lstStyle/>
                    <a:p>
                      <a:r>
                        <a:rPr lang="fr-FR" sz="1800" dirty="0"/>
                        <a:t>2003</a:t>
                      </a:r>
                    </a:p>
                  </a:txBody>
                  <a:tcPr/>
                </a:tc>
                <a:extLst>
                  <a:ext uri="{0D108BD9-81ED-4DB2-BD59-A6C34878D82A}">
                    <a16:rowId xmlns:a16="http://schemas.microsoft.com/office/drawing/2014/main" val="2653769553"/>
                  </a:ext>
                </a:extLst>
              </a:tr>
              <a:tr h="4424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a:effectLst/>
                        </a:rPr>
                        <a:t>98,25%</a:t>
                      </a:r>
                      <a:endParaRPr lang="fr-FR" sz="1800" b="1" i="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a:effectLst/>
                        </a:rPr>
                        <a:t>94,93%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a:effectLst/>
                        </a:rPr>
                        <a:t>97,33%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a:effectLst/>
                        </a:rPr>
                        <a:t>97,33%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a:effectLst/>
                        </a:rPr>
                        <a:t>94,67%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a:effectLst/>
                        </a:rPr>
                        <a:t>93,33%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a:effectLst/>
                        </a:rPr>
                        <a:t>95,00%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a:effectLst/>
                        </a:rPr>
                        <a:t>97,52%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a:effectLst/>
                        </a:rPr>
                        <a:t>96,39%</a:t>
                      </a:r>
                    </a:p>
                  </a:txBody>
                  <a:tcPr/>
                </a:tc>
                <a:extLst>
                  <a:ext uri="{0D108BD9-81ED-4DB2-BD59-A6C34878D82A}">
                    <a16:rowId xmlns:a16="http://schemas.microsoft.com/office/drawing/2014/main" val="2625284994"/>
                  </a:ext>
                </a:extLst>
              </a:tr>
            </a:tbl>
          </a:graphicData>
        </a:graphic>
      </p:graphicFrame>
    </p:spTree>
    <p:extLst>
      <p:ext uri="{BB962C8B-B14F-4D97-AF65-F5344CB8AC3E}">
        <p14:creationId xmlns:p14="http://schemas.microsoft.com/office/powerpoint/2010/main" val="99667383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rme libre : Forme 23"/>
          <p:cNvSpPr/>
          <p:nvPr/>
        </p:nvSpPr>
        <p:spPr>
          <a:xfrm>
            <a:off x="0" y="-38372"/>
            <a:ext cx="12192000" cy="2298246"/>
          </a:xfrm>
          <a:custGeom>
            <a:avLst/>
            <a:gdLst>
              <a:gd name="connsiteX0" fmla="*/ 7144 w 6000750"/>
              <a:gd name="connsiteY0" fmla="*/ 7144 h 904875"/>
              <a:gd name="connsiteX1" fmla="*/ 7144 w 6000750"/>
              <a:gd name="connsiteY1" fmla="*/ 613886 h 904875"/>
              <a:gd name="connsiteX2" fmla="*/ 3546634 w 6000750"/>
              <a:gd name="connsiteY2" fmla="*/ 574834 h 904875"/>
              <a:gd name="connsiteX3" fmla="*/ 5998369 w 6000750"/>
              <a:gd name="connsiteY3" fmla="*/ 893921 h 904875"/>
              <a:gd name="connsiteX4" fmla="*/ 5998369 w 6000750"/>
              <a:gd name="connsiteY4" fmla="*/ 7144 h 904875"/>
              <a:gd name="connsiteX5" fmla="*/ 7144 w 6000750"/>
              <a:gd name="connsiteY5" fmla="*/ 7144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0750" h="904875">
                <a:moveTo>
                  <a:pt x="7144" y="7144"/>
                </a:moveTo>
                <a:lnTo>
                  <a:pt x="7144" y="613886"/>
                </a:lnTo>
                <a:cubicBezTo>
                  <a:pt x="647224" y="1034891"/>
                  <a:pt x="2136934" y="964406"/>
                  <a:pt x="3546634" y="574834"/>
                </a:cubicBezTo>
                <a:cubicBezTo>
                  <a:pt x="4882039" y="205264"/>
                  <a:pt x="5998369" y="893921"/>
                  <a:pt x="5998369" y="893921"/>
                </a:cubicBezTo>
                <a:lnTo>
                  <a:pt x="5998369" y="7144"/>
                </a:lnTo>
                <a:lnTo>
                  <a:pt x="7144" y="7144"/>
                </a:lnTo>
                <a:close/>
              </a:path>
            </a:pathLst>
          </a:custGeom>
          <a:solidFill>
            <a:srgbClr val="92D050"/>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pic>
        <p:nvPicPr>
          <p:cNvPr id="7" name="Image 6"/>
          <p:cNvPicPr/>
          <p:nvPr/>
        </p:nvPicPr>
        <p:blipFill>
          <a:blip r:embed="rId2" cstate="print">
            <a:extLst>
              <a:ext uri="{28A0092B-C50C-407E-A947-70E740481C1C}">
                <a14:useLocalDpi xmlns:a14="http://schemas.microsoft.com/office/drawing/2010/main" val="0"/>
              </a:ext>
            </a:extLst>
          </a:blip>
          <a:stretch>
            <a:fillRect/>
          </a:stretch>
        </p:blipFill>
        <p:spPr>
          <a:xfrm>
            <a:off x="703035" y="530950"/>
            <a:ext cx="1896474" cy="1036593"/>
          </a:xfrm>
          <a:prstGeom prst="rect">
            <a:avLst/>
          </a:prstGeom>
        </p:spPr>
      </p:pic>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9849395" y="418827"/>
            <a:ext cx="1923552" cy="965836"/>
          </a:xfrm>
          <a:prstGeom prst="rect">
            <a:avLst/>
          </a:prstGeom>
        </p:spPr>
      </p:pic>
      <p:sp>
        <p:nvSpPr>
          <p:cNvPr id="9" name="Rectangle 8"/>
          <p:cNvSpPr/>
          <p:nvPr/>
        </p:nvSpPr>
        <p:spPr>
          <a:xfrm>
            <a:off x="523300" y="2429691"/>
            <a:ext cx="11145400" cy="1015663"/>
          </a:xfrm>
          <a:prstGeom prst="rect">
            <a:avLst/>
          </a:prstGeom>
        </p:spPr>
        <p:txBody>
          <a:bodyPr wrap="square" anchor="t">
            <a:spAutoFit/>
          </a:bodyPr>
          <a:lstStyle/>
          <a:p>
            <a:pPr marL="457200" marR="457200" algn="ctr">
              <a:spcBef>
                <a:spcPts val="200"/>
              </a:spcBef>
              <a:spcAft>
                <a:spcPts val="1800"/>
              </a:spcAft>
            </a:pPr>
            <a:r>
              <a:rPr lang="fr-FR" sz="6000" dirty="0">
                <a:solidFill>
                  <a:schemeClr val="accent6">
                    <a:lumMod val="75000"/>
                  </a:schemeClr>
                </a:solidFill>
              </a:rPr>
              <a:t>Résultat du BAC 2020</a:t>
            </a:r>
            <a:endParaRPr lang="fr-FR" sz="3000" b="1" i="1" kern="1000" dirty="0">
              <a:solidFill>
                <a:schemeClr val="accent6">
                  <a:lumMod val="75000"/>
                </a:schemeClr>
              </a:solidFill>
              <a:latin typeface="Franklin Gothic Book"/>
              <a:ea typeface="Franklin Gothic Book" panose="020B0503020102020204" pitchFamily="34" charset="0"/>
              <a:cs typeface="Times New Roman"/>
            </a:endParaRPr>
          </a:p>
        </p:txBody>
      </p:sp>
      <p:sp>
        <p:nvSpPr>
          <p:cNvPr id="10" name="Sous-titre 2"/>
          <p:cNvSpPr>
            <a:spLocks noGrp="1"/>
          </p:cNvSpPr>
          <p:nvPr>
            <p:ph type="subTitle" idx="1"/>
          </p:nvPr>
        </p:nvSpPr>
        <p:spPr>
          <a:xfrm>
            <a:off x="1384662" y="3917665"/>
            <a:ext cx="9927771" cy="2352506"/>
          </a:xfrm>
        </p:spPr>
        <p:txBody>
          <a:bodyPr>
            <a:normAutofit/>
          </a:bodyPr>
          <a:lstStyle/>
          <a:p>
            <a:r>
              <a:rPr lang="fr-FR" sz="3000" dirty="0"/>
              <a:t>Effectif de la cohorte 2019-2020 : 211</a:t>
            </a:r>
          </a:p>
          <a:p>
            <a:r>
              <a:rPr lang="fr-FR" sz="3000" b="1" dirty="0"/>
              <a:t>100% d’admis au Baccalauréat</a:t>
            </a:r>
          </a:p>
          <a:p>
            <a:r>
              <a:rPr lang="fr-FR" sz="3000" dirty="0"/>
              <a:t>Effectif de la cohorte 2018-2019: 204</a:t>
            </a:r>
          </a:p>
          <a:p>
            <a:r>
              <a:rPr lang="fr-FR" sz="3000" b="1" dirty="0"/>
              <a:t>97,55% d’admis au Baccalauréat</a:t>
            </a:r>
            <a:endParaRPr lang="fr-FR" sz="3000" dirty="0"/>
          </a:p>
          <a:p>
            <a:endParaRPr lang="fr-FR" dirty="0"/>
          </a:p>
        </p:txBody>
      </p:sp>
    </p:spTree>
    <p:extLst>
      <p:ext uri="{BB962C8B-B14F-4D97-AF65-F5344CB8AC3E}">
        <p14:creationId xmlns:p14="http://schemas.microsoft.com/office/powerpoint/2010/main" val="10466952"/>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2136</TotalTime>
  <Words>1667</Words>
  <Application>Microsoft Office PowerPoint</Application>
  <PresentationFormat>Grand écran</PresentationFormat>
  <Paragraphs>465</Paragraphs>
  <Slides>28</Slides>
  <Notes>4</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28</vt:i4>
      </vt:variant>
    </vt:vector>
  </HeadingPairs>
  <TitlesOfParts>
    <vt:vector size="40" baseType="lpstr">
      <vt:lpstr>ＭＳ Ｐゴシック</vt:lpstr>
      <vt:lpstr>Arial</vt:lpstr>
      <vt:lpstr>Calibri</vt:lpstr>
      <vt:lpstr>Calibri Light</vt:lpstr>
      <vt:lpstr>Carlito</vt:lpstr>
      <vt:lpstr>Franklin Gothic Book</vt:lpstr>
      <vt:lpstr>Lucida Sans Unicode</vt:lpstr>
      <vt:lpstr>StarSymbol</vt:lpstr>
      <vt:lpstr>Times New Roman</vt:lpstr>
      <vt:lpstr>Trebuchet MS</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L’importance de la Seconde au Lycée</vt:lpstr>
      <vt:lpstr>Présentation PowerPoint</vt:lpstr>
      <vt:lpstr>Présentation PowerPoint</vt:lpstr>
      <vt:lpstr>Deux sections proposées</vt:lpstr>
      <vt:lpstr>Huit options proposées</vt:lpstr>
      <vt:lpstr>Présentation PowerPoint</vt:lpstr>
      <vt:lpstr>Calendrier de l’année de Seconde: les dates à retenir</vt:lpstr>
      <vt:lpstr>Dix spécialités proposées en 1ère</vt:lpstr>
      <vt:lpstr>BAC 2023: L’essentiel en quelques mots</vt:lpstr>
      <vt:lpstr>Des éléments d’information  sur le BAC 2023  au LDM</vt:lpstr>
      <vt:lpstr>Présentation PowerPoint</vt:lpstr>
      <vt:lpstr>Présentation PowerPoint</vt:lpstr>
      <vt:lpstr>Présentation PowerPoint</vt:lpstr>
      <vt:lpstr>   Election au Conseil d’Etablissement 2020-2021  POURQUOI S’INVESTIR ?</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Joëlle GUIOT</dc:creator>
  <cp:lastModifiedBy>Joelle GUIOT</cp:lastModifiedBy>
  <cp:revision>206</cp:revision>
  <dcterms:created xsi:type="dcterms:W3CDTF">2020-04-21T08:43:49Z</dcterms:created>
  <dcterms:modified xsi:type="dcterms:W3CDTF">2020-09-18T03:40:57Z</dcterms:modified>
</cp:coreProperties>
</file>