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9" r:id="rId2"/>
    <p:sldId id="320" r:id="rId3"/>
    <p:sldId id="315" r:id="rId4"/>
    <p:sldId id="317" r:id="rId5"/>
    <p:sldId id="321" r:id="rId6"/>
    <p:sldId id="324" r:id="rId7"/>
    <p:sldId id="323" r:id="rId8"/>
    <p:sldId id="322" r:id="rId9"/>
    <p:sldId id="294" r:id="rId10"/>
    <p:sldId id="295" r:id="rId11"/>
    <p:sldId id="325" r:id="rId12"/>
    <p:sldId id="296" r:id="rId13"/>
    <p:sldId id="297" r:id="rId14"/>
    <p:sldId id="298" r:id="rId15"/>
    <p:sldId id="299" r:id="rId16"/>
    <p:sldId id="301" r:id="rId17"/>
    <p:sldId id="302" r:id="rId18"/>
    <p:sldId id="303" r:id="rId19"/>
    <p:sldId id="304" r:id="rId20"/>
    <p:sldId id="305" r:id="rId21"/>
    <p:sldId id="306" r:id="rId22"/>
    <p:sldId id="278" r:id="rId23"/>
    <p:sldId id="307" r:id="rId24"/>
    <p:sldId id="308" r:id="rId25"/>
    <p:sldId id="309" r:id="rId26"/>
    <p:sldId id="262" r:id="rId27"/>
    <p:sldId id="261" r:id="rId28"/>
    <p:sldId id="260" r:id="rId29"/>
    <p:sldId id="259" r:id="rId30"/>
    <p:sldId id="256" r:id="rId31"/>
    <p:sldId id="264" r:id="rId32"/>
    <p:sldId id="267" r:id="rId33"/>
    <p:sldId id="279" r:id="rId34"/>
    <p:sldId id="311" r:id="rId35"/>
    <p:sldId id="312" r:id="rId36"/>
    <p:sldId id="282" r:id="rId37"/>
    <p:sldId id="314" r:id="rId38"/>
    <p:sldId id="318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Poursuite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d'études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accent6"/>
                </a:solidFill>
              </a:rPr>
              <a:t>Poursuite</a:t>
            </a:r>
            <a:r>
              <a:rPr lang="en-US" sz="4000" b="1" dirty="0">
                <a:solidFill>
                  <a:schemeClr val="accent6"/>
                </a:solidFill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</a:rPr>
              <a:t>d'études</a:t>
            </a:r>
            <a:endParaRPr lang="en-US" sz="4000" b="1" dirty="0">
              <a:solidFill>
                <a:schemeClr val="accent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poursuite d'études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6D-4CBA-A935-BC832A1CC1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D-4CBA-A935-BC832A1CC1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D-4CBA-A935-BC832A1CC1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6D-4CBA-A935-BC832A1CC115}"/>
              </c:ext>
            </c:extLst>
          </c:dPt>
          <c:cat>
            <c:strRef>
              <c:f>Feuil1!$A$2:$A$5</c:f>
              <c:strCache>
                <c:ptCount val="2"/>
                <c:pt idx="0">
                  <c:v>oui</c:v>
                </c:pt>
                <c:pt idx="1">
                  <c:v>pas franchement affirmatif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82.94</c:v>
                </c:pt>
                <c:pt idx="1">
                  <c:v>17.53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6D-4CBA-A935-BC832A1CC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73972003499556"/>
          <c:y val="0.12037497685772024"/>
          <c:w val="0.39182500285290428"/>
          <c:h val="0.8380235110922907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destinations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D1-4D31-8456-1F92A478D0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D1-4D31-8456-1F92A478D0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D1-4D31-8456-1F92A478D0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D1-4D31-8456-1F92A478D0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D1-4D31-8456-1F92A478D0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France</c:v>
                </c:pt>
                <c:pt idx="1">
                  <c:v>Maurice</c:v>
                </c:pt>
                <c:pt idx="2">
                  <c:v>Royaume-Uni</c:v>
                </c:pt>
                <c:pt idx="3">
                  <c:v>Canada</c:v>
                </c:pt>
                <c:pt idx="4">
                  <c:v>autres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0.59199999999999997</c:v>
                </c:pt>
                <c:pt idx="1">
                  <c:v>0.17810000000000001</c:v>
                </c:pt>
                <c:pt idx="2">
                  <c:v>0.1149</c:v>
                </c:pt>
                <c:pt idx="3">
                  <c:v>5.74E-2</c:v>
                </c:pt>
                <c:pt idx="4">
                  <c:v>5.74E-2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D1-4D31-8456-1F92A478D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879227053140096E-2"/>
          <c:y val="5.5986403772643939E-2"/>
          <c:w val="0.14755934040853586"/>
          <c:h val="0.89235248821455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1758625280535586"/>
          <c:y val="6.7182463697802813E-2"/>
          <c:w val="0.39357155083875384"/>
          <c:h val="0.8833723546423333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 type de formation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8-4359-B151-DE8B4D3363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8-4359-B151-DE8B4D3363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8-4359-B151-DE8B4D3363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48-4359-B151-DE8B4D3363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48-4359-B151-DE8B4D3363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48-4359-B151-DE8B4D3363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A48-4359-B151-DE8B4D3363F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A48-4359-B151-DE8B4D3363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A48-4359-B151-DE8B4D3363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Licence</c:v>
                </c:pt>
                <c:pt idx="1">
                  <c:v>BTS &amp; DUT </c:v>
                </c:pt>
                <c:pt idx="2">
                  <c:v>Ecoles de commerce</c:v>
                </c:pt>
                <c:pt idx="3">
                  <c:v>CPGE &amp; CPES</c:v>
                </c:pt>
                <c:pt idx="4">
                  <c:v>Ecoles spécialisées</c:v>
                </c:pt>
                <c:pt idx="5">
                  <c:v>Ecoles d'ingé </c:v>
                </c:pt>
                <c:pt idx="6">
                  <c:v>ENSA</c:v>
                </c:pt>
                <c:pt idx="7">
                  <c:v>IEP </c:v>
                </c:pt>
                <c:pt idx="8">
                  <c:v>Prépa Beaux-Arts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41.8</c:v>
                </c:pt>
                <c:pt idx="1">
                  <c:v>14.75</c:v>
                </c:pt>
                <c:pt idx="2">
                  <c:v>12.29</c:v>
                </c:pt>
                <c:pt idx="3">
                  <c:v>9.83</c:v>
                </c:pt>
                <c:pt idx="4">
                  <c:v>9.01</c:v>
                </c:pt>
                <c:pt idx="5">
                  <c:v>4.09</c:v>
                </c:pt>
                <c:pt idx="6">
                  <c:v>4.09</c:v>
                </c:pt>
                <c:pt idx="7">
                  <c:v>3.27</c:v>
                </c:pt>
                <c:pt idx="8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D-46D7-9617-7027263A2D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14975845410627E-2"/>
          <c:y val="4.1846965462673122E-2"/>
          <c:w val="0.3384057971014493"/>
          <c:h val="0.94188852321011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Composition</a:t>
            </a:r>
          </a:p>
        </c:rich>
      </c:tx>
      <c:layout>
        <c:manualLayout>
          <c:xMode val="edge"/>
          <c:yMode val="edge"/>
          <c:x val="0.42240211319154941"/>
          <c:y val="2.315461762925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composition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0-46CC-89D4-D58E1983F22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0-46CC-89D4-D58E1983F223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70-46CC-89D4-D58E1983F22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70-46CC-89D4-D58E1983F223}"/>
              </c:ext>
            </c:extLst>
          </c:dPt>
          <c:cat>
            <c:strRef>
              <c:f>Feuil1!$A$2:$A$5</c:f>
              <c:strCache>
                <c:ptCount val="4"/>
                <c:pt idx="0">
                  <c:v>Epreuves finales </c:v>
                </c:pt>
                <c:pt idx="1">
                  <c:v>Epreuves anticipées </c:v>
                </c:pt>
                <c:pt idx="2">
                  <c:v>EC</c:v>
                </c:pt>
                <c:pt idx="3">
                  <c:v>Bulletins 1è &amp; 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10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70-46CC-89D4-D58E1983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24950884723103"/>
          <c:y val="0.91570882312090229"/>
          <c:w val="0.52206754454401183"/>
          <c:h val="7.0791606314255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0.19052</cdr:x>
      <cdr:y>0.83691</cdr:y>
    </cdr:from>
    <cdr:to>
      <cdr:x>0.5612</cdr:x>
      <cdr:y>0.92418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003472" y="4114800"/>
          <a:ext cx="3897923" cy="429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Australie</a:t>
          </a:r>
          <a:r>
            <a:rPr lang="fr-FR" dirty="0"/>
            <a:t> ; Belgique ;  Pays-Bas ; Roumanie ; Russie ; Suisse</a:t>
          </a:r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96C9-E436-40C2-9E90-2CAD72441ED7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A894A-E7B6-4857-97BB-67D775436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67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2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20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42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75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68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0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3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3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3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1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5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3367-89C6-422C-A984-92555915FF53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4B4-E64C-4DAF-A746-3F54A8516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6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youtu.be/zwKkQVJzAEA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lyceedesx.cluster002.ovh.net/gocloud/jg/2020/2019_depliant_1re_G_11913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andjepasselebac.education.fr/du-nouveau-pour-le-bac-technologique/" TargetMode="External"/><Relationship Id="rId5" Type="http://schemas.openxmlformats.org/officeDocument/2006/relationships/hyperlink" Target="http://quandjepasselebac.education.fr/bac-general-cours-communs-et-specialites/" TargetMode="External"/><Relationship Id="rId4" Type="http://schemas.openxmlformats.org/officeDocument/2006/relationships/hyperlink" Target="http://quandjepasselebac.education.fr/category/bac-2021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instagram.com/lyceedesmascareign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lyceedesmascareignes/" TargetMode="External"/><Relationship Id="rId5" Type="http://schemas.openxmlformats.org/officeDocument/2006/relationships/hyperlink" Target="http://www.lyceedesmascareignes.org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0712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" y="91440"/>
            <a:ext cx="1896474" cy="1036593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12" y="126818"/>
            <a:ext cx="1923552" cy="9658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3847" y="2003126"/>
            <a:ext cx="11145400" cy="21954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6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Bienvenue au 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6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Lycée des Mascareignes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058" y="4551297"/>
            <a:ext cx="11943806" cy="306750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Rentrée de rentrée des Terminales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Lundi 14 septembre 2020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6000" b="1" kern="1000" dirty="0">
              <a:solidFill>
                <a:schemeClr val="accent6">
                  <a:lumMod val="75000"/>
                </a:schemeClr>
              </a:solidFill>
              <a:ea typeface="Franklin Gothic Book" panose="020B05030201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1769297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9" y="300328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39" y="300328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0779" y="1834091"/>
            <a:ext cx="11145400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</a:rPr>
              <a:t>RESULTATS DES EPREUVES DU BACCALAUREAT 2020</a:t>
            </a:r>
            <a:endParaRPr lang="fr-FR" sz="3000" b="1" i="1" kern="1000" dirty="0">
              <a:solidFill>
                <a:schemeClr val="accent6">
                  <a:lumMod val="75000"/>
                </a:schemeClr>
              </a:solidFill>
              <a:latin typeface="Franklin Gothic Book"/>
              <a:ea typeface="Franklin Gothic Book" panose="020B0503020102020204" pitchFamily="34" charset="0"/>
              <a:cs typeface="Times New Roman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40779" y="2504902"/>
          <a:ext cx="11069912" cy="247204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03137">
                  <a:extLst>
                    <a:ext uri="{9D8B030D-6E8A-4147-A177-3AD203B41FA5}">
                      <a16:colId xmlns:a16="http://schemas.microsoft.com/office/drawing/2014/main" val="968708812"/>
                    </a:ext>
                  </a:extLst>
                </a:gridCol>
                <a:gridCol w="2636272">
                  <a:extLst>
                    <a:ext uri="{9D8B030D-6E8A-4147-A177-3AD203B41FA5}">
                      <a16:colId xmlns:a16="http://schemas.microsoft.com/office/drawing/2014/main" val="3206471291"/>
                    </a:ext>
                  </a:extLst>
                </a:gridCol>
                <a:gridCol w="1819198">
                  <a:extLst>
                    <a:ext uri="{9D8B030D-6E8A-4147-A177-3AD203B41FA5}">
                      <a16:colId xmlns:a16="http://schemas.microsoft.com/office/drawing/2014/main" val="3503295086"/>
                    </a:ext>
                  </a:extLst>
                </a:gridCol>
                <a:gridCol w="422693">
                  <a:extLst>
                    <a:ext uri="{9D8B030D-6E8A-4147-A177-3AD203B41FA5}">
                      <a16:colId xmlns:a16="http://schemas.microsoft.com/office/drawing/2014/main" val="4168819679"/>
                    </a:ext>
                  </a:extLst>
                </a:gridCol>
                <a:gridCol w="635051">
                  <a:extLst>
                    <a:ext uri="{9D8B030D-6E8A-4147-A177-3AD203B41FA5}">
                      <a16:colId xmlns:a16="http://schemas.microsoft.com/office/drawing/2014/main" val="2110756032"/>
                    </a:ext>
                  </a:extLst>
                </a:gridCol>
                <a:gridCol w="1199317">
                  <a:extLst>
                    <a:ext uri="{9D8B030D-6E8A-4147-A177-3AD203B41FA5}">
                      <a16:colId xmlns:a16="http://schemas.microsoft.com/office/drawing/2014/main" val="207542313"/>
                    </a:ext>
                  </a:extLst>
                </a:gridCol>
                <a:gridCol w="1199317">
                  <a:extLst>
                    <a:ext uri="{9D8B030D-6E8A-4147-A177-3AD203B41FA5}">
                      <a16:colId xmlns:a16="http://schemas.microsoft.com/office/drawing/2014/main" val="4095678130"/>
                    </a:ext>
                  </a:extLst>
                </a:gridCol>
                <a:gridCol w="2154927">
                  <a:extLst>
                    <a:ext uri="{9D8B030D-6E8A-4147-A177-3AD203B41FA5}">
                      <a16:colId xmlns:a16="http://schemas.microsoft.com/office/drawing/2014/main" val="676670526"/>
                    </a:ext>
                  </a:extLst>
                </a:gridCol>
              </a:tblGrid>
              <a:tr h="2710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séries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candidats présentés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candidats reçus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mentions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taux de réussite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7599934"/>
                  </a:ext>
                </a:extLst>
              </a:tr>
              <a:tr h="2710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AB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B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TB *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11479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66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66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17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+mn-ea"/>
                        </a:rPr>
                        <a:t>21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90,90%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100,00%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68623878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9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7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7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88,46%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100,00%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07904868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88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88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94,32%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100,00%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30557523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STMG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9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70,97%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100,00%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49710777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TOTAL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211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211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63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68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57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89%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100,00%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0853481"/>
                  </a:ext>
                </a:extLst>
              </a:tr>
              <a:tr h="271091">
                <a:tc>
                  <a:txBody>
                    <a:bodyPr/>
                    <a:lstStyle/>
                    <a:p>
                      <a:endParaRPr lang="fr-FR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188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62050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091330" y="5293345"/>
          <a:ext cx="6009339" cy="1219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04347">
                  <a:extLst>
                    <a:ext uri="{9D8B030D-6E8A-4147-A177-3AD203B41FA5}">
                      <a16:colId xmlns:a16="http://schemas.microsoft.com/office/drawing/2014/main" val="3187099049"/>
                    </a:ext>
                  </a:extLst>
                </a:gridCol>
                <a:gridCol w="2078001">
                  <a:extLst>
                    <a:ext uri="{9D8B030D-6E8A-4147-A177-3AD203B41FA5}">
                      <a16:colId xmlns:a16="http://schemas.microsoft.com/office/drawing/2014/main" val="1327076953"/>
                    </a:ext>
                  </a:extLst>
                </a:gridCol>
                <a:gridCol w="2826991">
                  <a:extLst>
                    <a:ext uri="{9D8B030D-6E8A-4147-A177-3AD203B41FA5}">
                      <a16:colId xmlns:a16="http://schemas.microsoft.com/office/drawing/2014/main" val="3481565621"/>
                    </a:ext>
                  </a:extLst>
                </a:gridCol>
              </a:tblGrid>
              <a:tr h="27058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* dont Félicitations du Jury :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ES : 6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60543"/>
                  </a:ext>
                </a:extLst>
              </a:tr>
              <a:tr h="270584">
                <a:tc>
                  <a:txBody>
                    <a:bodyPr/>
                    <a:lstStyle/>
                    <a:p>
                      <a:endParaRPr lang="fr-FR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L: 1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76123029"/>
                  </a:ext>
                </a:extLst>
              </a:tr>
              <a:tr h="270584">
                <a:tc>
                  <a:txBody>
                    <a:bodyPr/>
                    <a:lstStyle/>
                    <a:p>
                      <a:endParaRPr lang="fr-FR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S : 10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38921353"/>
                  </a:ext>
                </a:extLst>
              </a:tr>
              <a:tr h="270584">
                <a:tc>
                  <a:txBody>
                    <a:bodyPr/>
                    <a:lstStyle/>
                    <a:p>
                      <a:endParaRPr lang="fr-FR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STMG : 1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6263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2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1605915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7547" y="1720007"/>
            <a:ext cx="11145400" cy="41960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4000" b="1" kern="1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Election au Conseil d’Etablissement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4000" b="1" kern="1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2020-2021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4000" b="1" kern="1000" dirty="0" smtClean="0"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Calendrier des opérations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4000" b="1" kern="1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4000" b="1" kern="10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Franklin Gothic Book" panose="020B05030201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05125"/>
              </p:ext>
            </p:extLst>
          </p:nvPr>
        </p:nvGraphicFramePr>
        <p:xfrm>
          <a:off x="627546" y="4080188"/>
          <a:ext cx="11003411" cy="2552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904">
                  <a:extLst>
                    <a:ext uri="{9D8B030D-6E8A-4147-A177-3AD203B41FA5}">
                      <a16:colId xmlns:a16="http://schemas.microsoft.com/office/drawing/2014/main" val="651775309"/>
                    </a:ext>
                  </a:extLst>
                </a:gridCol>
                <a:gridCol w="1313483">
                  <a:extLst>
                    <a:ext uri="{9D8B030D-6E8A-4147-A177-3AD203B41FA5}">
                      <a16:colId xmlns:a16="http://schemas.microsoft.com/office/drawing/2014/main" val="1125992308"/>
                    </a:ext>
                  </a:extLst>
                </a:gridCol>
                <a:gridCol w="1571694">
                  <a:extLst>
                    <a:ext uri="{9D8B030D-6E8A-4147-A177-3AD203B41FA5}">
                      <a16:colId xmlns:a16="http://schemas.microsoft.com/office/drawing/2014/main" val="3842279125"/>
                    </a:ext>
                  </a:extLst>
                </a:gridCol>
                <a:gridCol w="1571694">
                  <a:extLst>
                    <a:ext uri="{9D8B030D-6E8A-4147-A177-3AD203B41FA5}">
                      <a16:colId xmlns:a16="http://schemas.microsoft.com/office/drawing/2014/main" val="1269715155"/>
                    </a:ext>
                  </a:extLst>
                </a:gridCol>
                <a:gridCol w="1571694">
                  <a:extLst>
                    <a:ext uri="{9D8B030D-6E8A-4147-A177-3AD203B41FA5}">
                      <a16:colId xmlns:a16="http://schemas.microsoft.com/office/drawing/2014/main" val="2462411362"/>
                    </a:ext>
                  </a:extLst>
                </a:gridCol>
                <a:gridCol w="1572471">
                  <a:extLst>
                    <a:ext uri="{9D8B030D-6E8A-4147-A177-3AD203B41FA5}">
                      <a16:colId xmlns:a16="http://schemas.microsoft.com/office/drawing/2014/main" val="30813442"/>
                    </a:ext>
                  </a:extLst>
                </a:gridCol>
                <a:gridCol w="1572471">
                  <a:extLst>
                    <a:ext uri="{9D8B030D-6E8A-4147-A177-3AD203B41FA5}">
                      <a16:colId xmlns:a16="http://schemas.microsoft.com/office/drawing/2014/main" val="3977628251"/>
                    </a:ext>
                  </a:extLst>
                </a:gridCol>
              </a:tblGrid>
              <a:tr h="1062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mise à disposition des listes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date limite du dépôt des candidatures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affichage des candidatures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envoi du matériel de vote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date limite de réception du vote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date des élections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528807"/>
                  </a:ext>
                </a:extLst>
              </a:tr>
              <a:tr h="1490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élections des parents au conseil d’établissement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18/09/20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29/09/20 (12h00)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30/09/20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-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09/10/20 (12h00)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par voie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électronique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09/10/20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32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1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1272" y="18418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/>
                </a:solidFill>
                <a:latin typeface="+mn-lt"/>
              </a:rPr>
              <a:t>Point étape 2020.09.14</a:t>
            </a:r>
            <a:br>
              <a:rPr lang="fr-FR" b="1" dirty="0">
                <a:solidFill>
                  <a:schemeClr val="accent6"/>
                </a:solidFill>
                <a:latin typeface="+mn-lt"/>
              </a:rPr>
            </a:br>
            <a:r>
              <a:rPr lang="fr-FR" b="1" dirty="0">
                <a:solidFill>
                  <a:schemeClr val="accent6"/>
                </a:solidFill>
                <a:latin typeface="+mn-lt"/>
              </a:rPr>
              <a:t>Orientation de la promo2020</a:t>
            </a:r>
          </a:p>
        </p:txBody>
      </p:sp>
      <p:sp>
        <p:nvSpPr>
          <p:cNvPr id="4" name="Forme libre : Forme 23"/>
          <p:cNvSpPr/>
          <p:nvPr/>
        </p:nvSpPr>
        <p:spPr>
          <a:xfrm>
            <a:off x="0" y="-38372"/>
            <a:ext cx="12192000" cy="1893298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100384" y="900672"/>
          <a:ext cx="8091616" cy="528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78032" y="3267054"/>
            <a:ext cx="4942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Pas franchement affirmatif </a:t>
            </a:r>
          </a:p>
          <a:p>
            <a:r>
              <a:rPr lang="fr-FR" sz="2400" b="1" dirty="0"/>
              <a:t>(37 élèves soit 17,53%):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Pas de réponse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Ne sait pas encore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Césure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Stage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Travail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Service militaire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8032" y="2300528"/>
            <a:ext cx="3910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Oui  (174 élèves soit 82,46%) </a:t>
            </a:r>
          </a:p>
        </p:txBody>
      </p:sp>
      <p:sp>
        <p:nvSpPr>
          <p:cNvPr id="5" name="Forme libre : Forme 23"/>
          <p:cNvSpPr/>
          <p:nvPr/>
        </p:nvSpPr>
        <p:spPr>
          <a:xfrm>
            <a:off x="0" y="-38372"/>
            <a:ext cx="12192000" cy="1514475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233411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graphicFrame>
        <p:nvGraphicFramePr>
          <p:cNvPr id="11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099717"/>
              </p:ext>
            </p:extLst>
          </p:nvPr>
        </p:nvGraphicFramePr>
        <p:xfrm>
          <a:off x="3780547" y="1270004"/>
          <a:ext cx="8091616" cy="528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82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1251" y="890702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6"/>
                </a:solidFill>
                <a:latin typeface="+mn-lt"/>
              </a:rPr>
              <a:t>Orientation par destination géographique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838200" y="1752036"/>
          <a:ext cx="10515600" cy="535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rme libre : Forme 23"/>
          <p:cNvSpPr/>
          <p:nvPr/>
        </p:nvSpPr>
        <p:spPr>
          <a:xfrm>
            <a:off x="0" y="-38371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233411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1956" y="88070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6"/>
                </a:solidFill>
                <a:latin typeface="+mn-lt"/>
              </a:rPr>
              <a:t>Etudes supérieures françaises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838200" y="2094184"/>
          <a:ext cx="10515600" cy="468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rme libre : Forme 23"/>
          <p:cNvSpPr/>
          <p:nvPr/>
        </p:nvSpPr>
        <p:spPr>
          <a:xfrm>
            <a:off x="0" y="-38371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233411"/>
            <a:ext cx="1896474" cy="103659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0127" y="9017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6"/>
                </a:solidFill>
                <a:latin typeface="+mn-lt"/>
              </a:rPr>
              <a:t>Quelques admissions prestigieuses: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828" y="2191385"/>
            <a:ext cx="10973972" cy="354901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En CPGE et CPES : Sainte-Geneviève (Versailles) ; Henri-IV (Paris) ; Saint-Louis (Paris) Janson-de-Sailly (Paris) ; Montaigne (Bordeaux)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A Dauphine ; l’IEP de Paris (campus Menton, Reims)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En école de commerce : ESSEC ; ESCP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En prépa intégrée d’ingénieur : INSA ; ESTACA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Au Royaume-Uni : Bristol </a:t>
            </a:r>
            <a:r>
              <a:rPr lang="fr-FR" sz="2500" kern="1000" dirty="0" err="1">
                <a:cs typeface="Times New Roman" panose="02020603050405020304" pitchFamily="18" charset="0"/>
              </a:rPr>
              <a:t>University</a:t>
            </a:r>
            <a:r>
              <a:rPr lang="fr-FR" sz="2500" kern="1000" dirty="0">
                <a:cs typeface="Times New Roman" panose="02020603050405020304" pitchFamily="18" charset="0"/>
              </a:rPr>
              <a:t> ; Warwick </a:t>
            </a:r>
            <a:r>
              <a:rPr lang="fr-FR" sz="2500" kern="1000" dirty="0" err="1">
                <a:cs typeface="Times New Roman" panose="02020603050405020304" pitchFamily="18" charset="0"/>
              </a:rPr>
              <a:t>University</a:t>
            </a:r>
            <a:endParaRPr lang="fr-FR" sz="2500" kern="10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Au Canada : McGill</a:t>
            </a:r>
          </a:p>
          <a:p>
            <a:pPr>
              <a:buFontTx/>
              <a:buChar char="-"/>
            </a:pPr>
            <a:r>
              <a:rPr lang="fr-FR" sz="2500" kern="1000" dirty="0">
                <a:cs typeface="Times New Roman" panose="02020603050405020304" pitchFamily="18" charset="0"/>
              </a:rPr>
              <a:t>En Suisse : Ecole Polytechnique Fédérale de Lausanne</a:t>
            </a:r>
          </a:p>
        </p:txBody>
      </p:sp>
      <p:sp>
        <p:nvSpPr>
          <p:cNvPr id="4" name="Forme libre : Forme 23"/>
          <p:cNvSpPr/>
          <p:nvPr/>
        </p:nvSpPr>
        <p:spPr>
          <a:xfrm>
            <a:off x="0" y="-64497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207285"/>
            <a:ext cx="1896474" cy="103659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7298C2E-DDB9-4B74-BAEC-3F623035D192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accent6"/>
                </a:solidFill>
                <a:latin typeface="+mn-lt"/>
              </a:rPr>
              <a:t>3 Bourses d’Excellence Major AEFE</a:t>
            </a:r>
          </a:p>
        </p:txBody>
      </p:sp>
    </p:spTree>
    <p:extLst>
      <p:ext uri="{BB962C8B-B14F-4D97-AF65-F5344CB8AC3E}">
        <p14:creationId xmlns:p14="http://schemas.microsoft.com/office/powerpoint/2010/main" val="4264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804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solidFill>
                  <a:schemeClr val="accent6"/>
                </a:solidFill>
                <a:latin typeface="+mn-lt"/>
              </a:rPr>
              <a:t>Le schéma des études supérieures</a:t>
            </a:r>
            <a:br>
              <a:rPr lang="fr-FR" sz="3000" b="1" dirty="0">
                <a:solidFill>
                  <a:schemeClr val="accent6"/>
                </a:solidFill>
                <a:latin typeface="+mn-lt"/>
              </a:rPr>
            </a:br>
            <a:r>
              <a:rPr lang="fr-FR" sz="2800" b="1" i="1" dirty="0">
                <a:solidFill>
                  <a:schemeClr val="accent6"/>
                </a:solidFill>
                <a:latin typeface="+mn-lt"/>
              </a:rPr>
              <a:t>Les principaux itinéraires de formation après le Baccalauréat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9532"/>
            <a:ext cx="12192000" cy="57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243878"/>
            <a:ext cx="11039250" cy="70403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52220" marR="5080" indent="-1235075">
              <a:lnSpc>
                <a:spcPts val="4750"/>
              </a:lnSpc>
              <a:spcBef>
                <a:spcPts val="690"/>
              </a:spcBef>
            </a:pPr>
            <a:r>
              <a:rPr spc="-130" dirty="0">
                <a:solidFill>
                  <a:schemeClr val="accent6"/>
                </a:solidFill>
                <a:latin typeface="+mn-lt"/>
              </a:rPr>
              <a:t>Des </a:t>
            </a:r>
            <a:r>
              <a:rPr spc="-245" dirty="0">
                <a:solidFill>
                  <a:schemeClr val="accent6"/>
                </a:solidFill>
                <a:latin typeface="+mn-lt"/>
              </a:rPr>
              <a:t>éléments </a:t>
            </a:r>
            <a:r>
              <a:rPr spc="-265" dirty="0">
                <a:solidFill>
                  <a:schemeClr val="accent6"/>
                </a:solidFill>
                <a:latin typeface="+mn-lt"/>
              </a:rPr>
              <a:t>d’information</a:t>
            </a:r>
            <a:r>
              <a:rPr spc="-969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spc="-135" dirty="0">
                <a:solidFill>
                  <a:schemeClr val="accent6"/>
                </a:solidFill>
                <a:latin typeface="+mn-lt"/>
              </a:rPr>
              <a:t> sur l</a:t>
            </a:r>
            <a:r>
              <a:rPr spc="-275" dirty="0">
                <a:solidFill>
                  <a:schemeClr val="accent6"/>
                </a:solidFill>
                <a:latin typeface="+mn-lt"/>
              </a:rPr>
              <a:t>e </a:t>
            </a:r>
            <a:r>
              <a:rPr spc="-225" dirty="0">
                <a:solidFill>
                  <a:schemeClr val="accent6"/>
                </a:solidFill>
                <a:latin typeface="+mn-lt"/>
              </a:rPr>
              <a:t>BAC </a:t>
            </a:r>
            <a:r>
              <a:rPr spc="-100" dirty="0">
                <a:solidFill>
                  <a:schemeClr val="accent6"/>
                </a:solidFill>
                <a:latin typeface="+mn-lt"/>
              </a:rPr>
              <a:t>2021</a:t>
            </a:r>
            <a:r>
              <a:rPr lang="fr-FR" spc="-100" dirty="0">
                <a:solidFill>
                  <a:schemeClr val="accent6"/>
                </a:solidFill>
                <a:latin typeface="+mn-lt"/>
              </a:rPr>
              <a:t> </a:t>
            </a:r>
            <a:r>
              <a:rPr spc="-1040" dirty="0">
                <a:solidFill>
                  <a:schemeClr val="accent6"/>
                </a:solidFill>
                <a:latin typeface="+mn-lt"/>
              </a:rPr>
              <a:t> </a:t>
            </a:r>
            <a:r>
              <a:rPr spc="-190" dirty="0">
                <a:solidFill>
                  <a:schemeClr val="accent6"/>
                </a:solidFill>
                <a:latin typeface="+mn-lt"/>
              </a:rPr>
              <a:t>au </a:t>
            </a:r>
            <a:r>
              <a:rPr spc="35" dirty="0">
                <a:solidFill>
                  <a:schemeClr val="accent6"/>
                </a:solidFill>
                <a:latin typeface="+mn-lt"/>
              </a:rPr>
              <a:t>LDM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9897" y="3254631"/>
            <a:ext cx="6366926" cy="33970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45" dirty="0">
                <a:latin typeface="Carlito"/>
                <a:cs typeface="Carlito"/>
              </a:rPr>
              <a:t>CAV</a:t>
            </a:r>
            <a:endParaRPr sz="2000" dirty="0">
              <a:latin typeface="Carlito"/>
              <a:cs typeface="Carlito"/>
            </a:endParaRPr>
          </a:p>
          <a:p>
            <a:pPr marL="299085" marR="51625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20" dirty="0">
                <a:latin typeface="Carlito"/>
                <a:cs typeface="Carlito"/>
              </a:rPr>
              <a:t>Histoire/Géo, </a:t>
            </a:r>
            <a:r>
              <a:rPr sz="2000" spc="-5" dirty="0">
                <a:latin typeface="Carlito"/>
                <a:cs typeface="Carlito"/>
              </a:rPr>
              <a:t>Géopolitique </a:t>
            </a:r>
            <a:r>
              <a:rPr sz="2000" spc="-10" dirty="0">
                <a:latin typeface="Carlito"/>
                <a:cs typeface="Carlito"/>
              </a:rPr>
              <a:t>et Sciences  </a:t>
            </a:r>
            <a:r>
              <a:rPr sz="2000" spc="-5" dirty="0">
                <a:latin typeface="Carlito"/>
                <a:cs typeface="Carlito"/>
              </a:rPr>
              <a:t>politiques</a:t>
            </a:r>
            <a:endParaRPr sz="20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Humanités, </a:t>
            </a:r>
            <a:r>
              <a:rPr sz="2000" spc="-20" dirty="0">
                <a:latin typeface="Carlito"/>
                <a:cs typeface="Carlito"/>
              </a:rPr>
              <a:t>Littérature </a:t>
            </a:r>
            <a:r>
              <a:rPr sz="2000" spc="-10" dirty="0">
                <a:latin typeface="Carlito"/>
                <a:cs typeface="Carlito"/>
              </a:rPr>
              <a:t>et</a:t>
            </a:r>
            <a:r>
              <a:rPr sz="2000" spc="1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Philosophie</a:t>
            </a:r>
            <a:endParaRPr sz="2000" dirty="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Langues, </a:t>
            </a:r>
            <a:r>
              <a:rPr sz="2000" spc="-20" dirty="0">
                <a:latin typeface="Carlito"/>
                <a:cs typeface="Carlito"/>
              </a:rPr>
              <a:t>Littérature </a:t>
            </a:r>
            <a:r>
              <a:rPr sz="2000" spc="-10" dirty="0">
                <a:latin typeface="Carlito"/>
                <a:cs typeface="Carlito"/>
              </a:rPr>
              <a:t>et Culture </a:t>
            </a:r>
            <a:r>
              <a:rPr sz="2000" spc="-20" dirty="0" err="1">
                <a:latin typeface="Carlito"/>
                <a:cs typeface="Carlito"/>
              </a:rPr>
              <a:t>étrangères</a:t>
            </a:r>
            <a:r>
              <a:rPr lang="fr-FR" sz="2000" spc="-20" dirty="0">
                <a:latin typeface="Carlito"/>
                <a:cs typeface="Carlito"/>
              </a:rPr>
              <a:t>: </a:t>
            </a:r>
          </a:p>
          <a:p>
            <a:pPr marL="12065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r-FR" sz="2000" spc="-20" dirty="0">
                <a:latin typeface="Carlito"/>
                <a:cs typeface="Carlito"/>
              </a:rPr>
              <a:t>	Anglais Littérature Anglaise / Anglais Monde 	Contemporain</a:t>
            </a:r>
            <a:endParaRPr sz="20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Mathématiques</a:t>
            </a:r>
            <a:endParaRPr sz="20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rlito"/>
                <a:cs typeface="Carlito"/>
              </a:rPr>
              <a:t>Numérique </a:t>
            </a:r>
            <a:r>
              <a:rPr sz="2000" spc="-10" dirty="0">
                <a:latin typeface="Carlito"/>
                <a:cs typeface="Carlito"/>
              </a:rPr>
              <a:t>et Sciences</a:t>
            </a:r>
            <a:r>
              <a:rPr sz="2000" spc="8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Informatique</a:t>
            </a:r>
            <a:endParaRPr sz="20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latin typeface="Carlito"/>
                <a:cs typeface="Carlito"/>
              </a:rPr>
              <a:t>Physique-Chimie</a:t>
            </a:r>
            <a:endParaRPr sz="20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Sciences </a:t>
            </a:r>
            <a:r>
              <a:rPr sz="2000" spc="-5" dirty="0">
                <a:latin typeface="Carlito"/>
                <a:cs typeface="Carlito"/>
              </a:rPr>
              <a:t>de </a:t>
            </a:r>
            <a:r>
              <a:rPr sz="2000" spc="-10" dirty="0">
                <a:latin typeface="Carlito"/>
                <a:cs typeface="Carlito"/>
              </a:rPr>
              <a:t>la Vie et </a:t>
            </a:r>
            <a:r>
              <a:rPr sz="2000" spc="-5" dirty="0">
                <a:latin typeface="Carlito"/>
                <a:cs typeface="Carlito"/>
              </a:rPr>
              <a:t>de </a:t>
            </a:r>
            <a:r>
              <a:rPr sz="2000" spc="-10" dirty="0">
                <a:latin typeface="Carlito"/>
                <a:cs typeface="Carlito"/>
              </a:rPr>
              <a:t>la</a:t>
            </a:r>
            <a:r>
              <a:rPr sz="2000" spc="160" dirty="0">
                <a:latin typeface="Carlito"/>
                <a:cs typeface="Carlito"/>
              </a:rPr>
              <a:t> </a:t>
            </a:r>
            <a:r>
              <a:rPr sz="2000" spc="-50" dirty="0">
                <a:latin typeface="Carlito"/>
                <a:cs typeface="Carlito"/>
              </a:rPr>
              <a:t>Terre</a:t>
            </a:r>
            <a:endParaRPr sz="20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Sciences Economique et</a:t>
            </a:r>
            <a:r>
              <a:rPr sz="2000" spc="1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Sociales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897" y="2160902"/>
            <a:ext cx="437007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sz="28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spécialités </a:t>
            </a:r>
            <a:r>
              <a:rPr sz="2800" b="1" spc="-1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préparées </a:t>
            </a:r>
            <a:r>
              <a:rPr sz="28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</a:t>
            </a:r>
            <a:r>
              <a:rPr sz="2800" b="1" spc="-1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</a:t>
            </a:r>
            <a:r>
              <a:rPr sz="2800" b="1" spc="-7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36823" y="2137553"/>
            <a:ext cx="42449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</a:t>
            </a:r>
            <a:r>
              <a:rPr sz="2800" b="1" spc="-25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Technologique</a:t>
            </a:r>
            <a:r>
              <a:rPr sz="2800" b="1" spc="-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STMG</a:t>
            </a:r>
            <a:r>
              <a:rPr lang="fr-FR" sz="2800" b="1" spc="-6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3143" y="3254631"/>
            <a:ext cx="2680314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latin typeface="Carlito"/>
                <a:cs typeface="Carlito"/>
              </a:rPr>
              <a:t>Gestion </a:t>
            </a:r>
            <a:r>
              <a:rPr sz="2000" spc="-10" dirty="0">
                <a:latin typeface="Carlito"/>
                <a:cs typeface="Carlito"/>
              </a:rPr>
              <a:t>et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Finance</a:t>
            </a:r>
            <a:endParaRPr sz="20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 err="1">
                <a:latin typeface="Carlito"/>
                <a:cs typeface="Carlito"/>
              </a:rPr>
              <a:t>Mercatique</a:t>
            </a:r>
            <a:endParaRPr lang="fr-FR" sz="2000" spc="-15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spc="-15" dirty="0">
                <a:latin typeface="Carlito"/>
                <a:cs typeface="Carlito"/>
              </a:rPr>
              <a:t>Ressources humaines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7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199" y="1239245"/>
            <a:ext cx="4008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</a:t>
            </a:r>
            <a:r>
              <a:rPr sz="2800" b="1" spc="-1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 </a:t>
            </a:r>
            <a:r>
              <a:rPr sz="28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sz="2800" b="1" spc="-6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27380" y="1175656"/>
            <a:ext cx="4455287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</a:t>
            </a:r>
            <a:r>
              <a:rPr sz="2800" b="1" spc="-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Technologique </a:t>
            </a:r>
            <a:r>
              <a:rPr sz="28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STMG</a:t>
            </a:r>
            <a:r>
              <a:rPr sz="2800" b="1" spc="-6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object 5"/>
          <p:cNvSpPr/>
          <p:nvPr/>
        </p:nvSpPr>
        <p:spPr>
          <a:xfrm>
            <a:off x="838199" y="1962236"/>
            <a:ext cx="4883331" cy="4608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7380" y="1962235"/>
            <a:ext cx="4752703" cy="4608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rme libre : Forme 23"/>
          <p:cNvSpPr/>
          <p:nvPr/>
        </p:nvSpPr>
        <p:spPr>
          <a:xfrm>
            <a:off x="0" y="0"/>
            <a:ext cx="12192000" cy="1135652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2" y="181160"/>
            <a:ext cx="1896474" cy="1036593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8" y="23594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FAAFFE2-227A-41F6-B73D-77BBDD4EEDD9}"/>
              </a:ext>
            </a:extLst>
          </p:cNvPr>
          <p:cNvSpPr txBox="1"/>
          <p:nvPr/>
        </p:nvSpPr>
        <p:spPr>
          <a:xfrm>
            <a:off x="193022" y="4487676"/>
            <a:ext cx="11998978" cy="1704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3500" dirty="0"/>
              <a:t>Situé à Helvétia, Le Lycée des Mascareignes est un établissement secondaire à programme français, fondé en 2000. L'établissement a accueilli ses premiers élèves dans son campus actuel en 2001 et célèbre cette année ses 20 ans.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3" b="8951"/>
          <a:stretch/>
        </p:blipFill>
        <p:spPr>
          <a:xfrm>
            <a:off x="0" y="0"/>
            <a:ext cx="12192000" cy="2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4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5120"/>
            <a:ext cx="12192000" cy="683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3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E0BCA19-B376-4030-B548-948FD6FF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03" y="34389"/>
            <a:ext cx="12194951" cy="11873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3000" b="1" cap="all" dirty="0">
                <a:solidFill>
                  <a:schemeClr val="accent6"/>
                </a:solidFill>
                <a:latin typeface="+mn-lt"/>
              </a:rPr>
              <a:t>DATES DES ÉPREUVES DU BACCALAURÉAT GÉNÉRAL ET TECHNOLOGIQUE POUR LES ÉLÈVES DE TERMINALE EN </a:t>
            </a:r>
            <a:r>
              <a:rPr lang="fr-FR" sz="3000" b="1" cap="all" dirty="0" smtClean="0">
                <a:solidFill>
                  <a:schemeClr val="accent6"/>
                </a:solidFill>
                <a:latin typeface="+mn-lt"/>
              </a:rPr>
              <a:t>2021</a:t>
            </a:r>
            <a:endParaRPr lang="LID4096"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E0BCA19-B376-4030-B548-948FD6FF721D}"/>
              </a:ext>
            </a:extLst>
          </p:cNvPr>
          <p:cNvSpPr txBox="1">
            <a:spLocks/>
          </p:cNvSpPr>
          <p:nvPr/>
        </p:nvSpPr>
        <p:spPr>
          <a:xfrm>
            <a:off x="0" y="5891369"/>
            <a:ext cx="12194951" cy="9666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latin typeface="+mn-lt"/>
              </a:rPr>
              <a:t>*Concernant l’éducation physique et sportive (EPS), un </a:t>
            </a:r>
            <a:r>
              <a:rPr lang="fr-FR" sz="2000" b="1" dirty="0">
                <a:latin typeface="+mn-lt"/>
              </a:rPr>
              <a:t>contrôle continu a lieu tout au long de l'année de terminale.</a:t>
            </a:r>
            <a:endParaRPr lang="LID4096" sz="2000" b="1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8063"/>
              </p:ext>
            </p:extLst>
          </p:nvPr>
        </p:nvGraphicFramePr>
        <p:xfrm>
          <a:off x="0" y="1221745"/>
          <a:ext cx="12192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62268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871723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0913766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42628032"/>
                    </a:ext>
                  </a:extLst>
                </a:gridCol>
              </a:tblGrid>
              <a:tr h="1037702"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i="0" dirty="0">
                          <a:effectLst/>
                          <a:latin typeface="Poppins-Regular"/>
                        </a:rPr>
                        <a:t>ÉPREUVES</a:t>
                      </a:r>
                    </a:p>
                  </a:txBody>
                  <a:tcPr marL="152400" marR="152400" marT="152400" marB="1524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i="0">
                          <a:effectLst/>
                          <a:latin typeface="Poppins-Regular"/>
                        </a:rPr>
                        <a:t> </a:t>
                      </a:r>
                    </a:p>
                    <a:p>
                      <a:pPr algn="ctr" fontAlgn="base"/>
                      <a:r>
                        <a:rPr lang="fr-FR" b="1" i="0">
                          <a:effectLst/>
                          <a:latin typeface="Poppins-Regular"/>
                        </a:rPr>
                        <a:t>MATIÈRES</a:t>
                      </a:r>
                    </a:p>
                    <a:p>
                      <a:pPr algn="ctr" fontAlgn="base"/>
                      <a:r>
                        <a:rPr lang="fr-FR" b="1" i="0">
                          <a:effectLst/>
                          <a:latin typeface="Poppins-Regular"/>
                        </a:rPr>
                        <a:t> </a:t>
                      </a:r>
                    </a:p>
                  </a:txBody>
                  <a:tcPr marL="152400" marR="152400" marT="152400" marB="1524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i="0" dirty="0">
                          <a:effectLst/>
                          <a:latin typeface="Poppins-Regular"/>
                        </a:rPr>
                        <a:t>DATES</a:t>
                      </a:r>
                    </a:p>
                  </a:txBody>
                  <a:tcPr marL="152400" marR="152400" marT="152400" marB="1524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i="0" dirty="0">
                          <a:effectLst/>
                          <a:latin typeface="Poppins-Regular"/>
                        </a:rPr>
                        <a:t> </a:t>
                      </a:r>
                    </a:p>
                    <a:p>
                      <a:pPr algn="ctr" fontAlgn="base"/>
                      <a:r>
                        <a:rPr lang="fr-FR" b="1" i="0" dirty="0">
                          <a:effectLst/>
                          <a:latin typeface="Poppins-Regular"/>
                        </a:rPr>
                        <a:t>DURÉE </a:t>
                      </a:r>
                    </a:p>
                    <a:p>
                      <a:pPr algn="ctr" fontAlgn="base"/>
                      <a:r>
                        <a:rPr lang="fr-FR" b="1" i="0" dirty="0">
                          <a:effectLst/>
                          <a:latin typeface="Poppins-Regular"/>
                        </a:rPr>
                        <a:t> </a:t>
                      </a:r>
                    </a:p>
                  </a:txBody>
                  <a:tcPr marL="152400" marR="152400" marT="152400" marB="1524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33034"/>
                  </a:ext>
                </a:extLst>
              </a:tr>
              <a:tr h="1402300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20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Evaluation</a:t>
                      </a:r>
                      <a:r>
                        <a:rPr lang="fr-FR" sz="20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commune</a:t>
                      </a:r>
                      <a:endParaRPr lang="fr-FR" sz="2000" b="1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histoire-géographie</a:t>
                      </a:r>
                      <a:endParaRPr lang="fr-FR" sz="1600" b="0" i="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fr-FR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LVA et LVB (écrit et oral)</a:t>
                      </a:r>
                      <a:endParaRPr lang="fr-FR" sz="1600" b="0" i="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fr-FR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maths (voie technologique)</a:t>
                      </a:r>
                      <a:endParaRPr lang="fr-FR" sz="1600" b="0" i="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fr-FR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enseignement scientifique (voie générale)</a:t>
                      </a:r>
                      <a:endParaRPr lang="fr-FR" sz="1600" b="0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800" b="1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avril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 mi-juin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heures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heure 30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heures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heure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66446"/>
                  </a:ext>
                </a:extLst>
              </a:tr>
              <a:tr h="953564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Spécialités</a:t>
                      </a:r>
                      <a:endParaRPr lang="fr-FR" sz="2000" b="1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deux </a:t>
                      </a:r>
                      <a:r>
                        <a:rPr lang="fr-FR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enseignements de spécialité à valider </a:t>
                      </a:r>
                      <a:endParaRPr lang="fr-FR" sz="1600" b="0" i="0" dirty="0">
                        <a:effectLst/>
                        <a:latin typeface="+mn-lt"/>
                      </a:endParaRPr>
                    </a:p>
                    <a:p>
                      <a:pPr algn="ctr" fontAlgn="base"/>
                      <a:r>
                        <a:rPr lang="fr-FR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 les trois choisis</a:t>
                      </a:r>
                      <a:endParaRPr lang="fr-FR" sz="1600" b="0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mars 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heures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52875"/>
                  </a:ext>
                </a:extLst>
              </a:tr>
              <a:tr h="504828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20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Philosophie</a:t>
                      </a:r>
                      <a:r>
                        <a:rPr lang="fr-FR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000" b="1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épreuve écrite</a:t>
                      </a:r>
                      <a:endParaRPr lang="fr-FR" sz="1600" b="0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juin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heures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495395"/>
                  </a:ext>
                </a:extLst>
              </a:tr>
              <a:tr h="504828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2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oral</a:t>
                      </a:r>
                      <a:endParaRPr lang="fr-FR" sz="2000" b="1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épreuve orale</a:t>
                      </a:r>
                      <a:endParaRPr lang="fr-FR" sz="1600" b="0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juin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min</a:t>
                      </a:r>
                      <a:endParaRPr lang="fr-FR" sz="1800" b="1" i="0" dirty="0">
                        <a:effectLst/>
                        <a:latin typeface="+mn-lt"/>
                      </a:endParaRPr>
                    </a:p>
                  </a:txBody>
                  <a:tcPr marL="152400" marR="152400" marT="152400" marB="1524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3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441" y="275107"/>
            <a:ext cx="382138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</a:t>
            </a:r>
            <a:r>
              <a:rPr sz="3200" b="1" spc="-1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 </a:t>
            </a:r>
            <a:r>
              <a:rPr sz="32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sz="3200" b="1" spc="-6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4328" y="275107"/>
            <a:ext cx="516548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</a:t>
            </a:r>
            <a:r>
              <a:rPr sz="3200" b="1" spc="-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Technologique </a:t>
            </a:r>
            <a:r>
              <a:rPr sz="32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STMG</a:t>
            </a:r>
            <a:r>
              <a:rPr sz="3200" b="1" spc="-7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6434328" y="992777"/>
            <a:ext cx="5065763" cy="5789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944" y="992777"/>
            <a:ext cx="5126735" cy="5789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9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063" y="372009"/>
            <a:ext cx="37024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</a:t>
            </a:r>
            <a:r>
              <a:rPr sz="3200" b="1" spc="-1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 </a:t>
            </a:r>
            <a:r>
              <a:rPr sz="32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sz="3200" b="1" spc="-6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0430" y="372009"/>
            <a:ext cx="493983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Bac </a:t>
            </a:r>
            <a:r>
              <a:rPr sz="3200" b="1" spc="-2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Technologique </a:t>
            </a:r>
            <a:r>
              <a:rPr sz="3200" b="1" spc="-5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STMG</a:t>
            </a:r>
            <a:r>
              <a:rPr sz="3200" b="1" spc="-7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158495" y="1071154"/>
            <a:ext cx="6077712" cy="5434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3471" y="1071154"/>
            <a:ext cx="5657075" cy="5434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26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895943077"/>
              </p:ext>
            </p:extLst>
          </p:nvPr>
        </p:nvGraphicFramePr>
        <p:xfrm>
          <a:off x="2225106" y="2293619"/>
          <a:ext cx="8586065" cy="447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936647" y="1384663"/>
            <a:ext cx="3162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accent6"/>
                </a:solidFill>
                <a:latin typeface="+mj-lt"/>
              </a:rPr>
              <a:t>BAC 2021</a:t>
            </a:r>
          </a:p>
        </p:txBody>
      </p:sp>
      <p:sp>
        <p:nvSpPr>
          <p:cNvPr id="5" name="Forme libre : Forme 23"/>
          <p:cNvSpPr/>
          <p:nvPr/>
        </p:nvSpPr>
        <p:spPr>
          <a:xfrm>
            <a:off x="0" y="-38372"/>
            <a:ext cx="12192000" cy="1605915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6228" y="2025457"/>
            <a:ext cx="8344930" cy="178543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+mn-lt"/>
              </a:rPr>
              <a:t>Contrôle Continu part 1</a:t>
            </a:r>
            <a:br>
              <a:rPr lang="fr-FR" b="1" dirty="0">
                <a:latin typeface="+mn-lt"/>
              </a:rPr>
            </a:br>
            <a:r>
              <a:rPr lang="fr-FR" b="1" dirty="0"/>
              <a:t>Bulletins de 1</a:t>
            </a:r>
            <a:r>
              <a:rPr lang="fr-FR" b="1" baseline="30000" dirty="0"/>
              <a:t>ère</a:t>
            </a:r>
            <a:r>
              <a:rPr lang="fr-FR" b="1" dirty="0"/>
              <a:t> &amp; T</a:t>
            </a:r>
            <a:r>
              <a:rPr lang="fr-FR" b="1" baseline="30000" dirty="0"/>
              <a:t>ale </a:t>
            </a:r>
            <a:r>
              <a:rPr lang="fr-FR" b="1" dirty="0"/>
              <a:t>= 10%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Secteurs 3"/>
          <p:cNvSpPr/>
          <p:nvPr/>
        </p:nvSpPr>
        <p:spPr>
          <a:xfrm>
            <a:off x="652486" y="1847526"/>
            <a:ext cx="3072714" cy="2807086"/>
          </a:xfrm>
          <a:prstGeom prst="pie">
            <a:avLst>
              <a:gd name="adj1" fmla="val 14095347"/>
              <a:gd name="adj2" fmla="val 16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0678" y="3543928"/>
            <a:ext cx="9877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+mj-lt"/>
              </a:rPr>
              <a:t>A NOTER </a:t>
            </a: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Malgré leur faible apport en points sur la note finale au Bac, les options facultatives gardent tout leur intérêt pour </a:t>
            </a:r>
            <a:r>
              <a:rPr lang="fr-FR" sz="2400" b="1" dirty="0">
                <a:latin typeface="+mj-lt"/>
              </a:rPr>
              <a:t>faire valoir son dossier lors des admissions aux établissements d’enseignement supérieur en France ou à l’étranger (capacité de travail, culture générale)</a:t>
            </a: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Ils témoignent d’une certaine maturité, de capacité d’organisation ou d’ouverture d’esprit et elles permettent de « personnaliser » son parcours.</a:t>
            </a:r>
          </a:p>
        </p:txBody>
      </p:sp>
      <p:sp>
        <p:nvSpPr>
          <p:cNvPr id="7" name="Forme libre : Forme 23"/>
          <p:cNvSpPr/>
          <p:nvPr/>
        </p:nvSpPr>
        <p:spPr>
          <a:xfrm>
            <a:off x="0" y="-38372"/>
            <a:ext cx="12192000" cy="1605915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6" y="241611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23070" y="2191499"/>
            <a:ext cx="8344930" cy="2633711"/>
          </a:xfrm>
        </p:spPr>
        <p:txBody>
          <a:bodyPr>
            <a:normAutofit fontScale="90000"/>
          </a:bodyPr>
          <a:lstStyle/>
          <a:p>
            <a:r>
              <a:rPr lang="fr-FR" dirty="0"/>
              <a:t>Evaluations communes (EC)</a:t>
            </a:r>
            <a:br>
              <a:rPr lang="fr-FR" dirty="0"/>
            </a:br>
            <a:r>
              <a:rPr lang="fr-FR" dirty="0"/>
              <a:t> = 30%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60716"/>
            <a:ext cx="9144000" cy="257634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LV A = 5</a:t>
            </a:r>
          </a:p>
          <a:p>
            <a:r>
              <a:rPr lang="fr-FR" dirty="0"/>
              <a:t>LV B = 5</a:t>
            </a:r>
          </a:p>
          <a:p>
            <a:r>
              <a:rPr lang="fr-FR" dirty="0"/>
              <a:t>Enseignements Scientifiques / Mathématiques = 5</a:t>
            </a:r>
          </a:p>
          <a:p>
            <a:r>
              <a:rPr lang="fr-FR" dirty="0"/>
              <a:t>Histoire-Géo = 5</a:t>
            </a:r>
          </a:p>
          <a:p>
            <a:r>
              <a:rPr lang="fr-FR" dirty="0"/>
              <a:t>EPS  (CCF contrôle en cours de formation) = 5</a:t>
            </a:r>
          </a:p>
          <a:p>
            <a:r>
              <a:rPr lang="fr-FR" dirty="0"/>
              <a:t>Spécialité 3 (arrêt de fin de 1</a:t>
            </a:r>
            <a:r>
              <a:rPr lang="fr-FR" baseline="30000" dirty="0"/>
              <a:t>ère</a:t>
            </a:r>
            <a:r>
              <a:rPr lang="fr-FR" dirty="0"/>
              <a:t>) = 5</a:t>
            </a:r>
          </a:p>
        </p:txBody>
      </p:sp>
      <p:sp>
        <p:nvSpPr>
          <p:cNvPr id="4" name="Secteurs 3"/>
          <p:cNvSpPr/>
          <p:nvPr/>
        </p:nvSpPr>
        <p:spPr>
          <a:xfrm rot="19331249">
            <a:off x="959367" y="1341742"/>
            <a:ext cx="3072714" cy="2807086"/>
          </a:xfrm>
          <a:prstGeom prst="pie">
            <a:avLst>
              <a:gd name="adj1" fmla="val 9647966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B16A0B-662B-4025-8D41-12909B112DF2}"/>
              </a:ext>
            </a:extLst>
          </p:cNvPr>
          <p:cNvSpPr txBox="1"/>
          <p:nvPr/>
        </p:nvSpPr>
        <p:spPr>
          <a:xfrm>
            <a:off x="2678384" y="1423852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ea typeface="+mj-ea"/>
                <a:cs typeface="+mj-cs"/>
              </a:rPr>
              <a:t>Contrôle Continu part 2</a:t>
            </a:r>
            <a:endParaRPr lang="LID4096" sz="5400" b="1" dirty="0">
              <a:ea typeface="+mj-ea"/>
              <a:cs typeface="+mj-cs"/>
            </a:endParaRPr>
          </a:p>
        </p:txBody>
      </p:sp>
      <p:sp>
        <p:nvSpPr>
          <p:cNvPr id="7" name="Forme libre : Forme 23"/>
          <p:cNvSpPr/>
          <p:nvPr/>
        </p:nvSpPr>
        <p:spPr>
          <a:xfrm>
            <a:off x="0" y="-38372"/>
            <a:ext cx="12192000" cy="1605915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6" y="241611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7855" y="2411134"/>
            <a:ext cx="8816683" cy="1830902"/>
          </a:xfrm>
        </p:spPr>
        <p:txBody>
          <a:bodyPr>
            <a:normAutofit fontScale="90000"/>
          </a:bodyPr>
          <a:lstStyle/>
          <a:p>
            <a:r>
              <a:rPr lang="fr-FR" dirty="0"/>
              <a:t>Epreuves anticipées (1</a:t>
            </a:r>
            <a:r>
              <a:rPr lang="fr-FR" baseline="30000" dirty="0"/>
              <a:t>ère)</a:t>
            </a:r>
            <a:r>
              <a:rPr lang="fr-FR" dirty="0"/>
              <a:t>= 10%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5237" y="4398873"/>
            <a:ext cx="9144000" cy="2576340"/>
          </a:xfrm>
        </p:spPr>
        <p:txBody>
          <a:bodyPr>
            <a:normAutofit/>
          </a:bodyPr>
          <a:lstStyle/>
          <a:p>
            <a:r>
              <a:rPr lang="fr-FR" dirty="0"/>
              <a:t>Français (écrit) = 5% en juin de l’année de Première</a:t>
            </a:r>
          </a:p>
          <a:p>
            <a:r>
              <a:rPr lang="fr-FR" dirty="0"/>
              <a:t>Français (oral) = 5% en juin de l’année de Première</a:t>
            </a:r>
          </a:p>
        </p:txBody>
      </p:sp>
      <p:sp>
        <p:nvSpPr>
          <p:cNvPr id="4" name="Secteurs 3"/>
          <p:cNvSpPr/>
          <p:nvPr/>
        </p:nvSpPr>
        <p:spPr>
          <a:xfrm rot="13301252">
            <a:off x="387665" y="590958"/>
            <a:ext cx="3072714" cy="2807086"/>
          </a:xfrm>
          <a:prstGeom prst="pie">
            <a:avLst>
              <a:gd name="adj1" fmla="val 13754707"/>
              <a:gd name="adj2" fmla="val 162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869D90-6DB2-4B2C-AC70-D10339ED0FC7}"/>
              </a:ext>
            </a:extLst>
          </p:cNvPr>
          <p:cNvSpPr txBox="1"/>
          <p:nvPr/>
        </p:nvSpPr>
        <p:spPr>
          <a:xfrm>
            <a:off x="2197855" y="1711131"/>
            <a:ext cx="800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ea typeface="+mj-ea"/>
                <a:cs typeface="+mj-cs"/>
              </a:rPr>
              <a:t>Epreuves terminales Part 1</a:t>
            </a:r>
            <a:endParaRPr lang="LID4096" sz="5400" b="1" dirty="0">
              <a:ea typeface="+mj-ea"/>
              <a:cs typeface="+mj-cs"/>
            </a:endParaRPr>
          </a:p>
        </p:txBody>
      </p:sp>
      <p:sp>
        <p:nvSpPr>
          <p:cNvPr id="7" name="Forme libre : Forme 23"/>
          <p:cNvSpPr/>
          <p:nvPr/>
        </p:nvSpPr>
        <p:spPr>
          <a:xfrm>
            <a:off x="0" y="-38372"/>
            <a:ext cx="12192000" cy="1605915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6" y="241611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1814921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33816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48" y="386170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300" y="1651725"/>
            <a:ext cx="11145400" cy="35086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</a:rPr>
              <a:t>Rentrée scolaire 2020-2021 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3000" b="1" dirty="0"/>
              <a:t>EFFECTIFS RENTREE (septembre 2020): </a:t>
            </a:r>
            <a:r>
              <a:rPr lang="fr-FR" sz="3000" b="1" dirty="0" smtClean="0"/>
              <a:t>602 </a:t>
            </a:r>
            <a:r>
              <a:rPr lang="fr-FR" sz="3000" b="1" dirty="0"/>
              <a:t>ELEVES </a:t>
            </a:r>
            <a:r>
              <a:rPr lang="fr-FR" sz="3200" b="1"/>
              <a:t>dont </a:t>
            </a:r>
            <a:r>
              <a:rPr lang="fr-FR" sz="3200" b="1" smtClean="0"/>
              <a:t>28 </a:t>
            </a:r>
            <a:r>
              <a:rPr lang="fr-FR" sz="3200" b="1" dirty="0"/>
              <a:t>en d</a:t>
            </a:r>
            <a:r>
              <a:rPr lang="fr-FR" sz="3200" b="1" dirty="0" smtClean="0"/>
              <a:t>ispositif d’accueil à distance </a:t>
            </a:r>
            <a:r>
              <a:rPr lang="fr-FR" sz="3200" b="1" dirty="0"/>
              <a:t>(2</a:t>
            </a:r>
            <a:r>
              <a:rPr lang="fr-FR" sz="3200" b="1" baseline="30000" dirty="0"/>
              <a:t>nde</a:t>
            </a:r>
            <a:r>
              <a:rPr lang="fr-FR" sz="3200" b="1" dirty="0"/>
              <a:t>, 1</a:t>
            </a:r>
            <a:r>
              <a:rPr lang="fr-FR" sz="3200" b="1" baseline="30000" dirty="0"/>
              <a:t>ère</a:t>
            </a:r>
            <a:r>
              <a:rPr lang="fr-FR" sz="3200" b="1" dirty="0"/>
              <a:t> et Tale)</a:t>
            </a:r>
            <a:endParaRPr lang="fr-FR" sz="1400" b="1" i="1" kern="1000" dirty="0">
              <a:latin typeface="Franklin Gothic Book"/>
              <a:ea typeface="Franklin Gothic Book" panose="020B0503020102020204" pitchFamily="34" charset="0"/>
              <a:cs typeface="Times New Roman"/>
            </a:endParaRP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3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24150"/>
              </p:ext>
            </p:extLst>
          </p:nvPr>
        </p:nvGraphicFramePr>
        <p:xfrm>
          <a:off x="857793" y="4007468"/>
          <a:ext cx="10476411" cy="51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76411">
                  <a:extLst>
                    <a:ext uri="{9D8B030D-6E8A-4147-A177-3AD203B41FA5}">
                      <a16:colId xmlns:a16="http://schemas.microsoft.com/office/drawing/2014/main" val="4111936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Tableau récapitulatif EFFECTIFS RENTREE</a:t>
                      </a:r>
                      <a:r>
                        <a:rPr lang="fr-FR" sz="2800" baseline="0" dirty="0"/>
                        <a:t> 2018, 2019 &amp; 2020</a:t>
                      </a:r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09082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93579"/>
              </p:ext>
            </p:extLst>
          </p:nvPr>
        </p:nvGraphicFramePr>
        <p:xfrm>
          <a:off x="857794" y="4525628"/>
          <a:ext cx="10476411" cy="180390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57128">
                  <a:extLst>
                    <a:ext uri="{9D8B030D-6E8A-4147-A177-3AD203B41FA5}">
                      <a16:colId xmlns:a16="http://schemas.microsoft.com/office/drawing/2014/main" val="2746489660"/>
                    </a:ext>
                  </a:extLst>
                </a:gridCol>
                <a:gridCol w="1138446">
                  <a:extLst>
                    <a:ext uri="{9D8B030D-6E8A-4147-A177-3AD203B41FA5}">
                      <a16:colId xmlns:a16="http://schemas.microsoft.com/office/drawing/2014/main" val="3780980138"/>
                    </a:ext>
                  </a:extLst>
                </a:gridCol>
                <a:gridCol w="1246869">
                  <a:extLst>
                    <a:ext uri="{9D8B030D-6E8A-4147-A177-3AD203B41FA5}">
                      <a16:colId xmlns:a16="http://schemas.microsoft.com/office/drawing/2014/main" val="2253326863"/>
                    </a:ext>
                  </a:extLst>
                </a:gridCol>
                <a:gridCol w="1124893">
                  <a:extLst>
                    <a:ext uri="{9D8B030D-6E8A-4147-A177-3AD203B41FA5}">
                      <a16:colId xmlns:a16="http://schemas.microsoft.com/office/drawing/2014/main" val="461626995"/>
                    </a:ext>
                  </a:extLst>
                </a:gridCol>
                <a:gridCol w="1206210">
                  <a:extLst>
                    <a:ext uri="{9D8B030D-6E8A-4147-A177-3AD203B41FA5}">
                      <a16:colId xmlns:a16="http://schemas.microsoft.com/office/drawing/2014/main" val="4070573608"/>
                    </a:ext>
                  </a:extLst>
                </a:gridCol>
                <a:gridCol w="1219763">
                  <a:extLst>
                    <a:ext uri="{9D8B030D-6E8A-4147-A177-3AD203B41FA5}">
                      <a16:colId xmlns:a16="http://schemas.microsoft.com/office/drawing/2014/main" val="2534256270"/>
                    </a:ext>
                  </a:extLst>
                </a:gridCol>
                <a:gridCol w="1027286">
                  <a:extLst>
                    <a:ext uri="{9D8B030D-6E8A-4147-A177-3AD203B41FA5}">
                      <a16:colId xmlns:a16="http://schemas.microsoft.com/office/drawing/2014/main" val="2727889238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1513000755"/>
                    </a:ext>
                  </a:extLst>
                </a:gridCol>
                <a:gridCol w="1240970">
                  <a:extLst>
                    <a:ext uri="{9D8B030D-6E8A-4147-A177-3AD203B41FA5}">
                      <a16:colId xmlns:a16="http://schemas.microsoft.com/office/drawing/2014/main" val="3009341403"/>
                    </a:ext>
                  </a:extLst>
                </a:gridCol>
              </a:tblGrid>
              <a:tr h="9019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</a:rPr>
                        <a:t>Effectifs 2018-2019</a:t>
                      </a:r>
                    </a:p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</a:rPr>
                        <a:t>Effectifs 2019-2020</a:t>
                      </a:r>
                    </a:p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</a:rPr>
                        <a:t>Effectifs 2020-2021</a:t>
                      </a:r>
                    </a:p>
                    <a:p>
                      <a:pPr algn="ctr" fontAlgn="b"/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39291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nde</a:t>
                      </a:r>
                      <a:r>
                        <a:rPr lang="fr-FR" sz="24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ère</a:t>
                      </a:r>
                      <a:r>
                        <a:rPr lang="fr-FR" sz="24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ale</a:t>
                      </a:r>
                      <a:r>
                        <a:rPr lang="fr-FR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nde</a:t>
                      </a:r>
                      <a:r>
                        <a:rPr lang="fr-FR" sz="24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ère</a:t>
                      </a:r>
                      <a:r>
                        <a:rPr lang="fr-FR" sz="24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ale</a:t>
                      </a:r>
                      <a:r>
                        <a:rPr lang="fr-FR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nde</a:t>
                      </a:r>
                      <a:r>
                        <a:rPr lang="fr-FR" sz="24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ère</a:t>
                      </a:r>
                      <a:r>
                        <a:rPr lang="fr-FR" sz="24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fr-FR" sz="24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ale</a:t>
                      </a:r>
                      <a:r>
                        <a:rPr lang="fr-FR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fr-FR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588094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>
                          <a:effectLst/>
                        </a:rPr>
                        <a:t>190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>
                          <a:effectLst/>
                        </a:rPr>
                        <a:t>207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>
                          <a:effectLst/>
                        </a:rPr>
                        <a:t>202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>
                          <a:effectLst/>
                        </a:rPr>
                        <a:t>212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>
                          <a:effectLst/>
                        </a:rPr>
                        <a:t>185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>
                          <a:effectLst/>
                        </a:rPr>
                        <a:t>213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>
                          <a:effectLst/>
                        </a:rPr>
                        <a:t>214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>
                          <a:effectLst/>
                        </a:rPr>
                        <a:t>207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fr-FR" sz="2400" b="1" u="none" strike="noStrike" dirty="0" smtClean="0">
                          <a:effectLst/>
                        </a:rPr>
                        <a:t>181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99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42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06264" y="2636966"/>
            <a:ext cx="8344930" cy="1830902"/>
          </a:xfrm>
        </p:spPr>
        <p:txBody>
          <a:bodyPr>
            <a:normAutofit fontScale="90000"/>
          </a:bodyPr>
          <a:lstStyle/>
          <a:p>
            <a:r>
              <a:rPr lang="fr-FR" dirty="0"/>
              <a:t>Epreuves finales (T</a:t>
            </a:r>
            <a:r>
              <a:rPr lang="fr-FR" baseline="30000" dirty="0"/>
              <a:t>ale</a:t>
            </a:r>
            <a:r>
              <a:rPr lang="fr-FR" dirty="0"/>
              <a:t>)= 50%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7692" y="4281660"/>
            <a:ext cx="9144000" cy="2576340"/>
          </a:xfrm>
        </p:spPr>
        <p:txBody>
          <a:bodyPr>
            <a:normAutofit/>
          </a:bodyPr>
          <a:lstStyle/>
          <a:p>
            <a:r>
              <a:rPr lang="fr-FR" dirty="0"/>
              <a:t>Philosophie = 8% / 4% (selon si Général / STMG) en juin</a:t>
            </a:r>
          </a:p>
          <a:p>
            <a:r>
              <a:rPr lang="fr-FR" dirty="0"/>
              <a:t>Grand Oral = 10% / 14% (selon si Général / STMG) en juin</a:t>
            </a:r>
          </a:p>
          <a:p>
            <a:r>
              <a:rPr lang="fr-FR" dirty="0"/>
              <a:t>Spécialité 1 = 16% en mars </a:t>
            </a:r>
          </a:p>
          <a:p>
            <a:r>
              <a:rPr lang="fr-FR" dirty="0"/>
              <a:t>Spécialité 2 = 16% en mars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ecteurs 3"/>
          <p:cNvSpPr/>
          <p:nvPr/>
        </p:nvSpPr>
        <p:spPr>
          <a:xfrm rot="10800000">
            <a:off x="-326949" y="1798304"/>
            <a:ext cx="3072714" cy="2807086"/>
          </a:xfrm>
          <a:prstGeom prst="pie">
            <a:avLst>
              <a:gd name="adj1" fmla="val 5426931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CF7422-8A91-4822-8295-CB7750AB0B3B}"/>
              </a:ext>
            </a:extLst>
          </p:cNvPr>
          <p:cNvSpPr txBox="1"/>
          <p:nvPr/>
        </p:nvSpPr>
        <p:spPr>
          <a:xfrm>
            <a:off x="2816329" y="1798304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ea typeface="+mj-ea"/>
                <a:cs typeface="+mj-cs"/>
              </a:rPr>
              <a:t>Epreuves terminales Part 2</a:t>
            </a:r>
            <a:endParaRPr lang="LID4096" sz="5400" b="1" dirty="0">
              <a:ea typeface="+mj-ea"/>
              <a:cs typeface="+mj-cs"/>
            </a:endParaRPr>
          </a:p>
        </p:txBody>
      </p:sp>
      <p:sp>
        <p:nvSpPr>
          <p:cNvPr id="7" name="Forme libre : Forme 23"/>
          <p:cNvSpPr/>
          <p:nvPr/>
        </p:nvSpPr>
        <p:spPr>
          <a:xfrm>
            <a:off x="0" y="-38372"/>
            <a:ext cx="12192000" cy="1605915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6" y="241611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58015"/>
            <a:ext cx="10515600" cy="160371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Pour les élèves en </a:t>
            </a:r>
            <a:br>
              <a:rPr lang="fr-FR" b="1" dirty="0"/>
            </a:br>
            <a:r>
              <a:rPr lang="fr-FR" b="1" dirty="0"/>
              <a:t>Option Internationale du Baccalauréat:</a:t>
            </a:r>
            <a:br>
              <a:rPr lang="fr-FR" b="1" dirty="0"/>
            </a:br>
            <a:r>
              <a:rPr lang="fr-FR" sz="3600" b="1" dirty="0"/>
              <a:t>Total des coefficients 120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3227506"/>
            <a:ext cx="7850945" cy="2841495"/>
          </a:xfrm>
          <a:prstGeom prst="rect">
            <a:avLst/>
          </a:prstGeom>
        </p:spPr>
      </p:pic>
      <p:sp>
        <p:nvSpPr>
          <p:cNvPr id="6" name="Forme libre : Forme 23"/>
          <p:cNvSpPr/>
          <p:nvPr/>
        </p:nvSpPr>
        <p:spPr>
          <a:xfrm>
            <a:off x="0" y="-16602"/>
            <a:ext cx="12192000" cy="1401266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6" y="241611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03157" y="1201468"/>
            <a:ext cx="8344930" cy="2498661"/>
          </a:xfrm>
        </p:spPr>
        <p:txBody>
          <a:bodyPr>
            <a:normAutofit fontScale="90000"/>
          </a:bodyPr>
          <a:lstStyle/>
          <a:p>
            <a:r>
              <a:rPr lang="fr-FR" dirty="0"/>
              <a:t>Evaluations communes en SI (EC)</a:t>
            </a:r>
            <a:br>
              <a:rPr lang="fr-FR" dirty="0"/>
            </a:br>
            <a:r>
              <a:rPr lang="fr-FR" dirty="0"/>
              <a:t> = </a:t>
            </a:r>
            <a:r>
              <a:rPr lang="fr-FR" u="sng" dirty="0"/>
              <a:t>42%</a:t>
            </a:r>
            <a:r>
              <a:rPr lang="fr-FR" dirty="0"/>
              <a:t> </a:t>
            </a:r>
            <a:r>
              <a:rPr lang="fr-FR" sz="3600" dirty="0"/>
              <a:t>(50 Coef/120)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8443" y="4157132"/>
            <a:ext cx="11256264" cy="2576340"/>
          </a:xfrm>
        </p:spPr>
        <p:txBody>
          <a:bodyPr>
            <a:normAutofit fontScale="92500"/>
          </a:bodyPr>
          <a:lstStyle/>
          <a:p>
            <a:r>
              <a:rPr lang="fr-FR" u="sng" dirty="0"/>
              <a:t>LV A : langue, littérature et civilisation de la section  = Coef. 15</a:t>
            </a:r>
            <a:r>
              <a:rPr lang="fr-FR" dirty="0"/>
              <a:t> (Epreuve unique organisée en Tale)</a:t>
            </a:r>
          </a:p>
          <a:p>
            <a:r>
              <a:rPr lang="fr-FR" dirty="0"/>
              <a:t> </a:t>
            </a:r>
            <a:r>
              <a:rPr lang="fr-FR" u="sng" dirty="0"/>
              <a:t>Histoire-Géo DNL = Coef. 15</a:t>
            </a:r>
            <a:r>
              <a:rPr lang="fr-FR" dirty="0"/>
              <a:t> 	(Epreuve unique organisée en Tale)</a:t>
            </a:r>
            <a:endParaRPr lang="fr-FR" u="sng" dirty="0"/>
          </a:p>
          <a:p>
            <a:r>
              <a:rPr lang="fr-FR" dirty="0"/>
              <a:t>LV B = Coefficient 5 				(Rythme Normal)</a:t>
            </a:r>
          </a:p>
          <a:p>
            <a:r>
              <a:rPr lang="fr-FR" dirty="0"/>
              <a:t>Enseignements scientifiques = Coefficient 5 	(Rythme Normal)</a:t>
            </a:r>
          </a:p>
          <a:p>
            <a:r>
              <a:rPr lang="fr-FR" dirty="0"/>
              <a:t>EPS= Coefficient 5 				(Rythme Normal)</a:t>
            </a:r>
          </a:p>
          <a:p>
            <a:r>
              <a:rPr lang="fr-FR" dirty="0"/>
              <a:t>Spécialité 3 = Coefficient 5 			(Rythme Normal)</a:t>
            </a:r>
          </a:p>
        </p:txBody>
      </p:sp>
      <p:sp>
        <p:nvSpPr>
          <p:cNvPr id="4" name="Secteurs 3"/>
          <p:cNvSpPr/>
          <p:nvPr/>
        </p:nvSpPr>
        <p:spPr>
          <a:xfrm rot="20209608">
            <a:off x="1039703" y="1367356"/>
            <a:ext cx="3072714" cy="2807086"/>
          </a:xfrm>
          <a:prstGeom prst="pie">
            <a:avLst>
              <a:gd name="adj1" fmla="val 8382014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orme libre : Forme 23"/>
          <p:cNvSpPr/>
          <p:nvPr/>
        </p:nvSpPr>
        <p:spPr>
          <a:xfrm>
            <a:off x="0" y="-16602"/>
            <a:ext cx="12192000" cy="1401266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6" y="241611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9348" y="472333"/>
            <a:ext cx="10149840" cy="2633711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accent6"/>
                </a:solidFill>
                <a:latin typeface="+mn-lt"/>
              </a:rPr>
              <a:t>Evaluations communes en Section Internationale</a:t>
            </a:r>
            <a:r>
              <a:rPr lang="fr-FR" sz="4800" dirty="0">
                <a:latin typeface="+mn-lt"/>
              </a:rPr>
              <a:t/>
            </a:r>
            <a:br>
              <a:rPr lang="fr-FR" sz="4800" dirty="0">
                <a:latin typeface="+mn-lt"/>
              </a:rPr>
            </a:br>
            <a:endParaRPr lang="fr-FR" sz="4800" dirty="0">
              <a:latin typeface="+mn-lt"/>
            </a:endParaRPr>
          </a:p>
        </p:txBody>
      </p:sp>
      <p:sp>
        <p:nvSpPr>
          <p:cNvPr id="4" name="Secteurs 3"/>
          <p:cNvSpPr/>
          <p:nvPr/>
        </p:nvSpPr>
        <p:spPr>
          <a:xfrm rot="20047308">
            <a:off x="1249679" y="1702501"/>
            <a:ext cx="3072714" cy="2807086"/>
          </a:xfrm>
          <a:prstGeom prst="pie">
            <a:avLst>
              <a:gd name="adj1" fmla="val 8382014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467F936C-F8D3-401B-9419-C5C6BC125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534125"/>
              </p:ext>
            </p:extLst>
          </p:nvPr>
        </p:nvGraphicFramePr>
        <p:xfrm>
          <a:off x="3592286" y="2372704"/>
          <a:ext cx="5760720" cy="432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Acrobat Document" r:id="rId3" imgW="4572000" imgH="3429000" progId="AcroExch.Document.DC">
                  <p:embed/>
                </p:oleObj>
              </mc:Choice>
              <mc:Fallback>
                <p:oleObj name="Acrobat Document" r:id="rId3" imgW="4572000" imgH="3429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2286" y="2372704"/>
                        <a:ext cx="5760720" cy="4320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rme libre : Forme 23"/>
          <p:cNvSpPr/>
          <p:nvPr/>
        </p:nvSpPr>
        <p:spPr>
          <a:xfrm>
            <a:off x="0" y="-16602"/>
            <a:ext cx="12192000" cy="1061631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8" y="136092"/>
            <a:ext cx="1896474" cy="103659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69" y="136092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6955C6-A683-4E22-A2BE-B5B324CC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accent6"/>
                </a:solidFill>
                <a:latin typeface="+mn-lt"/>
              </a:rPr>
              <a:t>Bulletins de 1</a:t>
            </a:r>
            <a:r>
              <a:rPr lang="en-US" b="1" kern="1200" baseline="30000" dirty="0">
                <a:solidFill>
                  <a:schemeClr val="accent6"/>
                </a:solidFill>
                <a:latin typeface="+mn-lt"/>
              </a:rPr>
              <a:t>ère</a:t>
            </a:r>
            <a:r>
              <a:rPr lang="en-US" b="1" kern="12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+mn-lt"/>
              </a:rPr>
              <a:t>et</a:t>
            </a:r>
            <a:r>
              <a:rPr lang="en-US" b="1" kern="1200" dirty="0">
                <a:solidFill>
                  <a:schemeClr val="accent6"/>
                </a:solidFill>
                <a:latin typeface="+mn-lt"/>
              </a:rPr>
              <a:t> T</a:t>
            </a:r>
            <a:r>
              <a:rPr lang="en-US" b="1" kern="1200" baseline="30000" dirty="0">
                <a:solidFill>
                  <a:schemeClr val="accent6"/>
                </a:solidFill>
                <a:latin typeface="+mn-lt"/>
              </a:rPr>
              <a:t>ale </a:t>
            </a:r>
            <a:r>
              <a:rPr lang="en-US" b="1" kern="1200" dirty="0">
                <a:solidFill>
                  <a:schemeClr val="accent6"/>
                </a:solidFill>
                <a:latin typeface="+mn-lt"/>
              </a:rPr>
              <a:t>= 10% </a:t>
            </a:r>
            <a:r>
              <a:rPr lang="en-US" sz="2000" b="1" kern="1200" dirty="0">
                <a:solidFill>
                  <a:schemeClr val="accent6"/>
                </a:solidFill>
                <a:latin typeface="+mn-lt"/>
              </a:rPr>
              <a:t>(attention, 8% </a:t>
            </a:r>
            <a:r>
              <a:rPr lang="en-US" sz="2000" b="1" kern="1200" dirty="0" err="1">
                <a:solidFill>
                  <a:schemeClr val="accent6"/>
                </a:solidFill>
                <a:latin typeface="+mn-lt"/>
              </a:rPr>
              <a:t>en</a:t>
            </a:r>
            <a:r>
              <a:rPr lang="en-US" sz="2000" b="1" kern="1200" dirty="0">
                <a:solidFill>
                  <a:schemeClr val="accent6"/>
                </a:solidFill>
                <a:latin typeface="+mn-lt"/>
              </a:rPr>
              <a:t> SI)</a:t>
            </a:r>
            <a:endParaRPr lang="en-US" b="1" kern="1200" dirty="0">
              <a:solidFill>
                <a:schemeClr val="accent6"/>
              </a:solidFill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4FEAA3D-E6F3-4D59-93DE-BC2DF07AE27F}"/>
              </a:ext>
            </a:extLst>
          </p:cNvPr>
          <p:cNvSpPr txBox="1">
            <a:spLocks/>
          </p:cNvSpPr>
          <p:nvPr/>
        </p:nvSpPr>
        <p:spPr>
          <a:xfrm>
            <a:off x="4975861" y="1285876"/>
            <a:ext cx="6377769" cy="5182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Toutes</a:t>
            </a:r>
            <a:r>
              <a:rPr lang="en-US" sz="1800" dirty="0"/>
              <a:t> les disciplines sont </a:t>
            </a:r>
            <a:r>
              <a:rPr lang="en-US" sz="1800" dirty="0" err="1"/>
              <a:t>affectées</a:t>
            </a:r>
            <a:r>
              <a:rPr lang="en-US" sz="1800" dirty="0"/>
              <a:t> d’un coefficient unique (</a:t>
            </a:r>
            <a:r>
              <a:rPr lang="en-US" sz="1800" dirty="0" err="1"/>
              <a:t>tronc</a:t>
            </a:r>
            <a:r>
              <a:rPr lang="en-US" sz="1800" dirty="0"/>
              <a:t> </a:t>
            </a:r>
            <a:r>
              <a:rPr lang="en-US" sz="1800" dirty="0" err="1"/>
              <a:t>commun</a:t>
            </a:r>
            <a:r>
              <a:rPr lang="en-US" sz="1800" dirty="0"/>
              <a:t> + </a:t>
            </a:r>
            <a:r>
              <a:rPr lang="en-US" sz="1800" dirty="0" err="1"/>
              <a:t>spécialités</a:t>
            </a:r>
            <a:r>
              <a:rPr lang="en-US" sz="1800" dirty="0"/>
              <a:t> + options)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Les notes </a:t>
            </a:r>
            <a:r>
              <a:rPr lang="en-US" sz="1800" dirty="0" err="1"/>
              <a:t>retenues</a:t>
            </a:r>
            <a:r>
              <a:rPr lang="en-US" sz="1800" dirty="0"/>
              <a:t> dans les </a:t>
            </a:r>
            <a:r>
              <a:rPr lang="en-US" sz="1800" dirty="0" err="1"/>
              <a:t>moyennes</a:t>
            </a:r>
            <a:r>
              <a:rPr lang="en-US" sz="1800" dirty="0"/>
              <a:t> </a:t>
            </a:r>
            <a:r>
              <a:rPr lang="en-US" sz="1800" dirty="0" err="1"/>
              <a:t>trimestrielles</a:t>
            </a:r>
            <a:r>
              <a:rPr lang="en-US" sz="1800" dirty="0"/>
              <a:t> </a:t>
            </a:r>
            <a:r>
              <a:rPr lang="en-US" sz="1800" dirty="0" err="1"/>
              <a:t>sont</a:t>
            </a:r>
            <a:r>
              <a:rPr lang="en-US" sz="1800" dirty="0"/>
              <a:t> issues de </a:t>
            </a:r>
            <a:r>
              <a:rPr lang="en-US" sz="1800" dirty="0" err="1"/>
              <a:t>toute</a:t>
            </a:r>
            <a:r>
              <a:rPr lang="en-US" sz="1800" dirty="0"/>
              <a:t> situation </a:t>
            </a:r>
            <a:r>
              <a:rPr lang="en-US" sz="1800" dirty="0" err="1"/>
              <a:t>d’évaluation</a:t>
            </a:r>
            <a:r>
              <a:rPr lang="en-US" sz="1800" dirty="0"/>
              <a:t> </a:t>
            </a:r>
            <a:r>
              <a:rPr lang="en-US" sz="1800" dirty="0" err="1"/>
              <a:t>formatrice</a:t>
            </a:r>
            <a:r>
              <a:rPr lang="en-US" sz="1800" dirty="0"/>
              <a:t>, formative, de </a:t>
            </a:r>
            <a:r>
              <a:rPr lang="en-US" sz="1800" dirty="0" err="1"/>
              <a:t>connaissance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de TP/TD, de type </a:t>
            </a:r>
            <a:r>
              <a:rPr lang="en-US" sz="1800" dirty="0" err="1"/>
              <a:t>examen</a:t>
            </a:r>
            <a:r>
              <a:rPr lang="en-US" sz="1800" dirty="0"/>
              <a:t> (total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partiel</a:t>
            </a:r>
            <a:r>
              <a:rPr lang="en-US" sz="1800" dirty="0"/>
              <a:t>), </a:t>
            </a:r>
            <a:r>
              <a:rPr lang="en-US" sz="1800" dirty="0" err="1"/>
              <a:t>faite</a:t>
            </a:r>
            <a:r>
              <a:rPr lang="en-US" sz="1800" dirty="0"/>
              <a:t> </a:t>
            </a:r>
            <a:r>
              <a:rPr lang="en-US" sz="1800" dirty="0" err="1"/>
              <a:t>durant</a:t>
            </a:r>
            <a:r>
              <a:rPr lang="en-US" sz="1800" dirty="0"/>
              <a:t> le </a:t>
            </a:r>
            <a:r>
              <a:rPr lang="en-US" sz="1800" dirty="0" err="1"/>
              <a:t>trimestre</a:t>
            </a:r>
            <a:endParaRPr lang="en-US" sz="1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La note finale correspond au </a:t>
            </a:r>
            <a:r>
              <a:rPr lang="en-US" sz="1800" dirty="0" err="1"/>
              <a:t>calcul</a:t>
            </a:r>
            <a:r>
              <a:rPr lang="en-US" sz="1800" dirty="0"/>
              <a:t> </a:t>
            </a:r>
            <a:r>
              <a:rPr lang="en-US" sz="1800" dirty="0" err="1"/>
              <a:t>suivant</a:t>
            </a:r>
            <a:r>
              <a:rPr lang="en-US" sz="1800" dirty="0"/>
              <a:t> 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(T1 + T2 + T3)/3 de la </a:t>
            </a:r>
            <a:r>
              <a:rPr lang="en-US" sz="1800" dirty="0" err="1"/>
              <a:t>classe</a:t>
            </a:r>
            <a:r>
              <a:rPr lang="en-US" sz="1800" dirty="0"/>
              <a:t> de 1</a:t>
            </a:r>
            <a:r>
              <a:rPr lang="en-US" sz="1800" baseline="30000" dirty="0"/>
              <a:t>ère</a:t>
            </a:r>
            <a:r>
              <a:rPr lang="en-US" sz="1800" dirty="0"/>
              <a:t>  	= 5%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(T1 + T2+ T3)/3 de la </a:t>
            </a:r>
            <a:r>
              <a:rPr lang="en-US" sz="1800" dirty="0" err="1"/>
              <a:t>classe</a:t>
            </a:r>
            <a:r>
              <a:rPr lang="en-US" sz="1800" dirty="0"/>
              <a:t> de T</a:t>
            </a:r>
            <a:r>
              <a:rPr lang="en-US" sz="1800" baseline="30000" dirty="0"/>
              <a:t>ale</a:t>
            </a:r>
            <a:r>
              <a:rPr lang="en-US" sz="1800" dirty="0"/>
              <a:t> 	= 5%	</a:t>
            </a:r>
          </a:p>
          <a:p>
            <a:pPr marL="228600" lvl="1" algn="l"/>
            <a:r>
              <a:rPr lang="en-US" sz="1800" i="1" dirty="0"/>
              <a:t>« Pour le </a:t>
            </a:r>
            <a:r>
              <a:rPr lang="en-US" sz="1800" i="1" dirty="0" err="1"/>
              <a:t>baccalauréat</a:t>
            </a:r>
            <a:r>
              <a:rPr lang="en-US" sz="1800" i="1" dirty="0"/>
              <a:t>, </a:t>
            </a:r>
            <a:r>
              <a:rPr lang="en-US" sz="1800" b="1" i="1" dirty="0"/>
              <a:t>la </a:t>
            </a:r>
            <a:r>
              <a:rPr lang="en-US" sz="1800" b="1" i="1" dirty="0" err="1"/>
              <a:t>moyenne</a:t>
            </a:r>
            <a:r>
              <a:rPr lang="en-US" sz="1800" b="1" i="1" dirty="0"/>
              <a:t> </a:t>
            </a:r>
            <a:r>
              <a:rPr lang="en-US" sz="1800" b="1" i="1" dirty="0" err="1"/>
              <a:t>générale</a:t>
            </a:r>
            <a:r>
              <a:rPr lang="en-US" sz="1800" b="1" i="1" dirty="0"/>
              <a:t> de </a:t>
            </a:r>
            <a:r>
              <a:rPr lang="en-US" sz="1800" b="1" i="1" dirty="0" err="1"/>
              <a:t>l'année</a:t>
            </a:r>
            <a:r>
              <a:rPr lang="en-US" sz="1800" b="1" i="1" dirty="0"/>
              <a:t> de première </a:t>
            </a:r>
            <a:r>
              <a:rPr lang="en-US" sz="1800" b="1" i="1" dirty="0" err="1"/>
              <a:t>est</a:t>
            </a:r>
            <a:r>
              <a:rPr lang="en-US" sz="1800" b="1" i="1" dirty="0"/>
              <a:t> </a:t>
            </a:r>
            <a:r>
              <a:rPr lang="en-US" sz="1800" b="1" i="1" dirty="0" err="1"/>
              <a:t>affectée</a:t>
            </a:r>
            <a:r>
              <a:rPr lang="en-US" sz="1800" b="1" i="1" dirty="0"/>
              <a:t> d'un coefficient 5</a:t>
            </a:r>
            <a:r>
              <a:rPr lang="en-US" sz="1800" i="1" dirty="0"/>
              <a:t>, </a:t>
            </a:r>
            <a:r>
              <a:rPr lang="en-US" sz="1800" b="1" i="1" dirty="0"/>
              <a:t>de </a:t>
            </a:r>
            <a:r>
              <a:rPr lang="en-US" sz="1800" b="1" i="1" dirty="0" err="1"/>
              <a:t>même</a:t>
            </a:r>
            <a:r>
              <a:rPr lang="en-US" sz="1800" b="1" i="1" dirty="0"/>
              <a:t> que la </a:t>
            </a:r>
            <a:r>
              <a:rPr lang="en-US" sz="1800" b="1" i="1" dirty="0" err="1"/>
              <a:t>moyenne</a:t>
            </a:r>
            <a:r>
              <a:rPr lang="en-US" sz="1800" b="1" i="1" dirty="0"/>
              <a:t> </a:t>
            </a:r>
            <a:r>
              <a:rPr lang="en-US" sz="1800" b="1" i="1" dirty="0" err="1"/>
              <a:t>générale</a:t>
            </a:r>
            <a:r>
              <a:rPr lang="en-US" sz="1800" b="1" i="1" dirty="0"/>
              <a:t> de </a:t>
            </a:r>
            <a:r>
              <a:rPr lang="en-US" sz="1800" b="1" i="1" dirty="0" err="1"/>
              <a:t>l'année</a:t>
            </a:r>
            <a:r>
              <a:rPr lang="en-US" sz="1800" b="1" i="1" dirty="0"/>
              <a:t> de </a:t>
            </a:r>
            <a:r>
              <a:rPr lang="en-US" sz="1800" b="1" i="1" dirty="0" err="1"/>
              <a:t>terminale</a:t>
            </a:r>
            <a:r>
              <a:rPr lang="en-US" sz="1800" i="1" dirty="0"/>
              <a:t>. Au total, </a:t>
            </a:r>
            <a:r>
              <a:rPr lang="en-US" sz="1800" i="1" dirty="0" err="1"/>
              <a:t>l'évaluation</a:t>
            </a:r>
            <a:r>
              <a:rPr lang="en-US" sz="1800" i="1" dirty="0"/>
              <a:t> </a:t>
            </a:r>
            <a:r>
              <a:rPr lang="en-US" sz="1800" i="1" dirty="0" err="1"/>
              <a:t>chiffrée</a:t>
            </a:r>
            <a:r>
              <a:rPr lang="en-US" sz="1800" i="1" dirty="0"/>
              <a:t> des </a:t>
            </a:r>
            <a:r>
              <a:rPr lang="en-US" sz="1800" i="1" dirty="0" err="1"/>
              <a:t>résultats</a:t>
            </a:r>
            <a:r>
              <a:rPr lang="en-US" sz="1800" i="1" dirty="0"/>
              <a:t> de </a:t>
            </a:r>
            <a:r>
              <a:rPr lang="en-US" sz="1800" i="1" dirty="0" err="1"/>
              <a:t>l'élève</a:t>
            </a:r>
            <a:r>
              <a:rPr lang="en-US" sz="1800" i="1" dirty="0"/>
              <a:t> au </a:t>
            </a:r>
            <a:r>
              <a:rPr lang="en-US" sz="1800" i="1" dirty="0" err="1"/>
              <a:t>cours</a:t>
            </a:r>
            <a:r>
              <a:rPr lang="en-US" sz="1800" i="1" dirty="0"/>
              <a:t> du cycle terminal </a:t>
            </a:r>
            <a:r>
              <a:rPr lang="en-US" sz="1800" i="1" dirty="0" err="1"/>
              <a:t>est</a:t>
            </a:r>
            <a:r>
              <a:rPr lang="en-US" sz="1800" i="1" dirty="0"/>
              <a:t> </a:t>
            </a:r>
            <a:r>
              <a:rPr lang="en-US" sz="1800" i="1" dirty="0" err="1"/>
              <a:t>donc</a:t>
            </a:r>
            <a:r>
              <a:rPr lang="en-US" sz="1800" i="1" dirty="0"/>
              <a:t> </a:t>
            </a:r>
            <a:r>
              <a:rPr lang="en-US" sz="1800" i="1" dirty="0" err="1"/>
              <a:t>affectée</a:t>
            </a:r>
            <a:r>
              <a:rPr lang="en-US" sz="1800" i="1" dirty="0"/>
              <a:t> d'un coefficient 10 »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C’est</a:t>
            </a:r>
            <a:r>
              <a:rPr lang="en-US" sz="1800" dirty="0"/>
              <a:t> la </a:t>
            </a:r>
            <a:r>
              <a:rPr lang="en-US" sz="1800" dirty="0" err="1"/>
              <a:t>moyenne</a:t>
            </a:r>
            <a:r>
              <a:rPr lang="en-US" sz="1800" dirty="0"/>
              <a:t> </a:t>
            </a:r>
            <a:r>
              <a:rPr lang="en-US" sz="1800" dirty="0" err="1"/>
              <a:t>annuelle</a:t>
            </a:r>
            <a:r>
              <a:rPr lang="en-US" sz="1800" dirty="0"/>
              <a:t> figurant dans le </a:t>
            </a:r>
            <a:r>
              <a:rPr lang="en-US" sz="1800" dirty="0" err="1"/>
              <a:t>livret</a:t>
            </a:r>
            <a:r>
              <a:rPr lang="en-US" sz="1800" dirty="0"/>
              <a:t> </a:t>
            </a:r>
            <a:r>
              <a:rPr lang="en-US" sz="1800" dirty="0" err="1"/>
              <a:t>scolaire</a:t>
            </a:r>
            <a:r>
              <a:rPr lang="en-US" sz="1800" dirty="0"/>
              <a:t> du lycée qui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prise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compte</a:t>
            </a:r>
            <a:r>
              <a:rPr lang="en-US" sz="1800" dirty="0"/>
              <a:t>, </a:t>
            </a:r>
            <a:r>
              <a:rPr lang="en-US" sz="1800" dirty="0" err="1"/>
              <a:t>quel</a:t>
            </a:r>
            <a:r>
              <a:rPr lang="en-US" sz="1800" dirty="0"/>
              <a:t> que </a:t>
            </a:r>
            <a:r>
              <a:rPr lang="en-US" sz="1800" dirty="0" err="1"/>
              <a:t>soit</a:t>
            </a:r>
            <a:r>
              <a:rPr lang="en-US" sz="1800" dirty="0"/>
              <a:t> le </a:t>
            </a:r>
            <a:r>
              <a:rPr lang="en-US" sz="1800" dirty="0" err="1"/>
              <a:t>nombre</a:t>
            </a:r>
            <a:r>
              <a:rPr lang="en-US" sz="1800" dirty="0"/>
              <a:t> et la nature des </a:t>
            </a:r>
            <a:r>
              <a:rPr lang="en-US" sz="1800" dirty="0" err="1"/>
              <a:t>évaluations</a:t>
            </a:r>
            <a:r>
              <a:rPr lang="en-US" sz="1800" dirty="0"/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Les notes </a:t>
            </a:r>
            <a:r>
              <a:rPr lang="en-US" sz="1800" dirty="0" err="1"/>
              <a:t>obtenues</a:t>
            </a:r>
            <a:r>
              <a:rPr lang="en-US" sz="1800" dirty="0"/>
              <a:t> dans les </a:t>
            </a:r>
            <a:r>
              <a:rPr lang="en-US" sz="1800" dirty="0" err="1"/>
              <a:t>épreuves</a:t>
            </a:r>
            <a:r>
              <a:rPr lang="en-US" sz="1800" dirty="0"/>
              <a:t> communes de </a:t>
            </a:r>
            <a:r>
              <a:rPr lang="en-US" sz="1800" dirty="0" err="1"/>
              <a:t>contrôle</a:t>
            </a:r>
            <a:r>
              <a:rPr lang="en-US" sz="1800" dirty="0"/>
              <a:t> </a:t>
            </a:r>
            <a:r>
              <a:rPr lang="en-US" sz="1800" dirty="0" err="1"/>
              <a:t>continu</a:t>
            </a:r>
            <a:r>
              <a:rPr lang="en-US" sz="1800" dirty="0"/>
              <a:t> ne </a:t>
            </a:r>
            <a:r>
              <a:rPr lang="en-US" sz="1800" dirty="0" err="1"/>
              <a:t>sont</a:t>
            </a:r>
            <a:r>
              <a:rPr lang="en-US" sz="1800" dirty="0"/>
              <a:t> pas </a:t>
            </a:r>
            <a:r>
              <a:rPr lang="en-US" sz="1800" dirty="0" err="1"/>
              <a:t>comptabilisées</a:t>
            </a:r>
            <a:r>
              <a:rPr lang="en-US" sz="1800" dirty="0"/>
              <a:t> dans le </a:t>
            </a:r>
            <a:r>
              <a:rPr lang="en-US" sz="1800" dirty="0" err="1"/>
              <a:t>calcul</a:t>
            </a:r>
            <a:r>
              <a:rPr lang="en-US" sz="1800" dirty="0"/>
              <a:t> des </a:t>
            </a:r>
            <a:r>
              <a:rPr lang="en-US" sz="1800" dirty="0" err="1"/>
              <a:t>moyennes</a:t>
            </a:r>
            <a:r>
              <a:rPr lang="en-US" sz="1800" dirty="0"/>
              <a:t> de </a:t>
            </a:r>
            <a:r>
              <a:rPr lang="en-US" sz="1800" dirty="0" err="1"/>
              <a:t>livret</a:t>
            </a:r>
            <a:r>
              <a:rPr lang="en-US" sz="1800" dirty="0"/>
              <a:t>.</a:t>
            </a:r>
          </a:p>
        </p:txBody>
      </p:sp>
      <p:sp>
        <p:nvSpPr>
          <p:cNvPr id="7" name="Forme libre : Forme 23"/>
          <p:cNvSpPr/>
          <p:nvPr/>
        </p:nvSpPr>
        <p:spPr>
          <a:xfrm>
            <a:off x="0" y="-16602"/>
            <a:ext cx="12192000" cy="1061631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8" y="136092"/>
            <a:ext cx="1896474" cy="1036593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69" y="136092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955C6-A683-4E22-A2BE-B5B324CC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918376"/>
            <a:ext cx="10845800" cy="102373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+mn-lt"/>
              </a:rPr>
              <a:t>Bulletins de 1</a:t>
            </a:r>
            <a:r>
              <a:rPr lang="fr-FR" b="1" baseline="30000" dirty="0">
                <a:solidFill>
                  <a:schemeClr val="accent6"/>
                </a:solidFill>
                <a:latin typeface="+mn-lt"/>
              </a:rPr>
              <a:t>ère</a:t>
            </a:r>
            <a:r>
              <a:rPr lang="fr-FR" b="1" dirty="0">
                <a:solidFill>
                  <a:schemeClr val="accent6"/>
                </a:solidFill>
                <a:latin typeface="+mn-lt"/>
              </a:rPr>
              <a:t> et de T</a:t>
            </a:r>
            <a:r>
              <a:rPr lang="fr-FR" b="1" baseline="30000" dirty="0">
                <a:solidFill>
                  <a:schemeClr val="accent6"/>
                </a:solidFill>
                <a:latin typeface="+mn-lt"/>
              </a:rPr>
              <a:t>ale </a:t>
            </a:r>
            <a:r>
              <a:rPr lang="fr-FR" sz="1800" b="1" dirty="0">
                <a:solidFill>
                  <a:schemeClr val="accent6"/>
                </a:solidFill>
                <a:latin typeface="+mn-lt"/>
              </a:rPr>
              <a:t>(Livret Scolaire)</a:t>
            </a:r>
            <a:r>
              <a:rPr lang="fr-FR" b="1" dirty="0">
                <a:solidFill>
                  <a:schemeClr val="accent6"/>
                </a:solidFill>
                <a:latin typeface="+mn-lt"/>
              </a:rPr>
              <a:t> = 10% </a:t>
            </a:r>
            <a:r>
              <a:rPr lang="fr-FR" sz="1800" b="1" dirty="0">
                <a:solidFill>
                  <a:schemeClr val="accent6"/>
                </a:solidFill>
                <a:latin typeface="+mn-lt"/>
              </a:rPr>
              <a:t>(8% SI)</a:t>
            </a:r>
            <a:endParaRPr lang="LID4096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4FEAA3D-E6F3-4D59-93DE-BC2DF07AE27F}"/>
              </a:ext>
            </a:extLst>
          </p:cNvPr>
          <p:cNvSpPr txBox="1">
            <a:spLocks/>
          </p:cNvSpPr>
          <p:nvPr/>
        </p:nvSpPr>
        <p:spPr>
          <a:xfrm>
            <a:off x="673100" y="2045379"/>
            <a:ext cx="5727700" cy="4812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/>
              <a:t>Disciplines du tronc commun Général: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Français 1</a:t>
            </a:r>
            <a:r>
              <a:rPr lang="fr-FR" sz="1200" baseline="30000" dirty="0"/>
              <a:t>ère</a:t>
            </a:r>
            <a:r>
              <a:rPr lang="fr-FR" sz="1200" dirty="0"/>
              <a:t> /Philosophie Tale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Histoire et Géographie EMC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Enseignement Scientifique (SVT/SPC)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LVA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LVB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EPS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/>
              <a:t>Disciplines de Spécialités (3/élève en 1</a:t>
            </a:r>
            <a:r>
              <a:rPr lang="fr-FR" sz="2000" b="1" baseline="30000" dirty="0"/>
              <a:t>ère</a:t>
            </a:r>
            <a:r>
              <a:rPr lang="fr-FR" sz="2000" b="1" dirty="0"/>
              <a:t> puis 2 en 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Langue et Littérature en Langue Etrangère Anglais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Histoire Géographie, Géopolitique et Sciences Politiques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Mathématiques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SPC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SVT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CAV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Humanités, Littérature et Philosophie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NSI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/>
              <a:t>Disciplines optionnelles: Arts Plastiques, EPS, CAV, Latin (LCA), Mandarin (LVC)</a:t>
            </a:r>
            <a:endParaRPr lang="fr-FR" sz="1600" b="1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72165E5-9E13-43C9-96EF-C617819E9CBC}"/>
              </a:ext>
            </a:extLst>
          </p:cNvPr>
          <p:cNvSpPr txBox="1">
            <a:spLocks/>
          </p:cNvSpPr>
          <p:nvPr/>
        </p:nvSpPr>
        <p:spPr>
          <a:xfrm>
            <a:off x="6400800" y="2045379"/>
            <a:ext cx="5867400" cy="4812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/>
              <a:t>Disciplines du tronc commun STMG: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Français 1</a:t>
            </a:r>
            <a:r>
              <a:rPr lang="fr-FR" sz="1200" baseline="30000" dirty="0"/>
              <a:t>ère</a:t>
            </a:r>
            <a:r>
              <a:rPr lang="fr-FR" sz="1200" dirty="0"/>
              <a:t> /Philosophie Tale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Histoire et Géographie EMC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Mathématiques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LVA/ETLVA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LVB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200" dirty="0"/>
              <a:t>EPS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/>
              <a:t>Disciplines Technologiques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Management, Sciences de Gestion et Numérique </a:t>
            </a:r>
            <a:r>
              <a:rPr lang="fr-FR" sz="1200" dirty="0"/>
              <a:t>(dont les Spécialités: Gestion Finance/Mercatiques/Ressources Humaines)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Droit et Economie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u="sng" dirty="0"/>
              <a:t>Sciences de Gestion et Numérique</a:t>
            </a:r>
            <a:r>
              <a:rPr lang="fr-FR" sz="1400" dirty="0"/>
              <a:t>* </a:t>
            </a:r>
            <a:r>
              <a:rPr lang="fr-FR" sz="1200" dirty="0"/>
              <a:t>(suivie uniquement en 1</a:t>
            </a:r>
            <a:r>
              <a:rPr lang="fr-FR" sz="1200" baseline="30000" dirty="0"/>
              <a:t>ère</a:t>
            </a:r>
            <a:r>
              <a:rPr lang="fr-FR" sz="1200" dirty="0"/>
              <a:t>/ oral 20’)</a:t>
            </a:r>
            <a:endParaRPr lang="fr-FR" sz="1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/>
              <a:t>Disciplines optionnelles: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Arts Plastiques,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EPS</a:t>
            </a:r>
            <a:endParaRPr lang="fr-FR" sz="1200" dirty="0"/>
          </a:p>
        </p:txBody>
      </p:sp>
      <p:sp>
        <p:nvSpPr>
          <p:cNvPr id="6" name="Forme libre : Forme 23"/>
          <p:cNvSpPr/>
          <p:nvPr/>
        </p:nvSpPr>
        <p:spPr>
          <a:xfrm>
            <a:off x="0" y="-16602"/>
            <a:ext cx="12192000" cy="1061631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8" y="136092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69" y="136092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0BCA19-B376-4030-B548-948FD6FF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51" y="-1"/>
            <a:ext cx="5772616" cy="24216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3300" b="1" dirty="0">
                <a:solidFill>
                  <a:schemeClr val="accent6"/>
                </a:solidFill>
                <a:latin typeface="+mn-lt"/>
              </a:rPr>
              <a:t>Pourquoi une épreuve terminale de philosophie pour tous ? </a:t>
            </a:r>
            <a:endParaRPr lang="LID4096" sz="33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ECFB6-48C9-4051-95A4-A78CF535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2074"/>
            <a:ext cx="5769665" cy="4705926"/>
          </a:xfr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La philosophie interroge l’ensemble des savoirs et des pratiques. C’est pourquoi elle s’adresse à tous les élèves, quel que soit leur parcours au lycée général et technologique.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Discipline de formation de l’esprit, école d’ouverture et de rigueur, la philosophie aide les élèves à comprendre le monde dans lequel ils vivent, à penser la place qu’ils y occupent, à donner un sens aux savoirs et aux expériences acquis dans le cours de leurs études.</a:t>
            </a:r>
          </a:p>
          <a:p>
            <a:r>
              <a:rPr lang="fr-FR" sz="1400" dirty="0">
                <a:solidFill>
                  <a:srgbClr val="000000"/>
                </a:solidFill>
              </a:rPr>
              <a:t>Développant l’autonomie et l’usage réglé de la liberté, elle prépare les élèves à toutes les études supérieures. 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C’est enfin une pièce maîtresse du rituel républicain, qui fait la force du baccalauréat. </a:t>
            </a:r>
          </a:p>
          <a:p>
            <a:pPr marL="0" indent="0">
              <a:buNone/>
            </a:pPr>
            <a:endParaRPr lang="fr-FR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0000"/>
                </a:solidFill>
              </a:rPr>
              <a:t>Pour toutes ces raisons qui lui confèrent une dimension universelle et parce qu’elle ne commence qu’en terminale, la philosophie est une épreuve terminale pour tous.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0000"/>
                </a:solidFill>
              </a:rPr>
              <a:t>Le sujet est commun à tous les élèves de la voie générale, mais différent pour la voie technologique.</a:t>
            </a:r>
            <a:endParaRPr lang="LID4096" sz="1400" dirty="0">
              <a:solidFill>
                <a:srgbClr val="000000"/>
              </a:solidFill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92" y="2782725"/>
            <a:ext cx="4142232" cy="22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296" y="1411336"/>
            <a:ext cx="6405595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fr-FR" b="1" spc="-235" dirty="0">
                <a:solidFill>
                  <a:schemeClr val="accent6"/>
                </a:solidFill>
                <a:latin typeface="+mn-lt"/>
              </a:rPr>
              <a:t>Quelques ressources</a:t>
            </a:r>
            <a:r>
              <a:rPr b="1" spc="-235" dirty="0">
                <a:solidFill>
                  <a:schemeClr val="accent6"/>
                </a:solidFill>
                <a:latin typeface="+mn-lt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0634" y="2270100"/>
            <a:ext cx="9649460" cy="438709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spcBef>
                <a:spcPts val="29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fr-FR" sz="28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Réussir son BAC</a:t>
            </a:r>
            <a:endParaRPr lang="fr-FR" sz="2800" u="heavy" spc="-10" dirty="0">
              <a:solidFill>
                <a:srgbClr val="0562C1"/>
              </a:solidFill>
              <a:uFill>
                <a:solidFill>
                  <a:srgbClr val="0562C1"/>
                </a:solidFill>
              </a:uFill>
              <a:latin typeface="Carlito"/>
              <a:cs typeface="Carlito"/>
            </a:endParaRPr>
          </a:p>
          <a:p>
            <a:pPr marL="241300" indent="-228600">
              <a:spcBef>
                <a:spcPts val="29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fr-FR" sz="28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https://youtu.be/zwKkQVJzAEA</a:t>
            </a:r>
            <a:endParaRPr lang="fr-FR" sz="2800" u="heavy" spc="-10" dirty="0">
              <a:solidFill>
                <a:srgbClr val="0562C1"/>
              </a:solidFill>
              <a:uFill>
                <a:solidFill>
                  <a:srgbClr val="0562C1"/>
                </a:solidFill>
              </a:uFill>
              <a:latin typeface="Carlito"/>
              <a:cs typeface="Carlito"/>
            </a:endParaRPr>
          </a:p>
          <a:p>
            <a:pPr marL="241300" indent="-228600">
              <a:spcBef>
                <a:spcPts val="29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8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http://quandjepasselebac.education.fr/category/bac-2021/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8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5"/>
              </a:rPr>
              <a:t>http://quandjepasselebac.education.fr/bac-general-cours-communs-et-specialites/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800" u="heavy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6"/>
              </a:rPr>
              <a:t>http://quandjepasselebac.education.fr/du-nouveau-pour-le-bac-technologique/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800" spc="5" dirty="0">
                <a:latin typeface="Carlito"/>
                <a:cs typeface="Carlito"/>
              </a:rPr>
              <a:t>Le </a:t>
            </a:r>
            <a:r>
              <a:rPr sz="2800" spc="-5" dirty="0">
                <a:latin typeface="Carlito"/>
                <a:cs typeface="Carlito"/>
              </a:rPr>
              <a:t>site de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l’ONISEP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800" spc="5" dirty="0">
                <a:latin typeface="Carlito"/>
                <a:cs typeface="Carlito"/>
              </a:rPr>
              <a:t>Le </a:t>
            </a:r>
            <a:r>
              <a:rPr sz="2800" spc="-10" dirty="0">
                <a:latin typeface="Carlito"/>
                <a:cs typeface="Carlito"/>
              </a:rPr>
              <a:t>magazine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l’Etudiant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Carlito"/>
              <a:cs typeface="Carlito"/>
            </a:endParaRPr>
          </a:p>
        </p:txBody>
      </p:sp>
      <p:sp>
        <p:nvSpPr>
          <p:cNvPr id="6" name="Forme libre : Forme 23"/>
          <p:cNvSpPr/>
          <p:nvPr/>
        </p:nvSpPr>
        <p:spPr>
          <a:xfrm>
            <a:off x="0" y="-16602"/>
            <a:ext cx="12192000" cy="1061631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8" y="136092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69" y="136092"/>
            <a:ext cx="1923552" cy="9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07122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" y="91440"/>
            <a:ext cx="1896474" cy="1036593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12" y="126818"/>
            <a:ext cx="1923552" cy="9658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6910" y="3335995"/>
            <a:ext cx="11145400" cy="51809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5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Lycée des Mascareignes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Helvétia, Saint Pierre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ILE MAURICE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Tél : (230) 433 8992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Fax : (230) 433 5526</a:t>
            </a:r>
          </a:p>
          <a:p>
            <a:pPr algn="ctr"/>
            <a:r>
              <a:rPr lang="fr-FR" sz="2000" b="1" u="sng" dirty="0">
                <a:hlinkClick r:id="rId5"/>
              </a:rPr>
              <a:t>www.lyceedesmascareignes.org</a:t>
            </a:r>
            <a:endParaRPr lang="fr-FR" sz="2000" b="1" u="sng" dirty="0"/>
          </a:p>
          <a:p>
            <a:pPr algn="ctr"/>
            <a:r>
              <a:rPr lang="fr-FR" sz="2000" b="1" dirty="0">
                <a:hlinkClick r:id="rId6"/>
              </a:rPr>
              <a:t>https://www.facebook.com/lyceedesmascareignes/</a:t>
            </a:r>
            <a:endParaRPr lang="fr-FR" sz="2000" b="1" dirty="0"/>
          </a:p>
          <a:p>
            <a:pPr algn="ctr"/>
            <a:r>
              <a:rPr lang="fr-FR" sz="2000" b="1" dirty="0">
                <a:hlinkClick r:id="rId7"/>
              </a:rPr>
              <a:t>https://www.instagram.com/lyceedesmascareignes/</a:t>
            </a:r>
            <a:endParaRPr lang="fr-FR" sz="2000" b="1" dirty="0"/>
          </a:p>
          <a:p>
            <a:endParaRPr lang="fr-FR" u="sng" dirty="0"/>
          </a:p>
          <a:p>
            <a:endParaRPr lang="fr-FR" dirty="0"/>
          </a:p>
          <a:p>
            <a:endParaRPr lang="fr-FR" dirty="0"/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6000" b="1" kern="1000" dirty="0">
              <a:solidFill>
                <a:schemeClr val="bg1"/>
              </a:solidFill>
              <a:ea typeface="Franklin Gothic Book" panose="020B0503020102020204" pitchFamily="34" charset="0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910" y="1901733"/>
            <a:ext cx="1114540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6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Merci de votre attention. </a:t>
            </a:r>
          </a:p>
        </p:txBody>
      </p:sp>
    </p:spTree>
    <p:extLst>
      <p:ext uri="{BB962C8B-B14F-4D97-AF65-F5344CB8AC3E}">
        <p14:creationId xmlns:p14="http://schemas.microsoft.com/office/powerpoint/2010/main" val="32911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1357721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2" y="138136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47" y="208893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298" y="1121549"/>
            <a:ext cx="11145400" cy="13029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Rentrée scolaire 2020-2021 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</a:rPr>
              <a:t>EFFECTIFS PERSONNELS: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298" y="2584502"/>
            <a:ext cx="11668702" cy="11490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914400" marR="457200" indent="-457200">
              <a:spcBef>
                <a:spcPts val="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600" dirty="0"/>
              <a:t>Personnels Enseignants: 58 </a:t>
            </a:r>
            <a:r>
              <a:rPr lang="fr-FR" sz="2600" dirty="0" smtClean="0"/>
              <a:t>(+ enseignants en partage de service EDN/EDC)</a:t>
            </a:r>
            <a:endParaRPr lang="fr-FR" sz="2600" dirty="0"/>
          </a:p>
          <a:p>
            <a:pPr marL="914400" marR="457200" indent="-457200">
              <a:spcBef>
                <a:spcPts val="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600" dirty="0"/>
              <a:t>Personnels non-enseignants: 23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298" y="4078233"/>
            <a:ext cx="10773059" cy="26571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</a:rPr>
              <a:t>Nouveaux personnels:</a:t>
            </a:r>
          </a:p>
          <a:p>
            <a:pPr>
              <a:defRPr/>
            </a:pPr>
            <a:endParaRPr lang="fr-FR" altLang="fr-FR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ea typeface="ＭＳ Ｐゴシック" panose="020B0600070205080204" pitchFamily="34" charset="-128"/>
              </a:rPr>
              <a:t>1 professeur de mathématiques en résidence (Monsieur Jérôme GAUTHIER)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ea typeface="ＭＳ Ｐゴシック" panose="020B0600070205080204" pitchFamily="34" charset="-128"/>
              </a:rPr>
              <a:t>1 professeur d’Histoire Géographie SI en contrat local (Monsieur Rumi PALSHA)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400" dirty="0">
                <a:ea typeface="ＭＳ Ｐゴシック" panose="020B0600070205080204" pitchFamily="34" charset="-128"/>
              </a:rPr>
              <a:t>1 psychologue scolaire(Monsieur Damien FABRE)</a:t>
            </a:r>
            <a:endParaRPr lang="fr-FR" sz="2400" dirty="0"/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30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494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r="6972" b="9188"/>
          <a:stretch/>
        </p:blipFill>
        <p:spPr>
          <a:xfrm>
            <a:off x="0" y="1"/>
            <a:ext cx="4335459" cy="219776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9" b="14620"/>
          <a:stretch/>
        </p:blipFill>
        <p:spPr>
          <a:xfrm>
            <a:off x="4335459" y="-1"/>
            <a:ext cx="3958309" cy="219776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8490"/>
          <a:stretch/>
        </p:blipFill>
        <p:spPr>
          <a:xfrm>
            <a:off x="7949308" y="4780541"/>
            <a:ext cx="4258373" cy="20774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28201" r="5039" b="13511"/>
          <a:stretch/>
        </p:blipFill>
        <p:spPr>
          <a:xfrm>
            <a:off x="8293768" y="0"/>
            <a:ext cx="3890786" cy="219776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7"/>
          <a:stretch/>
        </p:blipFill>
        <p:spPr>
          <a:xfrm>
            <a:off x="-17654" y="4780547"/>
            <a:ext cx="2586002" cy="207745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0009" y="917909"/>
            <a:ext cx="10909207" cy="59400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6000" b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imes New Roman"/>
              </a:rPr>
              <a:t>Faire sa scolarité au LDM, c’est</a:t>
            </a:r>
            <a:endParaRPr lang="fr-FR" sz="2400" kern="1000" dirty="0">
              <a:solidFill>
                <a:schemeClr val="bg1"/>
              </a:solidFill>
              <a:ea typeface="Franklin Gothic Book" panose="020B0503020102020204" pitchFamily="34" charset="0"/>
              <a:cs typeface="Times New Roman"/>
            </a:endParaRPr>
          </a:p>
          <a:p>
            <a:pPr marL="800100" marR="457200" indent="-342900" algn="ctr">
              <a:spcBef>
                <a:spcPts val="2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fr-FR" sz="2400" b="1" kern="1000" dirty="0">
                <a:ea typeface="Franklin Gothic Book" panose="020B0503020102020204" pitchFamily="34" charset="0"/>
                <a:cs typeface="Times New Roman"/>
              </a:rPr>
              <a:t>Bénéficier d’un </a:t>
            </a:r>
            <a:r>
              <a:rPr lang="fr-FR" sz="2400" b="1" dirty="0"/>
              <a:t>système éducatif ouvert sur le monde</a:t>
            </a:r>
          </a:p>
          <a:p>
            <a:pPr marL="800100" marR="457200" indent="-342900" algn="ctr">
              <a:spcBef>
                <a:spcPts val="2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fr-FR" sz="2400" b="1" dirty="0"/>
              <a:t>Participer aux échanges interculturels</a:t>
            </a:r>
          </a:p>
          <a:p>
            <a:pPr marL="800100" marR="457200" indent="-342900" algn="ctr">
              <a:spcBef>
                <a:spcPts val="2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fr-FR" sz="2400" b="1" dirty="0"/>
              <a:t>S’engager pour le développement durable</a:t>
            </a:r>
          </a:p>
          <a:p>
            <a:pPr marL="800100" marR="457200" indent="-342900" algn="ctr">
              <a:spcBef>
                <a:spcPts val="2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fr-FR" sz="2400" b="1" dirty="0"/>
              <a:t>S’épanouir dans son parcours scolaire en développant tous ses talents, académiques, sportifs ou artistiques</a:t>
            </a: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4000" dirty="0">
              <a:solidFill>
                <a:schemeClr val="bg1"/>
              </a:solidFill>
            </a:endParaRP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6000" b="1" kern="1000" dirty="0">
              <a:solidFill>
                <a:schemeClr val="bg1"/>
              </a:solidFill>
              <a:ea typeface="Franklin Gothic Book" panose="020B0503020102020204" pitchFamily="34" charset="0"/>
              <a:cs typeface="Times New Roman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b="11579"/>
          <a:stretch/>
        </p:blipFill>
        <p:spPr>
          <a:xfrm>
            <a:off x="2568347" y="4780544"/>
            <a:ext cx="2550697" cy="207745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/>
          <a:stretch/>
        </p:blipFill>
        <p:spPr>
          <a:xfrm>
            <a:off x="5095917" y="4780541"/>
            <a:ext cx="2853391" cy="20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0209" y="2360061"/>
            <a:ext cx="12202208" cy="38625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6000" b="1" kern="1000" dirty="0">
                <a:ea typeface="Franklin Gothic Book" panose="020B0503020102020204" pitchFamily="34" charset="0"/>
                <a:cs typeface="Times New Roman"/>
              </a:rPr>
              <a:t>Faire sa scolarité au LDM, </a:t>
            </a:r>
            <a:r>
              <a:rPr lang="fr-FR" sz="6000" b="1" kern="1000" dirty="0" smtClean="0">
                <a:ea typeface="Franklin Gothic Book" panose="020B0503020102020204" pitchFamily="34" charset="0"/>
                <a:cs typeface="Times New Roman"/>
              </a:rPr>
              <a:t>c’est</a:t>
            </a:r>
            <a:endParaRPr lang="fr-FR" sz="2400" b="1" kern="1000" dirty="0">
              <a:ea typeface="Franklin Gothic Book" panose="020B0503020102020204" pitchFamily="34" charset="0"/>
              <a:cs typeface="Times New Roman"/>
            </a:endParaRP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3500" b="1" kern="1000" dirty="0">
                <a:solidFill>
                  <a:schemeClr val="accent6"/>
                </a:solidFill>
                <a:ea typeface="Franklin Gothic Book" panose="020B0503020102020204" pitchFamily="34" charset="0"/>
                <a:cs typeface="Times New Roman"/>
              </a:rPr>
              <a:t>Préparer sa poursuite d’étude en forgeant son autonomie</a:t>
            </a:r>
            <a:endParaRPr lang="fr-FR" sz="3500" b="1" dirty="0">
              <a:solidFill>
                <a:schemeClr val="accent6"/>
              </a:solidFill>
            </a:endParaRP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4000" dirty="0">
              <a:solidFill>
                <a:schemeClr val="bg1"/>
              </a:solidFill>
            </a:endParaRPr>
          </a:p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endParaRPr lang="fr-FR" sz="6000" b="1" kern="1000" dirty="0">
              <a:solidFill>
                <a:schemeClr val="bg1"/>
              </a:solidFill>
              <a:ea typeface="Franklin Gothic Book" panose="020B0503020102020204" pitchFamily="34" charset="0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5"/>
          <a:stretch/>
        </p:blipFill>
        <p:spPr>
          <a:xfrm>
            <a:off x="0" y="4667955"/>
            <a:ext cx="3387969" cy="21805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39" y="-1"/>
            <a:ext cx="3765869" cy="24332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1779" r="6015" b="6890"/>
          <a:stretch/>
        </p:blipFill>
        <p:spPr>
          <a:xfrm>
            <a:off x="5237848" y="4667952"/>
            <a:ext cx="3283095" cy="21805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/>
          <a:stretch/>
        </p:blipFill>
        <p:spPr>
          <a:xfrm>
            <a:off x="3387969" y="4667954"/>
            <a:ext cx="1849880" cy="21805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/>
          <a:stretch/>
        </p:blipFill>
        <p:spPr>
          <a:xfrm>
            <a:off x="7420708" y="-2"/>
            <a:ext cx="3035223" cy="24332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"/>
          <a:stretch/>
        </p:blipFill>
        <p:spPr>
          <a:xfrm>
            <a:off x="8520945" y="4640490"/>
            <a:ext cx="3671054" cy="22079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2039" cy="24332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b="17755"/>
          <a:stretch/>
        </p:blipFill>
        <p:spPr>
          <a:xfrm>
            <a:off x="10455932" y="0"/>
            <a:ext cx="1736068" cy="24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49178" y="2059253"/>
            <a:ext cx="11293643" cy="235250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Club des Droits Humains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Club Solidarité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Club Environnement « Save Mauritius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Club Actu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Club Musique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Club Sciences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Model United Nations Club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6"/>
                </a:solidFill>
              </a:rPr>
              <a:t>A venir…</a:t>
            </a:r>
            <a:r>
              <a:rPr lang="fr-FR" sz="2800" b="1" dirty="0"/>
              <a:t> Club des Jeunes Reporters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6"/>
                </a:solidFill>
              </a:rPr>
              <a:t>A venir… </a:t>
            </a:r>
            <a:r>
              <a:rPr lang="fr-FR" sz="2800" b="1" dirty="0"/>
              <a:t>La Web TV du </a:t>
            </a:r>
            <a:r>
              <a:rPr lang="fr-FR" sz="2800" b="1" dirty="0" smtClean="0"/>
              <a:t>LDM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-203647" y="1106832"/>
            <a:ext cx="1219200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4000" b="1" dirty="0">
                <a:solidFill>
                  <a:schemeClr val="accent6"/>
                </a:solidFill>
              </a:rPr>
              <a:t>Les Clubs du LDM: </a:t>
            </a:r>
          </a:p>
        </p:txBody>
      </p:sp>
      <p:sp>
        <p:nvSpPr>
          <p:cNvPr id="5" name="Forme libre : Forme 23"/>
          <p:cNvSpPr/>
          <p:nvPr/>
        </p:nvSpPr>
        <p:spPr>
          <a:xfrm>
            <a:off x="0" y="-38372"/>
            <a:ext cx="12192000" cy="1166405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" y="91440"/>
            <a:ext cx="1896474" cy="103659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56294"/>
            <a:ext cx="2664823" cy="22017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2934"/>
            <a:ext cx="2664822" cy="18752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7" t="10250" r="20744" b="7679"/>
          <a:stretch/>
        </p:blipFill>
        <p:spPr>
          <a:xfrm>
            <a:off x="9607789" y="1841862"/>
            <a:ext cx="2584211" cy="19797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05" y="4925696"/>
            <a:ext cx="2493295" cy="19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54976"/>
            <a:ext cx="12192000" cy="19492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4000" b="1" dirty="0"/>
              <a:t>Le LDM, c’est: </a:t>
            </a:r>
          </a:p>
          <a:p>
            <a:pPr marL="1028700" marR="457200" indent="-571500" algn="ctr">
              <a:spcBef>
                <a:spcPts val="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3200" b="1" dirty="0"/>
              <a:t>18 promotions d’élèves avec pour chacune un pourcentage toujours honorable de réussite au Baccalauréat 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18" r="2133"/>
          <a:stretch/>
        </p:blipFill>
        <p:spPr>
          <a:xfrm>
            <a:off x="0" y="1"/>
            <a:ext cx="6400800" cy="22549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2" y="0"/>
            <a:ext cx="5791198" cy="2254976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22581"/>
              </p:ext>
            </p:extLst>
          </p:nvPr>
        </p:nvGraphicFramePr>
        <p:xfrm>
          <a:off x="0" y="4436742"/>
          <a:ext cx="1219200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42379213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4355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7828573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2414266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74662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100920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096168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3310513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876470"/>
                    </a:ext>
                  </a:extLst>
                </a:gridCol>
              </a:tblGrid>
              <a:tr h="213443">
                <a:tc>
                  <a:txBody>
                    <a:bodyPr/>
                    <a:lstStyle/>
                    <a:p>
                      <a:r>
                        <a:rPr lang="fr-FR" sz="18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608916"/>
                  </a:ext>
                </a:extLst>
              </a:tr>
              <a:tr h="4920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100,00%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97,55%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97,22%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97,79</a:t>
                      </a:r>
                      <a:r>
                        <a:rPr lang="fr-FR" sz="1800" b="1" kern="1200" dirty="0">
                          <a:effectLst/>
                        </a:rPr>
                        <a:t>%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97,55</a:t>
                      </a:r>
                      <a:r>
                        <a:rPr lang="fr-FR" sz="1800" b="1" kern="1200" dirty="0">
                          <a:effectLst/>
                        </a:rPr>
                        <a:t>%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99,44</a:t>
                      </a:r>
                      <a:r>
                        <a:rPr lang="fr-FR" sz="1800" b="1" kern="1200" dirty="0">
                          <a:effectLst/>
                        </a:rPr>
                        <a:t>%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97,28</a:t>
                      </a:r>
                      <a:r>
                        <a:rPr lang="fr-FR" sz="1800" b="1" kern="1200" dirty="0">
                          <a:effectLst/>
                        </a:rPr>
                        <a:t>%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99,31</a:t>
                      </a:r>
                      <a:r>
                        <a:rPr lang="fr-FR" sz="1800" b="1" kern="1200" dirty="0">
                          <a:effectLst/>
                        </a:rPr>
                        <a:t>%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96,06</a:t>
                      </a:r>
                      <a:r>
                        <a:rPr lang="fr-FR" sz="1800" b="1" kern="1200" dirty="0">
                          <a:effectLst/>
                        </a:rPr>
                        <a:t>%</a:t>
                      </a:r>
                    </a:p>
                    <a:p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8358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68680"/>
              </p:ext>
            </p:extLst>
          </p:nvPr>
        </p:nvGraphicFramePr>
        <p:xfrm>
          <a:off x="0" y="5574274"/>
          <a:ext cx="12192003" cy="8849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980628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2986304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313477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69296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29666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530723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039091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245403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1332418"/>
                    </a:ext>
                  </a:extLst>
                </a:gridCol>
              </a:tblGrid>
              <a:tr h="442465">
                <a:tc>
                  <a:txBody>
                    <a:bodyPr/>
                    <a:lstStyle/>
                    <a:p>
                      <a:r>
                        <a:rPr lang="fr-FR" sz="18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769553"/>
                  </a:ext>
                </a:extLst>
              </a:tr>
              <a:tr h="442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98,25%</a:t>
                      </a:r>
                      <a:endParaRPr lang="fr-FR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94,93%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97,33%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97,33%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94,67%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93,33%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95,00%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97,52%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effectLst/>
                        </a:rPr>
                        <a:t>96,39%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28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23"/>
          <p:cNvSpPr/>
          <p:nvPr/>
        </p:nvSpPr>
        <p:spPr>
          <a:xfrm>
            <a:off x="0" y="-38372"/>
            <a:ext cx="12192000" cy="2298246"/>
          </a:xfrm>
          <a:custGeom>
            <a:avLst/>
            <a:gdLst>
              <a:gd name="connsiteX0" fmla="*/ 7144 w 6000750"/>
              <a:gd name="connsiteY0" fmla="*/ 7144 h 904875"/>
              <a:gd name="connsiteX1" fmla="*/ 7144 w 6000750"/>
              <a:gd name="connsiteY1" fmla="*/ 613886 h 904875"/>
              <a:gd name="connsiteX2" fmla="*/ 3546634 w 6000750"/>
              <a:gd name="connsiteY2" fmla="*/ 574834 h 904875"/>
              <a:gd name="connsiteX3" fmla="*/ 5998369 w 6000750"/>
              <a:gd name="connsiteY3" fmla="*/ 893921 h 904875"/>
              <a:gd name="connsiteX4" fmla="*/ 5998369 w 6000750"/>
              <a:gd name="connsiteY4" fmla="*/ 7144 h 904875"/>
              <a:gd name="connsiteX5" fmla="*/ 7144 w 6000750"/>
              <a:gd name="connsiteY5" fmla="*/ 7144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750" h="904875">
                <a:moveTo>
                  <a:pt x="7144" y="7144"/>
                </a:moveTo>
                <a:lnTo>
                  <a:pt x="7144" y="613886"/>
                </a:lnTo>
                <a:cubicBezTo>
                  <a:pt x="647224" y="1034891"/>
                  <a:pt x="2136934" y="964406"/>
                  <a:pt x="3546634" y="574834"/>
                </a:cubicBezTo>
                <a:cubicBezTo>
                  <a:pt x="4882039" y="205264"/>
                  <a:pt x="5998369" y="893921"/>
                  <a:pt x="5998369" y="893921"/>
                </a:cubicBezTo>
                <a:lnTo>
                  <a:pt x="5998369" y="7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5" y="530950"/>
            <a:ext cx="1896474" cy="1036593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418827"/>
            <a:ext cx="1923552" cy="965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300" y="2429691"/>
            <a:ext cx="11145400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marR="457200" algn="ctr">
              <a:spcBef>
                <a:spcPts val="200"/>
              </a:spcBef>
              <a:spcAft>
                <a:spcPts val="1800"/>
              </a:spcAft>
            </a:pPr>
            <a:r>
              <a:rPr lang="fr-FR" sz="6000" dirty="0">
                <a:solidFill>
                  <a:schemeClr val="accent6">
                    <a:lumMod val="75000"/>
                  </a:schemeClr>
                </a:solidFill>
              </a:rPr>
              <a:t>Résultat du BAC 2020</a:t>
            </a:r>
            <a:endParaRPr lang="fr-FR" sz="3000" b="1" i="1" kern="1000" dirty="0">
              <a:solidFill>
                <a:schemeClr val="accent6">
                  <a:lumMod val="75000"/>
                </a:schemeClr>
              </a:solidFill>
              <a:latin typeface="Franklin Gothic Book"/>
              <a:ea typeface="Franklin Gothic Book" panose="020B0503020102020204" pitchFamily="34" charset="0"/>
              <a:cs typeface="Times New Roman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384662" y="3917665"/>
            <a:ext cx="9927771" cy="2352506"/>
          </a:xfrm>
        </p:spPr>
        <p:txBody>
          <a:bodyPr>
            <a:normAutofit/>
          </a:bodyPr>
          <a:lstStyle/>
          <a:p>
            <a:r>
              <a:rPr lang="fr-FR" sz="3000" dirty="0"/>
              <a:t>Effectif de la cohorte 2019-2020 : 211</a:t>
            </a:r>
          </a:p>
          <a:p>
            <a:r>
              <a:rPr lang="fr-FR" sz="3000" b="1" dirty="0"/>
              <a:t>100% d’admis au Baccalauréat</a:t>
            </a:r>
          </a:p>
          <a:p>
            <a:r>
              <a:rPr lang="fr-FR" sz="3000" dirty="0"/>
              <a:t>Effectif de la cohorte 2018-2019: 204</a:t>
            </a:r>
          </a:p>
          <a:p>
            <a:r>
              <a:rPr lang="fr-FR" sz="3000" b="1" dirty="0"/>
              <a:t>97,55% d’admis au Baccalauréat</a:t>
            </a:r>
            <a:endParaRPr lang="fr-FR" sz="3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7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1868</Words>
  <Application>Microsoft Office PowerPoint</Application>
  <PresentationFormat>Grand écran</PresentationFormat>
  <Paragraphs>364</Paragraphs>
  <Slides>38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Carlito</vt:lpstr>
      <vt:lpstr>Franklin Gothic Book</vt:lpstr>
      <vt:lpstr>Poppins-Regular</vt:lpstr>
      <vt:lpstr>Times New Roman</vt:lpstr>
      <vt:lpstr>Trebuchet MS</vt:lpstr>
      <vt:lpstr>Wingdings</vt:lpstr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 étape 2020.09.14 Orientation de la promo2020</vt:lpstr>
      <vt:lpstr>Présentation PowerPoint</vt:lpstr>
      <vt:lpstr>Orientation par destination géographique</vt:lpstr>
      <vt:lpstr>Etudes supérieures françaises</vt:lpstr>
      <vt:lpstr>Quelques admissions prestigieuses:</vt:lpstr>
      <vt:lpstr>Le schéma des études supérieures Les principaux itinéraires de formation après le Baccalauréat</vt:lpstr>
      <vt:lpstr>Des éléments d’information  sur le BAC 2021  au LDM</vt:lpstr>
      <vt:lpstr>Présentation PowerPoint</vt:lpstr>
      <vt:lpstr>Présentation PowerPoint</vt:lpstr>
      <vt:lpstr>Présentation PowerPoint</vt:lpstr>
      <vt:lpstr>DATES DES ÉPREUVES DU BACCALAURÉAT GÉNÉRAL ET TECHNOLOGIQUE POUR LES ÉLÈVES DE TERMINALE EN 2021</vt:lpstr>
      <vt:lpstr>Présentation PowerPoint</vt:lpstr>
      <vt:lpstr>Le Bac Technologique STMG :</vt:lpstr>
      <vt:lpstr>Le Bac Technologique STMG :</vt:lpstr>
      <vt:lpstr>Présentation PowerPoint</vt:lpstr>
      <vt:lpstr>Contrôle Continu part 1 Bulletins de 1ère &amp; Tale = 10% </vt:lpstr>
      <vt:lpstr>Evaluations communes (EC)  = 30%  </vt:lpstr>
      <vt:lpstr>Epreuves anticipées (1ère)= 10% </vt:lpstr>
      <vt:lpstr>Epreuves finales (Tale)= 50% </vt:lpstr>
      <vt:lpstr>Pour les élèves en  Option Internationale du Baccalauréat: Total des coefficients 120</vt:lpstr>
      <vt:lpstr>Evaluations communes en SI (EC)  = 42% (50 Coef/120)</vt:lpstr>
      <vt:lpstr>Evaluations communes en Section Internationale </vt:lpstr>
      <vt:lpstr>Bulletins de 1ère et Tale = 10% (attention, 8% en SI)</vt:lpstr>
      <vt:lpstr>Bulletins de 1ère et de Tale (Livret Scolaire) = 10% (8% SI)</vt:lpstr>
      <vt:lpstr>Pourquoi une épreuve terminale de philosophie pour tous ? </vt:lpstr>
      <vt:lpstr>Quelques ressources: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Joëlle Guiot</dc:creator>
  <cp:lastModifiedBy>Joelle GUIOT</cp:lastModifiedBy>
  <cp:revision>94</cp:revision>
  <dcterms:created xsi:type="dcterms:W3CDTF">2019-12-18T10:25:19Z</dcterms:created>
  <dcterms:modified xsi:type="dcterms:W3CDTF">2020-09-15T05:48:53Z</dcterms:modified>
</cp:coreProperties>
</file>