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8" r:id="rId4"/>
    <p:sldId id="266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5362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6573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781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68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566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13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1018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261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0682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032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538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6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8953C-BAA6-4C36-A3B7-505643AA5AB8}" type="datetimeFigureOut">
              <a:rPr lang="fr-FR" smtClean="0"/>
              <a:t>07/10/2020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00B2A-52B0-4BEB-AC36-DD86C699E1E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8734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039" y="262374"/>
            <a:ext cx="8320981" cy="6400754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02266" y="5202238"/>
            <a:ext cx="11423754" cy="1655762"/>
          </a:xfrm>
          <a:noFill/>
        </p:spPr>
        <p:txBody>
          <a:bodyPr>
            <a:normAutofit fontScale="40000" lnSpcReduction="20000"/>
          </a:bodyPr>
          <a:lstStyle/>
          <a:p>
            <a:r>
              <a:rPr lang="fr-FR" sz="8000" b="1" dirty="0" smtClean="0"/>
              <a:t>Comment accompagner mon enfant dans son Parcours Orientation</a:t>
            </a:r>
          </a:p>
          <a:p>
            <a:r>
              <a:rPr lang="fr-FR" sz="7000" b="1" dirty="0"/>
              <a:t>d</a:t>
            </a:r>
            <a:r>
              <a:rPr lang="fr-FR" sz="7000" b="1" dirty="0" smtClean="0"/>
              <a:t>e la Seconde à la Terminale</a:t>
            </a:r>
          </a:p>
          <a:p>
            <a:r>
              <a:rPr lang="fr-FR" sz="7000" b="1" dirty="0" smtClean="0"/>
              <a:t>Mardi 6 octobre 2020</a:t>
            </a:r>
          </a:p>
          <a:p>
            <a:endParaRPr lang="fr-FR" sz="4000" dirty="0"/>
          </a:p>
          <a:p>
            <a:endParaRPr lang="fr-FR" sz="40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325" y="3717561"/>
            <a:ext cx="2071120" cy="1026314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266" y="2079224"/>
            <a:ext cx="2389874" cy="1278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97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631505" y="1008808"/>
            <a:ext cx="888407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912813"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912813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912813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912813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912813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2400" b="1" dirty="0">
                <a:solidFill>
                  <a:srgbClr val="C00000"/>
                </a:solidFill>
              </a:rPr>
              <a:t>Faire le bon choix d’orientation suppose que l’on ait vraiment réfléchi sur soi et que l’on se soit bien informé…</a:t>
            </a: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 rot="-5400000">
            <a:off x="3092994" y="4419649"/>
            <a:ext cx="863600" cy="287338"/>
          </a:xfrm>
          <a:prstGeom prst="leftArrow">
            <a:avLst>
              <a:gd name="adj1" fmla="val 50000"/>
              <a:gd name="adj2" fmla="val 75138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 rot="1913919">
            <a:off x="2300038" y="3079007"/>
            <a:ext cx="863600" cy="287337"/>
          </a:xfrm>
          <a:prstGeom prst="leftArrow">
            <a:avLst>
              <a:gd name="adj1" fmla="val 50000"/>
              <a:gd name="adj2" fmla="val 75138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 rot="9119931">
            <a:off x="3962150" y="3071068"/>
            <a:ext cx="863600" cy="287338"/>
          </a:xfrm>
          <a:prstGeom prst="leftArrow">
            <a:avLst>
              <a:gd name="adj1" fmla="val 50000"/>
              <a:gd name="adj2" fmla="val 75138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0" name="AutoShape 10"/>
          <p:cNvSpPr>
            <a:spLocks noChangeArrowheads="1"/>
          </p:cNvSpPr>
          <p:nvPr/>
        </p:nvSpPr>
        <p:spPr bwMode="auto">
          <a:xfrm rot="9037089">
            <a:off x="8456363" y="3628175"/>
            <a:ext cx="863600" cy="288925"/>
          </a:xfrm>
          <a:prstGeom prst="leftArrow">
            <a:avLst>
              <a:gd name="adj1" fmla="val 50000"/>
              <a:gd name="adj2" fmla="val 74725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1" name="AutoShape 11"/>
          <p:cNvSpPr>
            <a:spLocks noChangeArrowheads="1"/>
          </p:cNvSpPr>
          <p:nvPr/>
        </p:nvSpPr>
        <p:spPr bwMode="auto">
          <a:xfrm rot="1752332">
            <a:off x="6906963" y="3628174"/>
            <a:ext cx="863600" cy="285750"/>
          </a:xfrm>
          <a:prstGeom prst="leftArrow">
            <a:avLst>
              <a:gd name="adj1" fmla="val 50000"/>
              <a:gd name="adj2" fmla="val 75556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 rot="-5400000">
            <a:off x="7698332" y="4897381"/>
            <a:ext cx="863600" cy="287337"/>
          </a:xfrm>
          <a:prstGeom prst="leftArrow">
            <a:avLst>
              <a:gd name="adj1" fmla="val 50000"/>
              <a:gd name="adj2" fmla="val 75138"/>
            </a:avLst>
          </a:prstGeom>
          <a:solidFill>
            <a:srgbClr val="40404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fr-FR" altLang="fr-FR" sz="1800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1798389" y="4933206"/>
            <a:ext cx="3432175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404040"/>
                </a:solidFill>
                <a:latin typeface="Calibri" pitchFamily="34" charset="0"/>
                <a:cs typeface="Arial" charset="0"/>
              </a:rPr>
              <a:t>Ses qualités</a:t>
            </a:r>
            <a: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Arial" charset="0"/>
              </a:rPr>
              <a:t/>
            </a:r>
            <a:br>
              <a:rPr lang="fr-FR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  <a:cs typeface="Arial" charset="0"/>
              </a:rPr>
            </a:br>
            <a:r>
              <a:rPr lang="fr-FR" sz="1400" dirty="0">
                <a:solidFill>
                  <a:srgbClr val="404040"/>
                </a:solidFill>
                <a:latin typeface="Calibri" pitchFamily="34" charset="0"/>
                <a:cs typeface="Arial" charset="0"/>
              </a:rPr>
              <a:t>(en cours et en dehors</a:t>
            </a:r>
            <a:br>
              <a:rPr lang="fr-FR" sz="1400" dirty="0">
                <a:solidFill>
                  <a:srgbClr val="404040"/>
                </a:solidFill>
                <a:latin typeface="Calibri" pitchFamily="34" charset="0"/>
                <a:cs typeface="Arial" charset="0"/>
              </a:rPr>
            </a:br>
            <a:r>
              <a:rPr lang="fr-FR" sz="1400" dirty="0">
                <a:solidFill>
                  <a:srgbClr val="404040"/>
                </a:solidFill>
                <a:latin typeface="Calibri" pitchFamily="34" charset="0"/>
                <a:cs typeface="Arial" charset="0"/>
              </a:rPr>
              <a:t> du contexte scolaire)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3668463" y="2132856"/>
            <a:ext cx="2189162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404040"/>
                </a:solidFill>
              </a:rPr>
              <a:t>Ses compétences</a:t>
            </a:r>
            <a:r>
              <a:rPr lang="fr-FR" altLang="fr-FR" sz="1800">
                <a:solidFill>
                  <a:srgbClr val="404040"/>
                </a:solidFill>
              </a:rPr>
              <a:t>  </a:t>
            </a:r>
            <a:r>
              <a:rPr lang="fr-FR" altLang="fr-FR" sz="1800" b="1">
                <a:solidFill>
                  <a:srgbClr val="404040"/>
                </a:solidFill>
              </a:rPr>
              <a:t/>
            </a:r>
            <a:br>
              <a:rPr lang="fr-FR" altLang="fr-FR" sz="1800" b="1">
                <a:solidFill>
                  <a:srgbClr val="404040"/>
                </a:solidFill>
              </a:rPr>
            </a:br>
            <a:r>
              <a:rPr lang="fr-FR" altLang="fr-FR" sz="1400">
                <a:solidFill>
                  <a:srgbClr val="404040"/>
                </a:solidFill>
              </a:rPr>
              <a:t>(scolaires et</a:t>
            </a:r>
            <a:br>
              <a:rPr lang="fr-FR" altLang="fr-FR" sz="1400">
                <a:solidFill>
                  <a:srgbClr val="404040"/>
                </a:solidFill>
              </a:rPr>
            </a:br>
            <a:r>
              <a:rPr lang="fr-FR" altLang="fr-FR" sz="1400">
                <a:solidFill>
                  <a:srgbClr val="404040"/>
                </a:solidFill>
              </a:rPr>
              <a:t> extra-scolaires)</a:t>
            </a:r>
          </a:p>
        </p:txBody>
      </p:sp>
      <p:sp>
        <p:nvSpPr>
          <p:cNvPr id="16" name="Text Box 16"/>
          <p:cNvSpPr txBox="1">
            <a:spLocks noChangeArrowheads="1"/>
          </p:cNvSpPr>
          <p:nvPr/>
        </p:nvSpPr>
        <p:spPr bwMode="auto">
          <a:xfrm>
            <a:off x="8018436" y="2234575"/>
            <a:ext cx="249713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 dirty="0">
                <a:solidFill>
                  <a:srgbClr val="404040"/>
                </a:solidFill>
              </a:rPr>
              <a:t>Exigences et prérequis pour la poursuite dans l’enseignement supérieur</a:t>
            </a:r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5889375" y="2339232"/>
            <a:ext cx="0" cy="3311525"/>
          </a:xfrm>
          <a:prstGeom prst="line">
            <a:avLst/>
          </a:prstGeom>
          <a:noFill/>
          <a:ln w="12700">
            <a:solidFill>
              <a:srgbClr val="3333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18" name="Text Box 18"/>
          <p:cNvSpPr txBox="1">
            <a:spLocks noChangeArrowheads="1"/>
          </p:cNvSpPr>
          <p:nvPr/>
        </p:nvSpPr>
        <p:spPr bwMode="auto">
          <a:xfrm>
            <a:off x="5930204" y="2210768"/>
            <a:ext cx="206375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 dirty="0">
                <a:solidFill>
                  <a:srgbClr val="404040"/>
                </a:solidFill>
              </a:rPr>
              <a:t>Nature et contenu des différentes disciplines de spécialité</a:t>
            </a: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6146229" y="5487731"/>
            <a:ext cx="398462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cs typeface="Arial" charset="0"/>
              </a:rPr>
              <a:t>Exigences </a:t>
            </a:r>
            <a:b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cs typeface="Arial" charset="0"/>
              </a:rPr>
              <a:t>en termes d’intérêts, </a:t>
            </a:r>
            <a:b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cs typeface="Arial" charset="0"/>
              </a:rPr>
            </a:br>
            <a:r>
              <a:rPr lang="fr-FR" b="1" dirty="0">
                <a:solidFill>
                  <a:srgbClr val="404040"/>
                </a:solidFill>
                <a:latin typeface="Calibri" panose="020F0502020204030204" pitchFamily="34" charset="0"/>
                <a:cs typeface="Arial" charset="0"/>
              </a:rPr>
              <a:t>d’aptitudes et de qualités personnelles</a:t>
            </a:r>
          </a:p>
        </p:txBody>
      </p:sp>
      <p:sp>
        <p:nvSpPr>
          <p:cNvPr id="21" name="Oval 3"/>
          <p:cNvSpPr>
            <a:spLocks noChangeArrowheads="1"/>
          </p:cNvSpPr>
          <p:nvPr/>
        </p:nvSpPr>
        <p:spPr bwMode="auto">
          <a:xfrm>
            <a:off x="2732385" y="2906959"/>
            <a:ext cx="1584325" cy="151288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2" name="Text Box 4"/>
          <p:cNvSpPr txBox="1">
            <a:spLocks noChangeArrowheads="1"/>
          </p:cNvSpPr>
          <p:nvPr/>
        </p:nvSpPr>
        <p:spPr bwMode="auto">
          <a:xfrm>
            <a:off x="2731839" y="3348881"/>
            <a:ext cx="1584325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chemeClr val="bg1"/>
                </a:solidFill>
              </a:rPr>
              <a:t>Réflexion </a:t>
            </a:r>
            <a:br>
              <a:rPr lang="fr-FR" altLang="fr-FR" sz="1800" b="1">
                <a:solidFill>
                  <a:schemeClr val="bg1"/>
                </a:solidFill>
              </a:rPr>
            </a:br>
            <a:r>
              <a:rPr lang="fr-FR" altLang="fr-FR" sz="1800" b="1">
                <a:solidFill>
                  <a:schemeClr val="bg1"/>
                </a:solidFill>
              </a:rPr>
              <a:t>sur soi</a:t>
            </a:r>
          </a:p>
        </p:txBody>
      </p:sp>
      <p:sp>
        <p:nvSpPr>
          <p:cNvPr id="23" name="Oval 5"/>
          <p:cNvSpPr>
            <a:spLocks noChangeArrowheads="1"/>
          </p:cNvSpPr>
          <p:nvPr/>
        </p:nvSpPr>
        <p:spPr bwMode="auto">
          <a:xfrm>
            <a:off x="7339203" y="3457031"/>
            <a:ext cx="1560050" cy="1512888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none" anchor="ctr"/>
          <a:lstStyle/>
          <a:p>
            <a:pPr algn="ctr">
              <a:defRPr/>
            </a:pPr>
            <a:endParaRPr lang="fr-FR">
              <a:solidFill>
                <a:srgbClr val="990000"/>
              </a:solidFill>
              <a:cs typeface="Arial" charset="0"/>
            </a:endParaRPr>
          </a:p>
        </p:txBody>
      </p:sp>
      <p:sp>
        <p:nvSpPr>
          <p:cNvPr id="24" name="Text Box 6"/>
          <p:cNvSpPr txBox="1">
            <a:spLocks noChangeArrowheads="1"/>
          </p:cNvSpPr>
          <p:nvPr/>
        </p:nvSpPr>
        <p:spPr bwMode="auto">
          <a:xfrm>
            <a:off x="7356225" y="4044100"/>
            <a:ext cx="1549400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600" b="1" dirty="0">
                <a:solidFill>
                  <a:schemeClr val="bg1"/>
                </a:solidFill>
              </a:rPr>
              <a:t>Information</a:t>
            </a:r>
          </a:p>
        </p:txBody>
      </p:sp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1299913" y="2132856"/>
            <a:ext cx="2214563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fr-FR" altLang="fr-FR" sz="1800" b="1">
                <a:solidFill>
                  <a:srgbClr val="404040"/>
                </a:solidFill>
              </a:rPr>
              <a:t>Ses intérêts</a:t>
            </a:r>
            <a:br>
              <a:rPr lang="fr-FR" altLang="fr-FR" sz="1800" b="1">
                <a:solidFill>
                  <a:srgbClr val="404040"/>
                </a:solidFill>
              </a:rPr>
            </a:br>
            <a:r>
              <a:rPr lang="fr-FR" altLang="fr-FR" sz="1400">
                <a:solidFill>
                  <a:srgbClr val="404040"/>
                </a:solidFill>
              </a:rPr>
              <a:t>(scolaires et </a:t>
            </a:r>
            <a:br>
              <a:rPr lang="fr-FR" altLang="fr-FR" sz="1400">
                <a:solidFill>
                  <a:srgbClr val="404040"/>
                </a:solidFill>
              </a:rPr>
            </a:br>
            <a:r>
              <a:rPr lang="fr-FR" altLang="fr-FR" sz="1400">
                <a:solidFill>
                  <a:srgbClr val="404040"/>
                </a:solidFill>
              </a:rPr>
              <a:t>extra-scolaires)</a:t>
            </a:r>
          </a:p>
        </p:txBody>
      </p:sp>
      <p:pic>
        <p:nvPicPr>
          <p:cNvPr id="26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2068" y="5650757"/>
            <a:ext cx="1884980" cy="1010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29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6" grpId="0"/>
      <p:bldP spid="17" grpId="0" animBg="1"/>
      <p:bldP spid="18" grpId="0"/>
      <p:bldP spid="20" grpId="0"/>
      <p:bldP spid="22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Pour réussir son orientation, il faut :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056" y="5366431"/>
            <a:ext cx="2127688" cy="11400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838200" y="1854200"/>
            <a:ext cx="8854856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Consacrer </a:t>
            </a:r>
            <a:r>
              <a:rPr lang="fr-FR" sz="2800" u="sng" dirty="0" smtClean="0"/>
              <a:t>un peu </a:t>
            </a:r>
            <a:r>
              <a:rPr lang="fr-FR" sz="2800" dirty="0" smtClean="0"/>
              <a:t>de temps </a:t>
            </a:r>
            <a:r>
              <a:rPr lang="fr-FR" sz="2800" u="sng" dirty="0" smtClean="0"/>
              <a:t>régulièrement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Prendre quelques notes sur un carnet de bord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/>
              <a:t>Mieux se connaître : ce qui est important pour vous  et développer des compétences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Découvrir le monde professionnel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Découvrir les possibilités en formations supérieures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Se familiariser avec </a:t>
            </a:r>
            <a:r>
              <a:rPr lang="fr-FR" sz="2800" dirty="0" smtClean="0"/>
              <a:t>les outils, les ressources, les personnes et les organismes qui peuvent vous accompagner.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Se repérer ; trier ; classer ; hiérarchiser les informations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800" dirty="0" smtClean="0"/>
              <a:t>Echanger ; communiquer ; s’ouvrir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970714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0634" y="32974"/>
            <a:ext cx="10515600" cy="1325563"/>
          </a:xfrm>
        </p:spPr>
        <p:txBody>
          <a:bodyPr/>
          <a:lstStyle/>
          <a:p>
            <a:r>
              <a:rPr lang="fr-FR" dirty="0" smtClean="0"/>
              <a:t>Calendrier de l’Orientation 2020-2021:</a:t>
            </a:r>
            <a:endParaRPr lang="fr-FR" dirty="0"/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9624620"/>
              </p:ext>
            </p:extLst>
          </p:nvPr>
        </p:nvGraphicFramePr>
        <p:xfrm>
          <a:off x="720634" y="1129937"/>
          <a:ext cx="10515600" cy="54864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547498958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851749326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3588085654"/>
                    </a:ext>
                  </a:extLst>
                </a:gridCol>
              </a:tblGrid>
              <a:tr h="532402">
                <a:tc>
                  <a:txBody>
                    <a:bodyPr/>
                    <a:lstStyle/>
                    <a:p>
                      <a:r>
                        <a:rPr lang="fr-FR" dirty="0" smtClean="0"/>
                        <a:t>Seconde : Choisir ses</a:t>
                      </a:r>
                      <a:r>
                        <a:rPr lang="fr-FR" baseline="0" dirty="0" smtClean="0"/>
                        <a:t> spécialités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Première :</a:t>
                      </a:r>
                      <a:r>
                        <a:rPr lang="fr-FR" baseline="0" dirty="0" smtClean="0"/>
                        <a:t> Curiosité, Ouverture, Expériences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Terminale :</a:t>
                      </a:r>
                      <a:r>
                        <a:rPr lang="fr-FR" baseline="0" dirty="0" smtClean="0"/>
                        <a:t> Vers l’autonomie et un choix réfléchi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6628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Préparation</a:t>
                      </a:r>
                      <a:r>
                        <a:rPr lang="fr-FR" baseline="0" dirty="0" smtClean="0"/>
                        <a:t> du Forum des métiers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Mettre à jour son CV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Lister les établissements qui intéressent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0602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Forum des Métiers le 25 novembre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S’inscrire en clubs ou autres </a:t>
                      </a:r>
                    </a:p>
                    <a:p>
                      <a:r>
                        <a:rPr lang="fr-FR" dirty="0" smtClean="0"/>
                        <a:t>Pratiquer et s’engager dans des activités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Pour projet</a:t>
                      </a:r>
                      <a:r>
                        <a:rPr lang="fr-FR" baseline="0" dirty="0" smtClean="0"/>
                        <a:t> hors France : </a:t>
                      </a:r>
                      <a:r>
                        <a:rPr lang="fr-FR" dirty="0" smtClean="0"/>
                        <a:t>Vérifier les dates de dépôt de dossier et les éléments à produire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261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Préparation du stage à partir de janvier (CV, lettre de motivation)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Salon</a:t>
                      </a:r>
                      <a:r>
                        <a:rPr lang="fr-FR" baseline="0" dirty="0" smtClean="0"/>
                        <a:t> des Etudes (début décembre)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Saison des Salons des Etudes 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Stage</a:t>
                      </a:r>
                      <a:r>
                        <a:rPr lang="fr-FR" baseline="0" dirty="0" smtClean="0"/>
                        <a:t> d’observation en mars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Construire son projet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Pour la</a:t>
                      </a:r>
                      <a:r>
                        <a:rPr lang="fr-FR" baseline="0" dirty="0" smtClean="0"/>
                        <a:t> France : </a:t>
                      </a:r>
                      <a:r>
                        <a:rPr lang="fr-FR" dirty="0" err="1" smtClean="0"/>
                        <a:t>Parcoursup</a:t>
                      </a:r>
                      <a:r>
                        <a:rPr lang="fr-FR" dirty="0" smtClean="0"/>
                        <a:t> à partir</a:t>
                      </a:r>
                      <a:r>
                        <a:rPr lang="fr-FR" baseline="0" dirty="0" smtClean="0"/>
                        <a:t> de décembre jusqu’à début avril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2587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Choisir ses spécialités : </a:t>
                      </a:r>
                    </a:p>
                    <a:p>
                      <a:r>
                        <a:rPr lang="fr-FR" dirty="0" smtClean="0"/>
                        <a:t>Horizon21</a:t>
                      </a:r>
                    </a:p>
                    <a:p>
                      <a:r>
                        <a:rPr lang="fr-FR" dirty="0" smtClean="0"/>
                        <a:t>ONISEP</a:t>
                      </a:r>
                    </a:p>
                    <a:p>
                      <a:r>
                        <a:rPr lang="fr-FR" dirty="0" smtClean="0"/>
                        <a:t>Seconde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/>
                        <a:t>2020-2021</a:t>
                      </a:r>
                    </a:p>
                    <a:p>
                      <a:r>
                        <a:rPr lang="fr-FR" baseline="0" dirty="0" smtClean="0"/>
                        <a:t>Autre plateforme utile : AGORA-AEFE</a:t>
                      </a:r>
                      <a:endParaRPr lang="fr-F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Se</a:t>
                      </a:r>
                      <a:r>
                        <a:rPr lang="fr-FR" baseline="0" dirty="0" smtClean="0"/>
                        <a:t> familiariser avec les outils et f</a:t>
                      </a:r>
                      <a:r>
                        <a:rPr lang="fr-FR" dirty="0" smtClean="0"/>
                        <a:t>aire des recherches :</a:t>
                      </a:r>
                      <a:r>
                        <a:rPr lang="fr-FR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aseline="0" dirty="0" smtClean="0"/>
                        <a:t>ONISEP ; AGORA-AEFE ; </a:t>
                      </a:r>
                      <a:r>
                        <a:rPr lang="fr-FR" dirty="0" smtClean="0"/>
                        <a:t>Terminales 2020-2021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AGORA-AEFE</a:t>
                      </a:r>
                      <a:endParaRPr lang="fr-FR" dirty="0" smtClean="0"/>
                    </a:p>
                    <a:p>
                      <a:r>
                        <a:rPr lang="fr-FR" dirty="0" smtClean="0"/>
                        <a:t>Terminales 2020-2021</a:t>
                      </a:r>
                    </a:p>
                    <a:p>
                      <a:r>
                        <a:rPr lang="fr-FR" dirty="0" smtClean="0"/>
                        <a:t>Brochure AEFE : Etudier en France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Campus France (juin-juillet)</a:t>
                      </a:r>
                    </a:p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981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4487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Seconde : je démarre mon projet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056" y="5366431"/>
            <a:ext cx="2127688" cy="11400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79500" y="1854200"/>
            <a:ext cx="86135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fais le point sur mon parcours au collège.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parle d’orientation </a:t>
            </a:r>
            <a:r>
              <a:rPr lang="fr-FR" sz="2000" dirty="0"/>
              <a:t>à</a:t>
            </a:r>
            <a:r>
              <a:rPr lang="fr-FR" sz="2000" dirty="0" smtClean="0"/>
              <a:t> voix haute.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découvre comment l’orientation fonctionne.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découvre la variétés des entreprises et les grands secteurs d’activités et leurs projets innovants.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J’identifie les métiers qui m’intéressent et posent des questions à un professionnel.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m’interroge sur qui je suis et ce que j’aime faire.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repère les enseignements de spécialités qui m’intéressent.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J’apprends à faire des recherches sur les sites d’orientation.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confirme mes choix d’orientation pour ma 1</a:t>
            </a:r>
            <a:r>
              <a:rPr lang="fr-FR" sz="2000" baseline="30000" dirty="0" smtClean="0"/>
              <a:t>e</a:t>
            </a:r>
            <a:r>
              <a:rPr lang="fr-FR" sz="2000" dirty="0" smtClean="0"/>
              <a:t> en faisant un lien avec mon projet d’orientation.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profite des vacances pour développer de nouvelles compétences (activités culturelles, sportives , associatives, …)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38851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4700" y="187325"/>
            <a:ext cx="10515600" cy="930275"/>
          </a:xfrm>
        </p:spPr>
        <p:txBody>
          <a:bodyPr/>
          <a:lstStyle/>
          <a:p>
            <a:r>
              <a:rPr lang="fr-FR" dirty="0" smtClean="0"/>
              <a:t>En Première : j’approfondis mon projet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056" y="5366431"/>
            <a:ext cx="2127688" cy="11400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244600" y="1117600"/>
            <a:ext cx="8613556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repère les étapes d’un projet d’orientation réussi.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me fixe des objectifs et organise un plan d’actions que je mettrais en place tout au long de l’année.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découvre un peu plus qui je suis : mes points forts &gt; je dégage les grandes lignes de mon projet.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découvre des personnes qui m’inspirent et fais des visites des secteurs qui m’intéressent &gt; j’approfondie mes recherches par des échanges.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donne du sens à mon projet et choisis mes enseignements de spécialité pour la Terminale.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repère les filières d’études correspondant à mon projet et en parle autour de moi &gt; je recueille un maximum d’informations sur les métiers et les études qui y mènent.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découvre la plateforme </a:t>
            </a:r>
            <a:r>
              <a:rPr lang="fr-FR" sz="2000" dirty="0" err="1" smtClean="0"/>
              <a:t>Parcoursup</a:t>
            </a:r>
            <a:r>
              <a:rPr lang="fr-FR" sz="2000" dirty="0" smtClean="0"/>
              <a:t> : repère les attendus des formations ; quand je me sens prêt(e) je parle de mon projet au PP / à la PRIO.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note les avancées dans mon cahier, mes rencontres, mes réussites, les questions que je me pose encore.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profite de mes vacances pour m’engager dans une projet culturel; citoyen ou sportif.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7622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En Terminale : je finalise mon projet, je me projette sur ma vie d’étudiant(e)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93056" y="5366431"/>
            <a:ext cx="2127688" cy="1140051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1079500" y="1854200"/>
            <a:ext cx="86135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fais le point et projette les actions à entreprendre pour finaliser mon projet d’orientation.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participe à la vie du lycée, affirme à voix haute qui je suis et partage mon projet avec d’autres élèves.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complète mes recherches en me rendant à des salons pour y rencontrer des étudiant(e)s et des professeurs.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m’inscris sur </a:t>
            </a:r>
            <a:r>
              <a:rPr lang="fr-FR" sz="2000" dirty="0" err="1" smtClean="0"/>
              <a:t>Parcoursup</a:t>
            </a:r>
            <a:r>
              <a:rPr lang="fr-FR" sz="2000" dirty="0" smtClean="0"/>
              <a:t> dès l’ouverture. Je renseigne mon profil, sélectionne mes vœux et étudie les attendus des formations.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m’inscris aux concours des écoles.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me rends aux Portes Ouvertes si possible.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confirme mes choix sur </a:t>
            </a:r>
            <a:r>
              <a:rPr lang="fr-FR" sz="2000" dirty="0" err="1" smtClean="0"/>
              <a:t>Parcoursup</a:t>
            </a:r>
            <a:r>
              <a:rPr lang="fr-FR" sz="2000" dirty="0" smtClean="0"/>
              <a:t> en justifiant mes vœux.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m’entraine pour les oraux d’admission.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réponds à chaque retour de vœu au fur et à mesure.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2000" dirty="0" smtClean="0"/>
              <a:t>Je m’inscris dans la formation à laquelle j’ai répondu « Oui ».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52661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Outils &amp; Ressources 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492249"/>
            <a:ext cx="10515600" cy="4932476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ONISEP</a:t>
            </a:r>
          </a:p>
          <a:p>
            <a:r>
              <a:rPr lang="fr-FR" dirty="0" smtClean="0"/>
              <a:t>Magazine L’Etudiant</a:t>
            </a:r>
          </a:p>
          <a:p>
            <a:r>
              <a:rPr lang="fr-FR" dirty="0" smtClean="0"/>
              <a:t>AGORA</a:t>
            </a:r>
          </a:p>
          <a:p>
            <a:r>
              <a:rPr lang="fr-FR" dirty="0" smtClean="0"/>
              <a:t>Secondes &amp; Première 2020-2021</a:t>
            </a:r>
          </a:p>
          <a:p>
            <a:r>
              <a:rPr lang="fr-FR" dirty="0"/>
              <a:t>Terminales 2020-2021</a:t>
            </a:r>
          </a:p>
          <a:p>
            <a:r>
              <a:rPr lang="fr-FR" dirty="0" smtClean="0"/>
              <a:t>Brochure AEFE : Etudier en France</a:t>
            </a:r>
          </a:p>
          <a:p>
            <a:r>
              <a:rPr lang="fr-FR" dirty="0" err="1" smtClean="0"/>
              <a:t>Parcoursup</a:t>
            </a:r>
            <a:endParaRPr lang="fr-FR" dirty="0" smtClean="0"/>
          </a:p>
          <a:p>
            <a:r>
              <a:rPr lang="fr-FR" dirty="0" smtClean="0"/>
              <a:t>Campus France</a:t>
            </a:r>
          </a:p>
          <a:p>
            <a:r>
              <a:rPr lang="fr-FR" dirty="0" smtClean="0"/>
              <a:t>Page FB : Orientation – Avenir – Lycée des Mascareignes</a:t>
            </a:r>
          </a:p>
          <a:p>
            <a:r>
              <a:rPr lang="fr-FR" dirty="0" smtClean="0"/>
              <a:t>Mardis de l’Orientation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8756" y="5284674"/>
            <a:ext cx="2127688" cy="1140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895006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864</Words>
  <Application>Microsoft Office PowerPoint</Application>
  <PresentationFormat>Grand écran</PresentationFormat>
  <Paragraphs>102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Pour réussir son orientation, il faut :</vt:lpstr>
      <vt:lpstr>Calendrier de l’Orientation 2020-2021:</vt:lpstr>
      <vt:lpstr>En Seconde : je démarre mon projet</vt:lpstr>
      <vt:lpstr>En Première : j’approfondis mon projet</vt:lpstr>
      <vt:lpstr>En Terminale : je finalise mon projet, je me projette sur ma vie d’étudiant(e)</vt:lpstr>
      <vt:lpstr>Outils &amp; Ressources 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Beatrice AKIEDA</dc:creator>
  <cp:lastModifiedBy>Beatrice AKIEDA</cp:lastModifiedBy>
  <cp:revision>27</cp:revision>
  <dcterms:created xsi:type="dcterms:W3CDTF">2019-09-13T05:58:01Z</dcterms:created>
  <dcterms:modified xsi:type="dcterms:W3CDTF">2020-10-07T05:54:17Z</dcterms:modified>
</cp:coreProperties>
</file>