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6" r:id="rId2"/>
    <p:sldId id="332" r:id="rId3"/>
    <p:sldId id="343" r:id="rId4"/>
    <p:sldId id="348" r:id="rId5"/>
    <p:sldId id="345" r:id="rId6"/>
    <p:sldId id="346" r:id="rId7"/>
    <p:sldId id="350" r:id="rId8"/>
    <p:sldId id="351" r:id="rId9"/>
    <p:sldId id="356" r:id="rId10"/>
    <p:sldId id="357" r:id="rId11"/>
    <p:sldId id="347" r:id="rId12"/>
    <p:sldId id="333" r:id="rId13"/>
    <p:sldId id="336" r:id="rId14"/>
    <p:sldId id="334" r:id="rId15"/>
    <p:sldId id="335" r:id="rId16"/>
    <p:sldId id="337" r:id="rId17"/>
    <p:sldId id="341" r:id="rId18"/>
    <p:sldId id="352" r:id="rId19"/>
    <p:sldId id="354" r:id="rId20"/>
    <p:sldId id="338" r:id="rId21"/>
    <p:sldId id="30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C96C9-E436-40C2-9E90-2CAD72441ED7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A894A-E7B6-4857-97BB-67D775436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67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2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1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2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68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5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0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30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39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3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01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5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3367-89C6-422C-A984-92555915FF53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36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education.gouv.fr/baccalaureat-comment-se-passe-le-grand-oral-100028" TargetMode="External"/><Relationship Id="rId4" Type="http://schemas.openxmlformats.org/officeDocument/2006/relationships/hyperlink" Target="https://www.education.gouv.fr/baccalaureat-general-et-technologique-adaptation-des-modalites-d-organisation-de-l-examen-au-30904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scol.education.fr/media/3896/download" TargetMode="External"/><Relationship Id="rId5" Type="http://schemas.openxmlformats.org/officeDocument/2006/relationships/hyperlink" Target="https://eduscol.education.fr/729/presentation-du-grand-oral" TargetMode="External"/><Relationship Id="rId4" Type="http://schemas.openxmlformats.org/officeDocument/2006/relationships/hyperlink" Target="https://www.education.gouv.fr/baccalaureat-comment-se-passe-le-grand-oral-10002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instagram.com/lyceedesmascareign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lyceedesmascareignes/" TargetMode="External"/><Relationship Id="rId5" Type="http://schemas.openxmlformats.org/officeDocument/2006/relationships/hyperlink" Target="http://www.lyceedesmascareignes.org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netapp\administration$\PDARIEL\Mes%20documents\Ann&#233;e%202021\Journ&#233;e%20de%20Travail%20collectif\Courrier%20bac%20janvier%202021%20professeurs.pdf" TargetMode="External"/><Relationship Id="rId5" Type="http://schemas.openxmlformats.org/officeDocument/2006/relationships/hyperlink" Target="https://www.education.gouv.fr/baccalaureat-general-et-technologique-adaptation-des-modalites-d-organisation-de-l-examen-au-309041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617663" y="4572457"/>
            <a:ext cx="8956675" cy="131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50"/>
              </a:spcBef>
              <a:spcAft>
                <a:spcPts val="1350"/>
              </a:spcAft>
            </a:pPr>
            <a:r>
              <a:rPr lang="fr-FR" altLang="en-US" sz="3300" b="1" dirty="0">
                <a:solidFill>
                  <a:schemeClr val="bg1"/>
                </a:solidFill>
                <a:latin typeface="+mn-lt"/>
                <a:ea typeface="Franklin Gothic Book" panose="020B0503020102020204" pitchFamily="34" charset="0"/>
                <a:cs typeface="Times New Roman" panose="02020603050405020304" pitchFamily="18" charset="0"/>
              </a:rPr>
              <a:t>Conseil d’Etablissement	</a:t>
            </a:r>
          </a:p>
          <a:p>
            <a:pPr algn="ctr">
              <a:spcBef>
                <a:spcPts val="150"/>
              </a:spcBef>
              <a:spcAft>
                <a:spcPts val="1350"/>
              </a:spcAft>
            </a:pPr>
            <a:r>
              <a:rPr lang="fr-FR" altLang="en-US" sz="3300" b="1" dirty="0">
                <a:solidFill>
                  <a:schemeClr val="bg1"/>
                </a:solidFill>
                <a:latin typeface="+mn-lt"/>
                <a:ea typeface="Franklin Gothic Book" panose="020B0503020102020204" pitchFamily="34" charset="0"/>
                <a:cs typeface="Times New Roman" panose="02020603050405020304" pitchFamily="18" charset="0"/>
              </a:rPr>
              <a:t> Mardi 24 novembre 2020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2" y="165636"/>
            <a:ext cx="1896474" cy="1036593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64" y="165636"/>
            <a:ext cx="1923552" cy="9658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229"/>
            <a:ext cx="12192000" cy="5655772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3169812"/>
            <a:ext cx="114725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50"/>
              </a:spcBef>
              <a:spcAft>
                <a:spcPts val="1350"/>
              </a:spcAft>
            </a:pPr>
            <a:r>
              <a:rPr lang="fr-FR" altLang="en-US" sz="5400" b="1" dirty="0">
                <a:solidFill>
                  <a:schemeClr val="bg1"/>
                </a:solidFill>
                <a:latin typeface="+mn-lt"/>
                <a:ea typeface="Franklin Gothic Book" panose="020B0503020102020204" pitchFamily="34" charset="0"/>
                <a:cs typeface="Times New Roman" panose="02020603050405020304" pitchFamily="18" charset="0"/>
              </a:rPr>
              <a:t>Bienvenue au Lycée des Mascareignes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29246" y="4447463"/>
            <a:ext cx="10062754" cy="254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150"/>
              </a:spcBef>
              <a:spcAft>
                <a:spcPts val="1350"/>
              </a:spcAft>
            </a:pPr>
            <a:r>
              <a:rPr lang="fr-FR" altLang="en-US" sz="4400" b="1" dirty="0">
                <a:solidFill>
                  <a:schemeClr val="bg1"/>
                </a:solidFill>
                <a:latin typeface="+mn-lt"/>
                <a:ea typeface="Franklin Gothic Book" panose="020B0503020102020204" pitchFamily="34" charset="0"/>
                <a:cs typeface="Times New Roman" panose="02020603050405020304" pitchFamily="18" charset="0"/>
              </a:rPr>
              <a:t>			Information aux Familles	</a:t>
            </a:r>
            <a:endParaRPr lang="fr-FR" altLang="en-US" sz="4000" b="1" dirty="0">
              <a:solidFill>
                <a:schemeClr val="bg1"/>
              </a:solidFill>
              <a:latin typeface="+mn-lt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150"/>
              </a:spcBef>
              <a:spcAft>
                <a:spcPts val="1350"/>
              </a:spcAft>
            </a:pPr>
            <a:r>
              <a:rPr lang="fr-FR" altLang="en-US" sz="4400" b="1" dirty="0">
                <a:solidFill>
                  <a:schemeClr val="bg1"/>
                </a:solidFill>
                <a:latin typeface="+mn-lt"/>
                <a:ea typeface="Franklin Gothic Book" panose="020B0503020102020204" pitchFamily="34" charset="0"/>
                <a:cs typeface="Times New Roman" panose="02020603050405020304" pitchFamily="18" charset="0"/>
              </a:rPr>
              <a:t>	Jeudi 04 février 2021</a:t>
            </a:r>
          </a:p>
          <a:p>
            <a:pPr>
              <a:spcBef>
                <a:spcPts val="150"/>
              </a:spcBef>
              <a:spcAft>
                <a:spcPts val="1350"/>
              </a:spcAft>
            </a:pPr>
            <a:endParaRPr lang="fr-FR" altLang="en-US" sz="4500" b="1" dirty="0">
              <a:solidFill>
                <a:srgbClr val="222268"/>
              </a:solidFill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e libre : Forme 23">
            <a:extLst>
              <a:ext uri="{FF2B5EF4-FFF2-40B4-BE49-F238E27FC236}">
                <a16:creationId xmlns:a16="http://schemas.microsoft.com/office/drawing/2014/main" id="{19458577-6AD4-42A9-9439-3790DB41BBC8}"/>
              </a:ext>
            </a:extLst>
          </p:cNvPr>
          <p:cNvSpPr/>
          <p:nvPr/>
        </p:nvSpPr>
        <p:spPr>
          <a:xfrm>
            <a:off x="77959" y="-11368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026280-3BB2-4398-9FF8-5006E9ECD7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6BB626-E072-4EFA-B272-C8AFD0AD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676" y="517310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fr-FR" sz="5400" b="1" dirty="0"/>
              <a:t>Baccalauréat,</a:t>
            </a:r>
            <a:br>
              <a:rPr lang="fr-FR" sz="5400" b="1" dirty="0"/>
            </a:br>
            <a:r>
              <a:rPr lang="fr-FR" sz="5400" b="1" dirty="0"/>
              <a:t>		Information dynamique</a:t>
            </a:r>
            <a:endParaRPr lang="LID4096" sz="52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DB8934E-5A88-4B63-B785-F8128BE95C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5BF9C8D-EEB7-4FB0-814C-4BA16EBF4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83" y="13742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0" i="0" u="none" strike="noStrike" baseline="0" dirty="0">
                <a:solidFill>
                  <a:srgbClr val="000000"/>
                </a:solidFill>
                <a:latin typeface="CHGKWS+Calibri"/>
              </a:rPr>
              <a:t>Baccalauréat 2021</a:t>
            </a:r>
          </a:p>
          <a:p>
            <a:pPr marL="0" indent="0">
              <a:buNone/>
            </a:pPr>
            <a:r>
              <a:rPr lang="fr-FR" sz="2400" b="0" i="0" u="none" strike="noStrike" baseline="0">
                <a:solidFill>
                  <a:srgbClr val="000000"/>
                </a:solidFill>
                <a:latin typeface="CHGKWS+Calibri"/>
              </a:rPr>
              <a:t>Contrôle 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CHGKWS+Calibri"/>
              </a:rPr>
              <a:t>Continu et </a:t>
            </a:r>
            <a:r>
              <a:rPr lang="fr-FR" sz="2400" b="0" i="0" u="none" strike="noStrike" baseline="0">
                <a:solidFill>
                  <a:srgbClr val="000000"/>
                </a:solidFill>
                <a:latin typeface="CHGKWS+Calibri"/>
              </a:rPr>
              <a:t>Epreuves Finales</a:t>
            </a:r>
            <a:endParaRPr lang="fr-FR" sz="2400" b="0" i="0" u="none" strike="noStrike" baseline="0" dirty="0">
              <a:solidFill>
                <a:srgbClr val="000000"/>
              </a:solidFill>
              <a:latin typeface="CHGKWS+Calibri"/>
            </a:endParaRPr>
          </a:p>
          <a:p>
            <a:pPr marL="0" indent="0">
              <a:buNone/>
            </a:pPr>
            <a:endParaRPr lang="LID4096" sz="36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E58C41B-A088-4308-90F7-5DC04F8155E2}"/>
              </a:ext>
            </a:extLst>
          </p:cNvPr>
          <p:cNvSpPr/>
          <p:nvPr/>
        </p:nvSpPr>
        <p:spPr>
          <a:xfrm rot="545601">
            <a:off x="605482" y="2560319"/>
            <a:ext cx="3275638" cy="14964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IELFMX+Calibri-Bold"/>
              </a:rPr>
              <a:t>Livret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5 % (1</a:t>
            </a:r>
            <a:r>
              <a:rPr lang="fr-FR" sz="1800" b="0" i="0" u="none" strike="noStrike" baseline="30000" dirty="0">
                <a:solidFill>
                  <a:srgbClr val="000000"/>
                </a:solidFill>
                <a:latin typeface="CHGKWS+Calibri"/>
              </a:rPr>
              <a:t>ère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5% (T</a:t>
            </a:r>
            <a:r>
              <a:rPr lang="fr-FR" sz="1800" b="0" i="0" u="none" strike="noStrike" baseline="30000" dirty="0">
                <a:solidFill>
                  <a:srgbClr val="000000"/>
                </a:solidFill>
                <a:latin typeface="CHGKWS+Calibri"/>
              </a:rPr>
              <a:t>ale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)</a:t>
            </a:r>
          </a:p>
          <a:p>
            <a:pPr algn="ctr"/>
            <a:endParaRPr lang="fr-FR" dirty="0">
              <a:solidFill>
                <a:srgbClr val="000000"/>
              </a:solidFill>
              <a:latin typeface="CHGKWS+Calibri"/>
            </a:endParaRPr>
          </a:p>
          <a:p>
            <a:pPr algn="ctr"/>
            <a:r>
              <a:rPr lang="fr-FR" sz="1400" b="0" i="0" u="none" strike="noStrike" baseline="0" dirty="0">
                <a:solidFill>
                  <a:srgbClr val="FF0000"/>
                </a:solidFill>
                <a:latin typeface="CHGKWS+Calibri"/>
              </a:rPr>
              <a:t>Moyenne de chaque enseignement arrondie au point entier supérieur</a:t>
            </a:r>
            <a:endParaRPr lang="LID4096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6CC09B8-8ABC-437E-8348-916E60F299B1}"/>
              </a:ext>
            </a:extLst>
          </p:cNvPr>
          <p:cNvSpPr/>
          <p:nvPr/>
        </p:nvSpPr>
        <p:spPr>
          <a:xfrm rot="344682">
            <a:off x="1885138" y="5028598"/>
            <a:ext cx="3114818" cy="16304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CHGKWS+Calibri"/>
              </a:rPr>
              <a:t>Epreuves Finales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16% par SPE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10% GO en général ou 14% en technologique</a:t>
            </a:r>
          </a:p>
          <a:p>
            <a:endParaRPr lang="fr-FR" sz="14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fr-FR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Note d’épreuve au point </a:t>
            </a:r>
            <a:r>
              <a:rPr lang="fr-FR" sz="1400" b="0" i="0" u="none" strike="noStrike" baseline="0" dirty="0">
                <a:solidFill>
                  <a:srgbClr val="FF0000"/>
                </a:solidFill>
                <a:latin typeface="CHGKWS+Calibri"/>
              </a:rPr>
              <a:t>entier</a:t>
            </a:r>
            <a:endParaRPr lang="LID4096" sz="1400" dirty="0">
              <a:solidFill>
                <a:srgbClr val="FF0000"/>
              </a:solidFill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789A87A8-43AD-4A47-BC24-7D72F0532E1A}"/>
              </a:ext>
            </a:extLst>
          </p:cNvPr>
          <p:cNvSpPr/>
          <p:nvPr/>
        </p:nvSpPr>
        <p:spPr>
          <a:xfrm rot="203776">
            <a:off x="7040424" y="5610571"/>
            <a:ext cx="5203381" cy="10372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EAF = 10%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Philosophie = 8% général et 4% en technologique</a:t>
            </a:r>
          </a:p>
          <a:p>
            <a:endParaRPr lang="fr-FR" sz="14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fr-FR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Note d’</a:t>
            </a:r>
            <a:r>
              <a:rPr lang="fr-FR" sz="1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épreuvre</a:t>
            </a:r>
            <a:r>
              <a:rPr lang="fr-FR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au point </a:t>
            </a:r>
            <a:r>
              <a:rPr lang="fr-FR" sz="1400" b="0" i="0" u="none" strike="noStrike" baseline="0" dirty="0">
                <a:solidFill>
                  <a:srgbClr val="FF0000"/>
                </a:solidFill>
                <a:latin typeface="CHGKWS+Calibri"/>
              </a:rPr>
              <a:t>entier</a:t>
            </a:r>
            <a:endParaRPr lang="LID4096" sz="1400" dirty="0">
              <a:solidFill>
                <a:srgbClr val="FF0000"/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DA95E9F-45D6-4B9C-90B5-89BF6343DDBF}"/>
              </a:ext>
            </a:extLst>
          </p:cNvPr>
          <p:cNvSpPr/>
          <p:nvPr/>
        </p:nvSpPr>
        <p:spPr>
          <a:xfrm rot="350706">
            <a:off x="7936207" y="1809930"/>
            <a:ext cx="4035381" cy="34773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IELFMX+Calibri-Bold"/>
              </a:rPr>
              <a:t>EPREUVES COMMUNES (EC)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HG(5%)/LVA(5%)/LVB(5%)</a:t>
            </a:r>
          </a:p>
          <a:p>
            <a:r>
              <a:rPr lang="fr-FR" dirty="0">
                <a:solidFill>
                  <a:srgbClr val="000000"/>
                </a:solidFill>
                <a:latin typeface="CHGKWS+Calibri"/>
              </a:rPr>
              <a:t>	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/Maths </a:t>
            </a:r>
            <a:r>
              <a:rPr lang="fr-FR" dirty="0">
                <a:solidFill>
                  <a:srgbClr val="000000"/>
                </a:solidFill>
                <a:latin typeface="CHGKWS+Calibri"/>
              </a:rPr>
              <a:t>(STMG)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 =</a:t>
            </a:r>
            <a:r>
              <a:rPr lang="fr-FR" sz="1800" b="0" i="0" u="none" strike="noStrike" dirty="0">
                <a:solidFill>
                  <a:srgbClr val="000000"/>
                </a:solidFill>
                <a:latin typeface="CHGKWS+Calibri"/>
              </a:rPr>
              <a:t>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5%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Moyenne = Note E3C1 (1</a:t>
            </a:r>
            <a:r>
              <a:rPr lang="fr-FR" sz="1800" b="0" i="0" u="none" strike="noStrike" baseline="30000" dirty="0">
                <a:solidFill>
                  <a:srgbClr val="000000"/>
                </a:solidFill>
                <a:latin typeface="CHGKWS+Calibri"/>
              </a:rPr>
              <a:t>ère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) + Moyenne annuelle de l’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enseignement (T</a:t>
            </a:r>
            <a:r>
              <a:rPr lang="fr-FR" sz="18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fr-FR" sz="1800" b="0" i="0" u="none" strike="noStrike" baseline="30000" dirty="0">
                <a:solidFill>
                  <a:srgbClr val="000000"/>
                </a:solidFill>
                <a:latin typeface="CHGKWS+Calibri"/>
              </a:rPr>
              <a:t>le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Enseignement de spécialité abandonnée = 5%</a:t>
            </a:r>
          </a:p>
          <a:p>
            <a:r>
              <a:rPr lang="fr-FR" sz="1600" dirty="0">
                <a:solidFill>
                  <a:srgbClr val="000000"/>
                </a:solidFill>
                <a:latin typeface="CHGKWS+Calibri"/>
              </a:rPr>
              <a:t>M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HGKWS+Calibri"/>
              </a:rPr>
              <a:t>oyenne T1 et T2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l’enseignement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HGKWS+Calibri"/>
              </a:rPr>
              <a:t>1</a:t>
            </a:r>
            <a:r>
              <a:rPr lang="fr-FR" sz="1600" b="0" i="0" u="none" strike="noStrike" baseline="30000" dirty="0">
                <a:solidFill>
                  <a:srgbClr val="000000"/>
                </a:solidFill>
                <a:latin typeface="CHGKWS+Calibri"/>
              </a:rPr>
              <a:t>ère</a:t>
            </a:r>
            <a:endParaRPr lang="fr-FR" sz="1600" dirty="0">
              <a:solidFill>
                <a:srgbClr val="000000"/>
              </a:solidFill>
              <a:latin typeface="CHGKWS+Calibri"/>
            </a:endParaRPr>
          </a:p>
          <a:p>
            <a:pPr marL="185738" indent="-185738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Enseignement Scientifique = 5%</a:t>
            </a:r>
            <a:endParaRPr lang="fr-FR" sz="1800" b="0" i="0" u="none" strike="noStrike" dirty="0">
              <a:solidFill>
                <a:srgbClr val="000000"/>
              </a:solidFill>
              <a:latin typeface="CHGKWS+Calibri"/>
            </a:endParaRP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CHGKWS+Calibri"/>
              </a:rPr>
              <a:t>Moyenne de 1</a:t>
            </a:r>
            <a:r>
              <a:rPr lang="fr-FR" sz="1600" b="0" i="0" u="none" strike="noStrike" baseline="30000" dirty="0">
                <a:solidFill>
                  <a:srgbClr val="000000"/>
                </a:solidFill>
                <a:latin typeface="CHGKWS+Calibri"/>
              </a:rPr>
              <a:t>ère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HGKWS+Calibri"/>
              </a:rPr>
              <a:t> + </a:t>
            </a:r>
            <a:r>
              <a:rPr lang="fr-FR" sz="1600" dirty="0">
                <a:solidFill>
                  <a:srgbClr val="000000"/>
                </a:solidFill>
                <a:latin typeface="CHGKWS+Calibri"/>
              </a:rPr>
              <a:t>M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HGKWS+Calibri"/>
              </a:rPr>
              <a:t>oyenne de T</a:t>
            </a:r>
            <a:r>
              <a:rPr lang="fr-FR" sz="1600" b="0" i="0" u="none" strike="noStrike" baseline="30000" dirty="0">
                <a:solidFill>
                  <a:srgbClr val="000000"/>
                </a:solidFill>
                <a:latin typeface="CHGKWS+Calibri"/>
              </a:rPr>
              <a:t>ale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HGKWS+Calibri"/>
              </a:rPr>
              <a:t> </a:t>
            </a: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HGKWS+Calibri"/>
              </a:rPr>
              <a:t>CCF EPS = 5% =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HGKWS+Calibri"/>
              </a:rPr>
              <a:t>3 épreuves en T</a:t>
            </a:r>
            <a:r>
              <a:rPr lang="fr-FR" sz="1600" b="0" i="0" u="none" strike="noStrike" baseline="30000" dirty="0">
                <a:solidFill>
                  <a:srgbClr val="000000"/>
                </a:solidFill>
                <a:latin typeface="CHGKWS+Calibri"/>
              </a:rPr>
              <a:t>ale</a:t>
            </a:r>
          </a:p>
          <a:p>
            <a:r>
              <a:rPr lang="fr-FR" sz="1400" b="0" i="0" u="none" strike="noStrike" baseline="0" dirty="0">
                <a:solidFill>
                  <a:srgbClr val="FF0000"/>
                </a:solidFill>
                <a:latin typeface="CHGKWS+Calibri"/>
              </a:rPr>
              <a:t>Moyennes arrondies au 10ème le plus proche. </a:t>
            </a:r>
            <a:endParaRPr lang="LID4096" sz="1400" dirty="0">
              <a:solidFill>
                <a:srgbClr val="FF0000"/>
              </a:solidFill>
            </a:endParaRPr>
          </a:p>
        </p:txBody>
      </p:sp>
      <p:sp>
        <p:nvSpPr>
          <p:cNvPr id="4" name="Arc partiel 3">
            <a:extLst>
              <a:ext uri="{FF2B5EF4-FFF2-40B4-BE49-F238E27FC236}">
                <a16:creationId xmlns:a16="http://schemas.microsoft.com/office/drawing/2014/main" id="{7D98642A-52EB-4FE6-878F-E35912E01993}"/>
              </a:ext>
            </a:extLst>
          </p:cNvPr>
          <p:cNvSpPr/>
          <p:nvPr/>
        </p:nvSpPr>
        <p:spPr>
          <a:xfrm rot="21034137">
            <a:off x="3703460" y="2335577"/>
            <a:ext cx="2197930" cy="1895943"/>
          </a:xfrm>
          <a:prstGeom prst="pie">
            <a:avLst>
              <a:gd name="adj1" fmla="val 8122303"/>
              <a:gd name="adj2" fmla="val 160140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r>
              <a:rPr lang="fr-FR" sz="2800" b="1" dirty="0">
                <a:solidFill>
                  <a:srgbClr val="800080"/>
                </a:solidFill>
              </a:rPr>
              <a:t>Livret 10%</a:t>
            </a:r>
            <a:endParaRPr lang="LID4096" sz="2800" b="1" dirty="0">
              <a:solidFill>
                <a:srgbClr val="800080"/>
              </a:solidFill>
            </a:endParaRPr>
          </a:p>
        </p:txBody>
      </p:sp>
      <p:sp>
        <p:nvSpPr>
          <p:cNvPr id="25" name="Arc partiel 24">
            <a:extLst>
              <a:ext uri="{FF2B5EF4-FFF2-40B4-BE49-F238E27FC236}">
                <a16:creationId xmlns:a16="http://schemas.microsoft.com/office/drawing/2014/main" id="{C72B12BF-0362-4FA9-B2C8-6E1F011A2FBB}"/>
              </a:ext>
            </a:extLst>
          </p:cNvPr>
          <p:cNvSpPr/>
          <p:nvPr/>
        </p:nvSpPr>
        <p:spPr>
          <a:xfrm rot="16200000">
            <a:off x="5738314" y="1968524"/>
            <a:ext cx="2058342" cy="2675004"/>
          </a:xfrm>
          <a:prstGeom prst="pie">
            <a:avLst>
              <a:gd name="adj1" fmla="val 21457214"/>
              <a:gd name="adj2" fmla="val 864805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 anchorCtr="1"/>
          <a:lstStyle/>
          <a:p>
            <a:pPr algn="ctr"/>
            <a:r>
              <a:rPr lang="fr-FR" sz="2800" b="1" dirty="0">
                <a:solidFill>
                  <a:srgbClr val="800080"/>
                </a:solidFill>
              </a:rPr>
              <a:t>	EC</a:t>
            </a:r>
          </a:p>
          <a:p>
            <a:pPr algn="ctr"/>
            <a:r>
              <a:rPr lang="fr-FR" sz="2800" b="1" dirty="0">
                <a:solidFill>
                  <a:srgbClr val="800080"/>
                </a:solidFill>
              </a:rPr>
              <a:t>	30%</a:t>
            </a:r>
            <a:endParaRPr lang="LID4096" sz="2800" b="1" dirty="0">
              <a:solidFill>
                <a:srgbClr val="800080"/>
              </a:solidFill>
            </a:endParaRPr>
          </a:p>
        </p:txBody>
      </p:sp>
      <p:sp>
        <p:nvSpPr>
          <p:cNvPr id="26" name="Arc partiel 25">
            <a:extLst>
              <a:ext uri="{FF2B5EF4-FFF2-40B4-BE49-F238E27FC236}">
                <a16:creationId xmlns:a16="http://schemas.microsoft.com/office/drawing/2014/main" id="{C4AA3767-6A20-459E-8580-EEC76A9C3267}"/>
              </a:ext>
            </a:extLst>
          </p:cNvPr>
          <p:cNvSpPr/>
          <p:nvPr/>
        </p:nvSpPr>
        <p:spPr>
          <a:xfrm rot="16200000">
            <a:off x="4153539" y="2767027"/>
            <a:ext cx="3482208" cy="3425943"/>
          </a:xfrm>
          <a:prstGeom prst="pie">
            <a:avLst>
              <a:gd name="adj1" fmla="val 5263515"/>
              <a:gd name="adj2" fmla="val 1707249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endParaRPr lang="fr-FR" sz="2800" b="1" dirty="0">
              <a:solidFill>
                <a:srgbClr val="800080"/>
              </a:solidFill>
            </a:endParaRPr>
          </a:p>
          <a:p>
            <a:pPr algn="ctr"/>
            <a:endParaRPr lang="fr-FR" sz="2800" b="1" dirty="0">
              <a:solidFill>
                <a:srgbClr val="800080"/>
              </a:solidFill>
            </a:endParaRPr>
          </a:p>
          <a:p>
            <a:pPr algn="ctr"/>
            <a:endParaRPr lang="fr-FR" sz="2800" b="1" dirty="0">
              <a:solidFill>
                <a:srgbClr val="800080"/>
              </a:solidFill>
            </a:endParaRPr>
          </a:p>
          <a:p>
            <a:pPr algn="ctr"/>
            <a:r>
              <a:rPr lang="fr-FR" sz="2800" b="1" dirty="0">
                <a:solidFill>
                  <a:srgbClr val="800080"/>
                </a:solidFill>
              </a:rPr>
              <a:t>SPE (2) Philo</a:t>
            </a:r>
          </a:p>
          <a:p>
            <a:pPr algn="ctr"/>
            <a:r>
              <a:rPr lang="fr-FR" sz="2800" b="1" dirty="0">
                <a:solidFill>
                  <a:srgbClr val="800080"/>
                </a:solidFill>
              </a:rPr>
              <a:t>GO EAF</a:t>
            </a:r>
          </a:p>
          <a:p>
            <a:pPr algn="ctr"/>
            <a:r>
              <a:rPr lang="fr-FR" sz="2800" b="1" dirty="0">
                <a:solidFill>
                  <a:srgbClr val="800080"/>
                </a:solidFill>
              </a:rPr>
              <a:t>60%</a:t>
            </a:r>
            <a:endParaRPr lang="LID4096" sz="28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1" grpId="0" animBg="1"/>
      <p:bldP spid="22" grpId="0" animBg="1"/>
      <p:bldP spid="23" grpId="0" animBg="1"/>
      <p:bldP spid="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4550" y="518391"/>
            <a:ext cx="12776336" cy="1804395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			PARCOURSUP,</a:t>
            </a:r>
            <a:br>
              <a:rPr lang="fr-FR" b="1" dirty="0">
                <a:latin typeface="+mn-lt"/>
              </a:rPr>
            </a:br>
            <a:r>
              <a:rPr lang="fr-FR" b="1" dirty="0">
                <a:latin typeface="+mn-lt"/>
              </a:rPr>
              <a:t>					Information dynamique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11565" y="2180685"/>
            <a:ext cx="11112876" cy="44961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-179388"/>
            <a:r>
              <a:rPr lang="fr-FR" b="1" dirty="0">
                <a:latin typeface="Calibri" panose="020F0502020204030204" pitchFamily="34" charset="0"/>
              </a:rPr>
              <a:t>Point de situation à date ;</a:t>
            </a:r>
          </a:p>
          <a:p>
            <a:pPr marL="0" lvl="1" indent="0">
              <a:buNone/>
            </a:pPr>
            <a:endParaRPr lang="fr-FR" sz="2400" b="1" dirty="0">
              <a:solidFill>
                <a:srgbClr val="164092"/>
              </a:solidFill>
              <a:latin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fr-FR" sz="2400" b="1" dirty="0">
                <a:solidFill>
                  <a:srgbClr val="164092"/>
                </a:solidFill>
                <a:latin typeface="Roboto"/>
              </a:rPr>
              <a:t>Parcoursup</a:t>
            </a:r>
          </a:p>
          <a:p>
            <a:pPr marL="0" indent="0" algn="l">
              <a:buNone/>
            </a:pPr>
            <a:r>
              <a:rPr lang="fr-FR" sz="2000" i="1" dirty="0">
                <a:solidFill>
                  <a:srgbClr val="228BCC"/>
                </a:solidFill>
                <a:latin typeface="Archive"/>
              </a:rPr>
              <a:t>Le calendrier de transmission des notes est maintenu en mars-avril avec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8BCC"/>
                </a:solidFill>
                <a:latin typeface="Archive"/>
              </a:rPr>
              <a:t>Les bulletins et notes de 1</a:t>
            </a:r>
            <a:r>
              <a:rPr lang="fr-FR" sz="2000" baseline="30000" dirty="0">
                <a:solidFill>
                  <a:srgbClr val="228BCC"/>
                </a:solidFill>
                <a:latin typeface="Archive"/>
              </a:rPr>
              <a:t>ère</a:t>
            </a:r>
            <a:endParaRPr lang="fr-FR" sz="2000" dirty="0">
              <a:solidFill>
                <a:srgbClr val="228BCC"/>
              </a:solidFill>
              <a:latin typeface="Archive"/>
            </a:endParaRPr>
          </a:p>
          <a:p>
            <a:pPr lvl="1"/>
            <a:r>
              <a:rPr lang="fr-FR" sz="1600" dirty="0">
                <a:solidFill>
                  <a:srgbClr val="228BCC"/>
                </a:solidFill>
                <a:latin typeface="Archive"/>
              </a:rPr>
              <a:t>Les résultats des épreuves anticipées de français ;</a:t>
            </a:r>
          </a:p>
          <a:p>
            <a:pPr lvl="1"/>
            <a:r>
              <a:rPr lang="fr-FR" sz="1600" dirty="0">
                <a:solidFill>
                  <a:srgbClr val="228BCC"/>
                </a:solidFill>
                <a:latin typeface="Archive"/>
              </a:rPr>
              <a:t>Les épreuves de contrôle continu 1 et 2 ;</a:t>
            </a:r>
          </a:p>
          <a:p>
            <a:pPr lvl="1"/>
            <a:r>
              <a:rPr lang="fr-FR" sz="1600" dirty="0">
                <a:solidFill>
                  <a:srgbClr val="228BCC"/>
                </a:solidFill>
                <a:latin typeface="Archive"/>
              </a:rPr>
              <a:t>La spécialité abandonnée en fin de 1</a:t>
            </a:r>
            <a:r>
              <a:rPr lang="fr-FR" sz="1600" baseline="30000" dirty="0">
                <a:solidFill>
                  <a:srgbClr val="228BCC"/>
                </a:solidFill>
                <a:latin typeface="Archive"/>
              </a:rPr>
              <a:t>ère </a:t>
            </a:r>
            <a:r>
              <a:rPr lang="fr-FR" sz="1600" dirty="0">
                <a:solidFill>
                  <a:srgbClr val="228BCC"/>
                </a:solidFill>
                <a:latin typeface="Archive"/>
              </a:rPr>
              <a:t>;</a:t>
            </a:r>
          </a:p>
          <a:p>
            <a:r>
              <a:rPr lang="fr-FR" sz="2000" dirty="0">
                <a:solidFill>
                  <a:srgbClr val="228BCC"/>
                </a:solidFill>
                <a:latin typeface="Archive"/>
              </a:rPr>
              <a:t>Les bulletins des 1</a:t>
            </a:r>
            <a:r>
              <a:rPr lang="fr-FR" sz="2000" baseline="30000" dirty="0">
                <a:solidFill>
                  <a:srgbClr val="228BCC"/>
                </a:solidFill>
                <a:latin typeface="Archive"/>
              </a:rPr>
              <a:t>er</a:t>
            </a:r>
            <a:r>
              <a:rPr lang="fr-FR" sz="2000" dirty="0">
                <a:solidFill>
                  <a:srgbClr val="228BCC"/>
                </a:solidFill>
                <a:latin typeface="Archive"/>
              </a:rPr>
              <a:t> et 2</a:t>
            </a:r>
            <a:r>
              <a:rPr lang="fr-FR" sz="2000" baseline="30000" dirty="0">
                <a:solidFill>
                  <a:srgbClr val="228BCC"/>
                </a:solidFill>
                <a:latin typeface="Archive"/>
              </a:rPr>
              <a:t>ème</a:t>
            </a:r>
            <a:r>
              <a:rPr lang="fr-FR" sz="2000" dirty="0">
                <a:solidFill>
                  <a:srgbClr val="228BCC"/>
                </a:solidFill>
                <a:latin typeface="Archive"/>
              </a:rPr>
              <a:t> trimestres de terminale;</a:t>
            </a:r>
          </a:p>
          <a:p>
            <a:r>
              <a:rPr lang="fr-FR" sz="2000" dirty="0">
                <a:solidFill>
                  <a:srgbClr val="228BCC"/>
                </a:solidFill>
                <a:latin typeface="Archive"/>
              </a:rPr>
              <a:t>Les enseignements de spécialités dont les épreuves sont annulées seront saisis sur la base des moyennes des T1 et T2 de T</a:t>
            </a:r>
            <a:r>
              <a:rPr lang="fr-FR" sz="2000" baseline="30000" dirty="0">
                <a:solidFill>
                  <a:srgbClr val="228BCC"/>
                </a:solidFill>
                <a:latin typeface="Archive"/>
              </a:rPr>
              <a:t>ale </a:t>
            </a:r>
            <a:r>
              <a:rPr lang="fr-FR" sz="2000" dirty="0">
                <a:solidFill>
                  <a:srgbClr val="228BCC"/>
                </a:solidFill>
                <a:latin typeface="Archive"/>
              </a:rPr>
              <a:t> et </a:t>
            </a:r>
            <a:r>
              <a:rPr lang="fr-FR" sz="2000" b="1" dirty="0">
                <a:solidFill>
                  <a:srgbClr val="228BCC"/>
                </a:solidFill>
                <a:latin typeface="Archive"/>
              </a:rPr>
              <a:t>l’appréciation des professeurs </a:t>
            </a:r>
            <a:endParaRPr lang="fr-FR" sz="2000" b="1" baseline="30000" dirty="0">
              <a:solidFill>
                <a:srgbClr val="228BCC"/>
              </a:solidFill>
              <a:latin typeface="Archive"/>
            </a:endParaRPr>
          </a:p>
          <a:p>
            <a:pPr marL="0" indent="0">
              <a:buNone/>
            </a:pPr>
            <a:r>
              <a:rPr lang="fr-FR" sz="2000" i="1" dirty="0">
                <a:solidFill>
                  <a:srgbClr val="228BCC"/>
                </a:solidFill>
                <a:latin typeface="Archive"/>
              </a:rPr>
              <a:t>Les résultats du baccalauréat sont transmis aux formations de l’enseignement supérieur en juillet.</a:t>
            </a:r>
          </a:p>
          <a:p>
            <a:pPr lvl="1"/>
            <a:endParaRPr lang="fr-FR" sz="1600" dirty="0">
              <a:solidFill>
                <a:srgbClr val="228BCC"/>
              </a:solidFill>
              <a:latin typeface="Archive"/>
            </a:endParaRPr>
          </a:p>
          <a:p>
            <a:pPr lvl="1"/>
            <a:endParaRPr lang="fr-FR" sz="1800" b="1" dirty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fr-FR" sz="1400" b="0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pic>
        <p:nvPicPr>
          <p:cNvPr id="3074" name="Picture 2" descr="Parcoursup : Les dates, l'inscription et les formations">
            <a:extLst>
              <a:ext uri="{FF2B5EF4-FFF2-40B4-BE49-F238E27FC236}">
                <a16:creationId xmlns:a16="http://schemas.microsoft.com/office/drawing/2014/main" id="{76120222-E5EB-4867-BF84-67DFF134D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93" y="1931762"/>
            <a:ext cx="5104467" cy="2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4000" y="567826"/>
            <a:ext cx="11683999" cy="1959515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fr-FR" sz="3600" b="1" dirty="0">
                <a:latin typeface="+mn-lt"/>
              </a:rPr>
              <a:t>			Epreuve de Grand Oral,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							Présentation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/>
            </a:r>
            <a:br>
              <a:rPr lang="fr-FR" sz="3600" b="1" dirty="0">
                <a:latin typeface="+mn-lt"/>
              </a:rPr>
            </a:br>
            <a:r>
              <a:rPr lang="fr-FR" sz="2700" b="1" i="1" dirty="0">
                <a:latin typeface="+mn-lt"/>
              </a:rPr>
              <a:t>« </a:t>
            </a:r>
            <a:r>
              <a:rPr lang="fr-FR" sz="2700" b="1" i="1" dirty="0"/>
              <a:t>L’oral est à la fois un outil au service des apprentissages		 									et un objet d’apprentissage en lui-même »</a:t>
            </a:r>
            <a:endParaRPr lang="fr-FR" sz="3600" b="1" i="1" dirty="0">
              <a:latin typeface="+mn-lt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172720" y="2259013"/>
            <a:ext cx="1176527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2400" b="1" i="1" dirty="0">
                <a:latin typeface="+mj-lt"/>
                <a:ea typeface="+mj-ea"/>
                <a:cs typeface="+mj-cs"/>
              </a:rPr>
              <a:t>	</a:t>
            </a:r>
            <a:r>
              <a:rPr lang="fr-FR" sz="2400" dirty="0">
                <a:solidFill>
                  <a:srgbClr val="000000"/>
                </a:solidFill>
                <a:latin typeface="Marianne"/>
              </a:rPr>
              <a:t>	</a:t>
            </a:r>
          </a:p>
          <a:p>
            <a:pPr marL="0" indent="0">
              <a:buNone/>
              <a:defRPr/>
            </a:pPr>
            <a:endParaRPr lang="fr-FR" sz="1600" b="1" dirty="0"/>
          </a:p>
          <a:p>
            <a:pPr marL="1076325" indent="-355600">
              <a:buFont typeface="Wingdings" panose="05000000000000000000" pitchFamily="2" charset="2"/>
              <a:buChar char="ü"/>
              <a:defRPr/>
            </a:pPr>
            <a:r>
              <a:rPr lang="fr-FR" b="1" dirty="0"/>
              <a:t>Grand Oral, Les objectifs de l’épreuve;</a:t>
            </a:r>
          </a:p>
          <a:p>
            <a:pPr marL="1076325" indent="-355600">
              <a:buFont typeface="Wingdings" panose="05000000000000000000" pitchFamily="2" charset="2"/>
              <a:buChar char="ü"/>
              <a:defRPr/>
            </a:pPr>
            <a:endParaRPr lang="fr-FR" b="1" dirty="0"/>
          </a:p>
          <a:p>
            <a:pPr marL="1076325" indent="-355600">
              <a:buFont typeface="Wingdings" panose="05000000000000000000" pitchFamily="2" charset="2"/>
              <a:buChar char="ü"/>
              <a:defRPr/>
            </a:pPr>
            <a:r>
              <a:rPr lang="fr-FR" b="1" dirty="0"/>
              <a:t>Grand Oral: Les composantes de l'épreuve;</a:t>
            </a:r>
          </a:p>
          <a:p>
            <a:pPr marL="1076325" indent="-355600">
              <a:buFont typeface="Wingdings" panose="05000000000000000000" pitchFamily="2" charset="2"/>
              <a:buChar char="ü"/>
              <a:defRPr/>
            </a:pPr>
            <a:endParaRPr lang="fr-FR" b="1" dirty="0"/>
          </a:p>
          <a:p>
            <a:pPr marL="1076325" indent="-355600">
              <a:buFont typeface="Wingdings" panose="05000000000000000000" pitchFamily="2" charset="2"/>
              <a:buChar char="ü"/>
              <a:defRPr/>
            </a:pPr>
            <a:r>
              <a:rPr lang="fr-FR" b="1" dirty="0"/>
              <a:t>Grand Oral: Le déroulé de l’épreuve en 3 parties;</a:t>
            </a:r>
          </a:p>
          <a:p>
            <a:pPr marL="1076325" indent="-355600">
              <a:buFont typeface="Wingdings" panose="05000000000000000000" pitchFamily="2" charset="2"/>
              <a:buChar char="ü"/>
              <a:defRPr/>
            </a:pPr>
            <a:endParaRPr lang="fr-FR" b="1" dirty="0"/>
          </a:p>
          <a:p>
            <a:pPr marL="1076325" indent="-355600">
              <a:buFont typeface="Wingdings" panose="05000000000000000000" pitchFamily="2" charset="2"/>
              <a:buChar char="ü"/>
              <a:defRPr/>
            </a:pPr>
            <a:r>
              <a:rPr lang="fr-FR" b="1" dirty="0"/>
              <a:t>Grand Oral: Le Jury et Les attendus;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sz="1800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sz="1100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sz="1600" b="1" dirty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fr-FR" sz="1400" b="0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pic>
        <p:nvPicPr>
          <p:cNvPr id="1026" name="Picture 2" descr="Face au jury : réussir sa présentation personnelle">
            <a:extLst>
              <a:ext uri="{FF2B5EF4-FFF2-40B4-BE49-F238E27FC236}">
                <a16:creationId xmlns:a16="http://schemas.microsoft.com/office/drawing/2014/main" id="{35A60EF2-2CCC-4C49-A51A-AFB0064A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" y="2730451"/>
            <a:ext cx="8132118" cy="3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mment devenir un bon orateur par Personnalité">
            <a:extLst>
              <a:ext uri="{FF2B5EF4-FFF2-40B4-BE49-F238E27FC236}">
                <a16:creationId xmlns:a16="http://schemas.microsoft.com/office/drawing/2014/main" id="{3F123709-2DA7-41A2-A549-8BAE2F4C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27" y="2377440"/>
            <a:ext cx="6160023" cy="40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236910" y="567826"/>
            <a:ext cx="9718177" cy="1020623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fr-FR" sz="3600" b="1" dirty="0">
                <a:latin typeface="+mn-lt"/>
              </a:rPr>
              <a:t>		</a:t>
            </a:r>
            <a:r>
              <a:rPr lang="fr-FR" sz="4000" b="1" dirty="0">
                <a:latin typeface="+mn-lt"/>
              </a:rPr>
              <a:t>Grand Oral,</a:t>
            </a:r>
            <a:br>
              <a:rPr lang="fr-FR" sz="4000" b="1" dirty="0">
                <a:latin typeface="+mn-lt"/>
              </a:rPr>
            </a:br>
            <a:r>
              <a:rPr lang="fr-FR" sz="4000" b="1" dirty="0">
                <a:latin typeface="+mn-lt"/>
              </a:rPr>
              <a:t>				Présentation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279193" y="1437730"/>
            <a:ext cx="11633610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fr-FR" sz="1600" b="1" dirty="0"/>
          </a:p>
          <a:p>
            <a:pPr marL="355600" indent="-355600">
              <a:buFont typeface="Wingdings" panose="05000000000000000000" pitchFamily="2" charset="2"/>
              <a:buChar char="Ø"/>
              <a:defRPr/>
            </a:pPr>
            <a:r>
              <a:rPr lang="fr-FR" sz="2400" b="1" dirty="0"/>
              <a:t>Les objectifs,</a:t>
            </a:r>
          </a:p>
          <a:p>
            <a:pPr marL="0" indent="0">
              <a:buNone/>
              <a:defRPr/>
            </a:pPr>
            <a:endParaRPr lang="fr-FR" sz="2000" b="1" dirty="0"/>
          </a:p>
          <a:p>
            <a:pPr marL="720725" indent="-365125" algn="l" fontAlgn="base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Marianne"/>
              </a:rPr>
              <a:t>Montrer sa 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capacité à prendre </a:t>
            </a:r>
            <a:r>
              <a:rPr lang="fr-FR" b="1" dirty="0">
                <a:solidFill>
                  <a:schemeClr val="bg1"/>
                </a:solidFill>
                <a:latin typeface="Marianne"/>
              </a:rPr>
              <a:t>la parole en public </a:t>
            </a:r>
            <a:r>
              <a:rPr lang="fr-FR" dirty="0">
                <a:solidFill>
                  <a:schemeClr val="bg1"/>
                </a:solidFill>
                <a:latin typeface="Marianne"/>
              </a:rPr>
              <a:t>de façon claire et 											convaincante;</a:t>
            </a:r>
          </a:p>
          <a:p>
            <a:pPr marL="720725" indent="-365125" algn="l" fontAlgn="base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Marianne"/>
              </a:rPr>
              <a:t>Utiliser les 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connaissances liées </a:t>
            </a:r>
            <a:r>
              <a:rPr lang="fr-FR" b="1" dirty="0">
                <a:solidFill>
                  <a:schemeClr val="bg1"/>
                </a:solidFill>
                <a:latin typeface="Marianne"/>
              </a:rPr>
              <a:t>à ses spécialités;</a:t>
            </a:r>
          </a:p>
          <a:p>
            <a:pPr marL="720725" indent="-365125" algn="l" fontAlgn="base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000000"/>
              </a:solidFill>
              <a:latin typeface="Marianne"/>
            </a:endParaRPr>
          </a:p>
          <a:p>
            <a:pPr marL="720725" indent="-365125" algn="l" fontAlgn="base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Marianne"/>
              </a:rPr>
              <a:t>Démontrer 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ses capacités argu</a:t>
            </a:r>
            <a:r>
              <a:rPr lang="fr-FR" b="1" dirty="0">
                <a:solidFill>
                  <a:schemeClr val="bg1"/>
                </a:solidFill>
                <a:latin typeface="Marianne"/>
              </a:rPr>
              <a:t>mentatives;</a:t>
            </a:r>
          </a:p>
          <a:p>
            <a:pPr marL="720725" indent="-365125" algn="l" fontAlgn="base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000000"/>
              </a:solidFill>
              <a:latin typeface="Marianne"/>
            </a:endParaRPr>
          </a:p>
          <a:p>
            <a:pPr marL="720725" indent="-365125" algn="l" fontAlgn="base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Marianne"/>
              </a:rPr>
              <a:t>Exposer sur la 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maturité de son </a:t>
            </a:r>
            <a:r>
              <a:rPr lang="fr-FR" b="1" dirty="0">
                <a:solidFill>
                  <a:schemeClr val="bg1"/>
                </a:solidFill>
                <a:latin typeface="Marianne"/>
              </a:rPr>
              <a:t>projet de poursuite d'études </a:t>
            </a:r>
            <a:r>
              <a:rPr lang="fr-FR" dirty="0">
                <a:solidFill>
                  <a:schemeClr val="bg1"/>
                </a:solidFill>
                <a:latin typeface="Marianne"/>
              </a:rPr>
              <a:t>ou projet 											professionnel;</a:t>
            </a:r>
          </a:p>
          <a:p>
            <a:pPr algn="l" fontAlgn="base">
              <a:buFont typeface="Wingdings" panose="05000000000000000000" pitchFamily="2" charset="2"/>
              <a:buChar char="ü"/>
            </a:pPr>
            <a:endParaRPr lang="fr-FR" sz="1800" b="0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695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1" name="Espace réservé du texte 2"/>
          <p:cNvSpPr txBox="1">
            <a:spLocks/>
          </p:cNvSpPr>
          <p:nvPr/>
        </p:nvSpPr>
        <p:spPr>
          <a:xfrm>
            <a:off x="213360" y="1733599"/>
            <a:ext cx="1176527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panose="05000000000000000000" pitchFamily="2" charset="2"/>
              <a:buChar char="Ø"/>
              <a:defRPr/>
            </a:pPr>
            <a:r>
              <a:rPr lang="fr-FR" sz="2400" b="1" dirty="0"/>
              <a:t>Les Composantes et Les caractéristiques:</a:t>
            </a:r>
          </a:p>
          <a:p>
            <a:pPr marL="0" indent="0" fontAlgn="base">
              <a:buNone/>
              <a:defRPr/>
            </a:pPr>
            <a:endParaRPr lang="fr-FR" sz="1800" dirty="0">
              <a:solidFill>
                <a:srgbClr val="000000"/>
              </a:solidFill>
              <a:latin typeface="Marianne"/>
            </a:endParaRPr>
          </a:p>
          <a:p>
            <a:pPr marL="0" indent="0" fontAlgn="base">
              <a:buNone/>
              <a:defRPr/>
            </a:pPr>
            <a:r>
              <a:rPr lang="fr-FR" sz="2400" i="1" dirty="0">
                <a:solidFill>
                  <a:srgbClr val="000000"/>
                </a:solidFill>
                <a:latin typeface="Marianne"/>
              </a:rPr>
              <a:t>L'épreuve du Grand Oral est l'</a:t>
            </a:r>
            <a:r>
              <a:rPr lang="fr-FR" sz="2400" b="1" i="1" dirty="0">
                <a:solidFill>
                  <a:srgbClr val="000000"/>
                </a:solidFill>
                <a:latin typeface="Marianne"/>
              </a:rPr>
              <a:t>une des cinq épreuves terminales de l'examen </a:t>
            </a:r>
            <a:r>
              <a:rPr lang="fr-FR" sz="2400" i="1" dirty="0">
                <a:solidFill>
                  <a:srgbClr val="000000"/>
                </a:solidFill>
                <a:latin typeface="Marianne"/>
              </a:rPr>
              <a:t>du 												baccalauréat.</a:t>
            </a:r>
          </a:p>
          <a:p>
            <a:pPr marL="0" indent="0" fontAlgn="base">
              <a:buNone/>
              <a:defRPr/>
            </a:pPr>
            <a:endParaRPr lang="fr-FR" sz="1600" b="1" dirty="0"/>
          </a:p>
          <a:p>
            <a:pPr lvl="1" fontAlgn="base">
              <a:spcBef>
                <a:spcPts val="0"/>
              </a:spcBef>
            </a:pPr>
            <a:r>
              <a:rPr lang="fr-FR" b="1" dirty="0">
                <a:solidFill>
                  <a:srgbClr val="000000"/>
                </a:solidFill>
                <a:latin typeface="Marianne"/>
              </a:rPr>
              <a:t>Nature 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de l’épreuve : orale </a:t>
            </a:r>
            <a:r>
              <a:rPr lang="fr-FR" sz="1600" dirty="0">
                <a:solidFill>
                  <a:srgbClr val="000000"/>
                </a:solidFill>
                <a:latin typeface="Marianne"/>
              </a:rPr>
              <a:t>(Le candidat présente au jury 2 questions préparées, Le jury choisit une de ces 2 questions)</a:t>
            </a:r>
          </a:p>
          <a:p>
            <a:pPr lvl="1" fontAlgn="base">
              <a:spcBef>
                <a:spcPts val="0"/>
              </a:spcBef>
            </a:pPr>
            <a:r>
              <a:rPr lang="fr-FR" b="1" dirty="0">
                <a:solidFill>
                  <a:srgbClr val="000000"/>
                </a:solidFill>
                <a:latin typeface="Marianne"/>
              </a:rPr>
              <a:t>Durée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 : 20 minutes </a:t>
            </a:r>
            <a:r>
              <a:rPr lang="fr-FR" sz="1600" dirty="0">
                <a:solidFill>
                  <a:srgbClr val="000000"/>
                </a:solidFill>
                <a:latin typeface="Marianne"/>
              </a:rPr>
              <a:t>(L'épreuve se déroule en 3 temps)</a:t>
            </a:r>
          </a:p>
          <a:p>
            <a:pPr lvl="1" fontAlgn="base">
              <a:spcBef>
                <a:spcPts val="0"/>
              </a:spcBef>
            </a:pPr>
            <a:r>
              <a:rPr lang="fr-FR" b="1" dirty="0">
                <a:solidFill>
                  <a:srgbClr val="000000"/>
                </a:solidFill>
                <a:latin typeface="Marianne"/>
              </a:rPr>
              <a:t>Préparation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 : 20 minutes </a:t>
            </a:r>
            <a:r>
              <a:rPr lang="fr-FR" sz="1600" dirty="0">
                <a:solidFill>
                  <a:srgbClr val="000000"/>
                </a:solidFill>
                <a:latin typeface="Marianne"/>
              </a:rPr>
              <a:t>(Pour mettre en ordre ses idées et créer s'il le souhaite un support à donner au jury)</a:t>
            </a:r>
            <a:endParaRPr lang="fr-FR" dirty="0">
              <a:solidFill>
                <a:srgbClr val="000000"/>
              </a:solidFill>
              <a:latin typeface="Marianne"/>
            </a:endParaRPr>
          </a:p>
          <a:p>
            <a:pPr lvl="1" fontAlgn="base">
              <a:spcBef>
                <a:spcPts val="0"/>
              </a:spcBef>
            </a:pPr>
            <a:r>
              <a:rPr lang="fr-FR" dirty="0">
                <a:solidFill>
                  <a:srgbClr val="000000"/>
                </a:solidFill>
                <a:latin typeface="Marianne"/>
              </a:rPr>
              <a:t>L'épreuve est 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notée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 sur 20 points</a:t>
            </a:r>
          </a:p>
          <a:p>
            <a:pPr lvl="1" fontAlgn="base">
              <a:spcBef>
                <a:spcPts val="0"/>
              </a:spcBef>
            </a:pPr>
            <a:r>
              <a:rPr lang="fr-FR" b="1" dirty="0">
                <a:solidFill>
                  <a:srgbClr val="000000"/>
                </a:solidFill>
                <a:latin typeface="Marianne"/>
              </a:rPr>
              <a:t>Coefficient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 : 10 [</a:t>
            </a:r>
            <a:r>
              <a:rPr lang="fr-FR" sz="2000" dirty="0">
                <a:solidFill>
                  <a:srgbClr val="000000"/>
                </a:solidFill>
                <a:latin typeface="Marianne"/>
              </a:rPr>
              <a:t>voie générale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] et 14 [</a:t>
            </a:r>
            <a:r>
              <a:rPr lang="fr-FR" sz="2000" dirty="0">
                <a:solidFill>
                  <a:srgbClr val="000000"/>
                </a:solidFill>
                <a:latin typeface="Marianne"/>
              </a:rPr>
              <a:t>voie technologique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]</a:t>
            </a:r>
          </a:p>
          <a:p>
            <a:pPr marL="457200" lvl="1" indent="0" fontAlgn="base">
              <a:spcBef>
                <a:spcPts val="0"/>
              </a:spcBef>
              <a:buNone/>
            </a:pPr>
            <a:endParaRPr lang="fr-FR" dirty="0">
              <a:solidFill>
                <a:srgbClr val="000000"/>
              </a:solidFill>
              <a:latin typeface="Marianne"/>
            </a:endParaRPr>
          </a:p>
          <a:p>
            <a:pPr marL="0" indent="0" fontAlgn="base">
              <a:buNone/>
            </a:pPr>
            <a:r>
              <a:rPr lang="fr-FR" sz="2400" b="0" i="0" dirty="0">
                <a:solidFill>
                  <a:srgbClr val="000000"/>
                </a:solidFill>
                <a:effectLst/>
                <a:latin typeface="Marianne"/>
              </a:rPr>
              <a:t>Elle est 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Marianne"/>
              </a:rPr>
              <a:t>obligatoire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Marianne"/>
              </a:rPr>
              <a:t> pour tous les candidats qui présentent l'épreuve dans les mêmes 												conditions.</a:t>
            </a:r>
          </a:p>
          <a:p>
            <a:pPr algn="l" fontAlgn="base"/>
            <a:endParaRPr lang="fr-FR" sz="4000" b="0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D8623CF-641F-4F55-95AC-4A9521514977}"/>
              </a:ext>
            </a:extLst>
          </p:cNvPr>
          <p:cNvSpPr txBox="1">
            <a:spLocks/>
          </p:cNvSpPr>
          <p:nvPr/>
        </p:nvSpPr>
        <p:spPr>
          <a:xfrm>
            <a:off x="911790" y="568243"/>
            <a:ext cx="9718177" cy="10206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 dirty="0">
                <a:latin typeface="+mn-lt"/>
              </a:rPr>
              <a:t>		Grand Oral,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					L’épreuve</a:t>
            </a:r>
          </a:p>
        </p:txBody>
      </p:sp>
      <p:pic>
        <p:nvPicPr>
          <p:cNvPr id="12290" name="Picture 2" descr="Intégration de systèmes - Automatisation - Instrumentation - Services  d'ingénierie en intégration de systèmes">
            <a:extLst>
              <a:ext uri="{FF2B5EF4-FFF2-40B4-BE49-F238E27FC236}">
                <a16:creationId xmlns:a16="http://schemas.microsoft.com/office/drawing/2014/main" id="{BA9913D3-C337-4F9E-AEF4-11F1E6CF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248">
            <a:off x="6905308" y="621391"/>
            <a:ext cx="3727900" cy="286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6063" y="465382"/>
            <a:ext cx="8869953" cy="736401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fr-FR" sz="4400" b="1" dirty="0">
                <a:latin typeface="+mn-lt"/>
              </a:rPr>
              <a:t>Grand Oral,</a:t>
            </a:r>
            <a:br>
              <a:rPr lang="fr-FR" sz="4400" b="1" dirty="0">
                <a:latin typeface="+mn-lt"/>
              </a:rPr>
            </a:br>
            <a:r>
              <a:rPr lang="fr-FR" sz="4400" b="1" dirty="0">
                <a:latin typeface="+mn-lt"/>
              </a:rPr>
              <a:t>				L’épreuve</a:t>
            </a:r>
            <a:endParaRPr lang="fr-FR" b="1" dirty="0">
              <a:latin typeface="+mn-lt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426721" y="1739488"/>
            <a:ext cx="1176527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Wingdings" panose="05000000000000000000" pitchFamily="2" charset="2"/>
              <a:buChar char="Ø"/>
            </a:pPr>
            <a:r>
              <a:rPr lang="fr-FR" sz="2400" b="1" dirty="0"/>
              <a:t>Le déroulé des 3 parties,</a:t>
            </a:r>
          </a:p>
          <a:p>
            <a:pPr marL="0" indent="0" algn="l" fontAlgn="base">
              <a:buNone/>
            </a:pPr>
            <a:r>
              <a:rPr lang="fr-FR" sz="2000" b="0" i="0" dirty="0">
                <a:solidFill>
                  <a:srgbClr val="000000"/>
                </a:solidFill>
                <a:effectLst/>
                <a:latin typeface="Marianne"/>
              </a:rPr>
              <a:t>Le candidat présente au jury </a:t>
            </a:r>
            <a:r>
              <a:rPr lang="fr-FR" sz="2000" b="1" i="0" u="sng" dirty="0">
                <a:solidFill>
                  <a:srgbClr val="000000"/>
                </a:solidFill>
                <a:effectLst/>
                <a:latin typeface="Marianne"/>
              </a:rPr>
              <a:t>deux questions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/>
              </a:rPr>
              <a:t>qui portent sur ses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Marianne"/>
              </a:rPr>
              <a:t>deux spécialités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/>
              </a:rPr>
              <a:t>, soit prises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Marianne"/>
              </a:rPr>
              <a:t>isolément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/>
              </a:rPr>
              <a:t>, soit abordées de manière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Marianne"/>
              </a:rPr>
              <a:t>transversale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/>
              </a:rPr>
              <a:t> en voie générale et sur sa spécialité en STMG.</a:t>
            </a:r>
            <a:endParaRPr lang="fr-FR" sz="2000" b="1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 fontAlgn="base">
              <a:buNone/>
            </a:pPr>
            <a:r>
              <a:rPr lang="fr-FR" b="1" dirty="0">
                <a:solidFill>
                  <a:srgbClr val="000000"/>
                </a:solidFill>
                <a:latin typeface="Marianne"/>
              </a:rPr>
              <a:t>1. 	</a:t>
            </a:r>
            <a:r>
              <a:rPr lang="fr-FR" sz="2400" b="1" i="0" u="sng" dirty="0">
                <a:solidFill>
                  <a:srgbClr val="000000"/>
                </a:solidFill>
                <a:effectLst/>
                <a:latin typeface="Marianne"/>
              </a:rPr>
              <a:t>5 minutes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Marianne"/>
              </a:rPr>
              <a:t>,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 le candidat présente la question choisie et y répond.</a:t>
            </a:r>
          </a:p>
          <a:p>
            <a:pPr marL="0" indent="0" fontAlgn="base">
              <a:buNone/>
            </a:pPr>
            <a:r>
              <a:rPr lang="fr-FR" sz="2000" dirty="0">
                <a:solidFill>
                  <a:srgbClr val="000000"/>
                </a:solidFill>
                <a:latin typeface="Marianne"/>
              </a:rPr>
              <a:t>Le jury évalue son argumentation et ses qualités de présentation. L'exposé se déroule sans note et debout, sauf aménagements pour les candidats à besoins spécifiques.</a:t>
            </a:r>
          </a:p>
          <a:p>
            <a:pPr marL="0" indent="0" fontAlgn="base">
              <a:buNone/>
            </a:pPr>
            <a:r>
              <a:rPr lang="fr-FR" b="1" dirty="0">
                <a:solidFill>
                  <a:srgbClr val="000000"/>
                </a:solidFill>
                <a:latin typeface="Marianne"/>
              </a:rPr>
              <a:t>2. 	</a:t>
            </a:r>
            <a:r>
              <a:rPr lang="fr-FR" sz="2400" b="1" u="sng" dirty="0">
                <a:solidFill>
                  <a:srgbClr val="000000"/>
                </a:solidFill>
                <a:latin typeface="Marianne"/>
              </a:rPr>
              <a:t>10 minutes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,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le jury échange avec le candidat et évalue la solidité de ses 							connaissances et ses compétences argumentatives.</a:t>
            </a:r>
          </a:p>
          <a:p>
            <a:pPr marL="0" indent="0" fontAlgn="base">
              <a:buNone/>
            </a:pPr>
            <a:r>
              <a:rPr lang="fr-FR" sz="2000" dirty="0">
                <a:solidFill>
                  <a:srgbClr val="000000"/>
                </a:solidFill>
                <a:latin typeface="Marianne"/>
              </a:rPr>
              <a:t>Ce temps d'échange permet à l'élève de mettre en valeur ses connaissances, liées au programme des spécialités suivies en classe de première et terminale.</a:t>
            </a:r>
          </a:p>
          <a:p>
            <a:pPr marL="0" indent="0" fontAlgn="base">
              <a:buNone/>
            </a:pPr>
            <a:r>
              <a:rPr lang="fr-FR" b="1" dirty="0">
                <a:solidFill>
                  <a:srgbClr val="000000"/>
                </a:solidFill>
                <a:latin typeface="Marianne"/>
              </a:rPr>
              <a:t>3. 	</a:t>
            </a:r>
            <a:r>
              <a:rPr lang="fr-FR" sz="2400" b="1" u="sng" dirty="0">
                <a:solidFill>
                  <a:srgbClr val="000000"/>
                </a:solidFill>
                <a:latin typeface="Marianne"/>
              </a:rPr>
              <a:t>5 minutes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,  échanges avec le jury portant sur le projet d'orientation du candidat.</a:t>
            </a:r>
            <a:endParaRPr lang="fr-FR" sz="2400" dirty="0">
              <a:solidFill>
                <a:srgbClr val="000000"/>
              </a:solidFill>
              <a:latin typeface="Marianne"/>
            </a:endParaRPr>
          </a:p>
          <a:p>
            <a:pPr marL="0" indent="0" fontAlgn="base">
              <a:buNone/>
            </a:pPr>
            <a:r>
              <a:rPr lang="fr-FR" sz="2000" dirty="0">
                <a:solidFill>
                  <a:srgbClr val="000000"/>
                </a:solidFill>
                <a:latin typeface="Marianne"/>
              </a:rPr>
              <a:t>Le candidat montre que la question traitée a participé à la maturation de son projet de poursuite d'études, et même pour son projet professionnel.</a:t>
            </a:r>
          </a:p>
          <a:p>
            <a:pPr marL="514350" indent="-514350" fontAlgn="base">
              <a:buFont typeface="+mj-lt"/>
              <a:buAutoNum type="arabicPeriod"/>
            </a:pPr>
            <a:endParaRPr lang="fr-FR" sz="2400" dirty="0">
              <a:solidFill>
                <a:srgbClr val="000000"/>
              </a:solidFill>
              <a:latin typeface="Marianne"/>
            </a:endParaRPr>
          </a:p>
          <a:p>
            <a:pPr marL="514350" indent="-514350" algn="l" fontAlgn="base">
              <a:buFont typeface="+mj-lt"/>
              <a:buAutoNum type="arabicPeriod"/>
            </a:pPr>
            <a:endParaRPr lang="fr-FR" b="1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pic>
        <p:nvPicPr>
          <p:cNvPr id="13314" name="Picture 2" descr="Agence de recrutement International | Emplois cadres et multilingues">
            <a:extLst>
              <a:ext uri="{FF2B5EF4-FFF2-40B4-BE49-F238E27FC236}">
                <a16:creationId xmlns:a16="http://schemas.microsoft.com/office/drawing/2014/main" id="{ABA0F35C-798F-41A0-ACA3-4C0C3035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39" y="1038591"/>
            <a:ext cx="8456021" cy="5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73572" y="37883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81352"/>
            <a:ext cx="8869953" cy="736401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fr-FR" sz="4400" b="1" dirty="0">
                <a:latin typeface="+mn-lt"/>
              </a:rPr>
              <a:t>Grand Oral,</a:t>
            </a:r>
            <a:br>
              <a:rPr lang="fr-FR" sz="4400" b="1" dirty="0">
                <a:latin typeface="+mn-lt"/>
              </a:rPr>
            </a:br>
            <a:r>
              <a:rPr lang="fr-FR" sz="4400" b="1" dirty="0">
                <a:latin typeface="+mn-lt"/>
              </a:rPr>
              <a:t>				L’épreuve</a:t>
            </a:r>
            <a:endParaRPr lang="fr-FR" b="1" dirty="0">
              <a:latin typeface="+mn-lt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426721" y="1992971"/>
            <a:ext cx="1176527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Wingdings" panose="05000000000000000000" pitchFamily="2" charset="2"/>
              <a:buChar char="Ø"/>
            </a:pPr>
            <a:r>
              <a:rPr lang="fr-FR" sz="2400" b="1" i="0" dirty="0">
                <a:solidFill>
                  <a:srgbClr val="000000"/>
                </a:solidFill>
                <a:effectLst/>
                <a:latin typeface="Marianne"/>
              </a:rPr>
              <a:t>Le Jury,</a:t>
            </a:r>
          </a:p>
          <a:p>
            <a:pPr marL="0" indent="0" algn="l" fontAlgn="base">
              <a:buNone/>
            </a:pPr>
            <a:endParaRPr lang="fr-FR" sz="2400" b="1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 algn="l" fontAlgn="base">
              <a:buNone/>
            </a:pPr>
            <a:r>
              <a:rPr lang="fr-FR" sz="2400" dirty="0">
                <a:solidFill>
                  <a:srgbClr val="000000"/>
                </a:solidFill>
                <a:latin typeface="Marianne"/>
              </a:rPr>
              <a:t>Le jury est composé de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deux professeurs de disciplines différentes</a:t>
            </a:r>
            <a:r>
              <a:rPr lang="fr-FR" sz="2400" dirty="0">
                <a:solidFill>
                  <a:srgbClr val="000000"/>
                </a:solidFill>
                <a:latin typeface="Marianne"/>
              </a:rPr>
              <a:t>,</a:t>
            </a:r>
          </a:p>
          <a:p>
            <a:pPr marL="630238" indent="-320675" fontAlgn="base"/>
            <a:r>
              <a:rPr lang="fr-FR" sz="2400" dirty="0">
                <a:solidFill>
                  <a:srgbClr val="000000"/>
                </a:solidFill>
                <a:latin typeface="Marianne"/>
              </a:rPr>
              <a:t>l'un représente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l'un des deux enseignements de spécialité du candidat</a:t>
            </a:r>
          </a:p>
          <a:p>
            <a:pPr marL="630238" indent="-320675" fontAlgn="base"/>
            <a:r>
              <a:rPr lang="fr-FR" sz="2400" dirty="0">
                <a:solidFill>
                  <a:srgbClr val="000000"/>
                </a:solidFill>
                <a:latin typeface="Marianne"/>
              </a:rPr>
              <a:t>l'autre représente au choix :</a:t>
            </a:r>
          </a:p>
          <a:p>
            <a:pPr marL="1419225" lvl="1" indent="-342900" fontAlgn="base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0000"/>
                </a:solidFill>
                <a:latin typeface="Marianne"/>
              </a:rPr>
              <a:t>l'autre 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enseignement de spécialité;</a:t>
            </a:r>
          </a:p>
          <a:p>
            <a:pPr marL="1419225" lvl="1" indent="-342900" fontAlgn="base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0000"/>
                </a:solidFill>
                <a:latin typeface="Marianne"/>
              </a:rPr>
              <a:t>ou l'un des 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enseignements communs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;</a:t>
            </a:r>
          </a:p>
          <a:p>
            <a:pPr marL="1419225" lvl="1" indent="-342900" fontAlgn="base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0000"/>
                </a:solidFill>
                <a:latin typeface="Marianne"/>
              </a:rPr>
              <a:t>ou est professeur-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documentaliste;</a:t>
            </a:r>
            <a:endParaRPr lang="fr-FR" sz="3200" b="1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pic>
        <p:nvPicPr>
          <p:cNvPr id="14338" name="Picture 2" descr="10 Common Job Interview Question &amp; How to Answer Them | Arrive">
            <a:extLst>
              <a:ext uri="{FF2B5EF4-FFF2-40B4-BE49-F238E27FC236}">
                <a16:creationId xmlns:a16="http://schemas.microsoft.com/office/drawing/2014/main" id="{184B5433-5DB3-4733-A84A-7AB20C9F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15" y="4124982"/>
            <a:ext cx="4781135" cy="22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You Should Learn These Basic Japanese Job Interview Questions - GaijinPot">
            <a:extLst>
              <a:ext uri="{FF2B5EF4-FFF2-40B4-BE49-F238E27FC236}">
                <a16:creationId xmlns:a16="http://schemas.microsoft.com/office/drawing/2014/main" id="{DB4ADDF1-DAA0-4F7C-8802-BFD2B27B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67" y="1972640"/>
            <a:ext cx="5641883" cy="41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4550" y="515808"/>
            <a:ext cx="8869953" cy="736401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fr-FR" sz="4400" b="1" dirty="0">
                <a:latin typeface="+mn-lt"/>
              </a:rPr>
              <a:t>Grand Oral,</a:t>
            </a:r>
            <a:br>
              <a:rPr lang="fr-FR" sz="4400" b="1" dirty="0">
                <a:latin typeface="+mn-lt"/>
              </a:rPr>
            </a:br>
            <a:r>
              <a:rPr lang="fr-FR" sz="4400" b="1" dirty="0">
                <a:latin typeface="+mn-lt"/>
              </a:rPr>
              <a:t>				L’épreuve</a:t>
            </a:r>
            <a:endParaRPr lang="fr-FR" b="1" dirty="0">
              <a:latin typeface="+mn-lt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426721" y="2023066"/>
            <a:ext cx="1176527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Wingdings" panose="05000000000000000000" pitchFamily="2" charset="2"/>
              <a:buChar char="Ø"/>
            </a:pPr>
            <a:r>
              <a:rPr lang="fr-FR" sz="2400" b="1" i="0" dirty="0">
                <a:solidFill>
                  <a:srgbClr val="000000"/>
                </a:solidFill>
                <a:effectLst/>
                <a:latin typeface="Marianne"/>
              </a:rPr>
              <a:t>Les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A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Marianne"/>
              </a:rPr>
              <a:t>ttendus,</a:t>
            </a:r>
          </a:p>
          <a:p>
            <a:pPr marL="0" indent="0" algn="l" fontAlgn="base">
              <a:buNone/>
            </a:pPr>
            <a:endParaRPr lang="fr-FR" sz="1800" dirty="0">
              <a:solidFill>
                <a:srgbClr val="000000"/>
              </a:solidFill>
              <a:latin typeface="Marianne"/>
            </a:endParaRPr>
          </a:p>
          <a:p>
            <a:pPr marL="0" indent="0" fontAlgn="base">
              <a:buNone/>
            </a:pPr>
            <a:r>
              <a:rPr lang="fr-FR" b="1" i="0" dirty="0">
                <a:solidFill>
                  <a:srgbClr val="000000"/>
                </a:solidFill>
                <a:effectLst/>
                <a:latin typeface="Marianne"/>
              </a:rPr>
              <a:t>L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Marianne"/>
              </a:rPr>
              <a:t>e jury va porter son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attention sur </a:t>
            </a:r>
          </a:p>
          <a:p>
            <a:pPr marL="1168400" indent="-274638" fontAlgn="base"/>
            <a:r>
              <a:rPr lang="fr-FR" sz="2400" dirty="0">
                <a:solidFill>
                  <a:srgbClr val="000000"/>
                </a:solidFill>
                <a:latin typeface="Marianne"/>
              </a:rPr>
              <a:t>la solidité des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connaissances</a:t>
            </a:r>
            <a:r>
              <a:rPr lang="fr-FR" sz="2400" dirty="0">
                <a:solidFill>
                  <a:srgbClr val="000000"/>
                </a:solidFill>
                <a:latin typeface="Marianne"/>
              </a:rPr>
              <a:t>;</a:t>
            </a:r>
          </a:p>
          <a:p>
            <a:pPr marL="1168400" indent="-274638" fontAlgn="base"/>
            <a:r>
              <a:rPr lang="fr-FR" sz="2400" dirty="0">
                <a:solidFill>
                  <a:srgbClr val="000000"/>
                </a:solidFill>
                <a:latin typeface="Marianne"/>
              </a:rPr>
              <a:t>la capacité à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argumenter</a:t>
            </a:r>
            <a:r>
              <a:rPr lang="fr-FR" sz="2400" dirty="0">
                <a:solidFill>
                  <a:srgbClr val="000000"/>
                </a:solidFill>
                <a:latin typeface="Marianne"/>
              </a:rPr>
              <a:t> et à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relier</a:t>
            </a:r>
            <a:r>
              <a:rPr lang="fr-FR" sz="2400" dirty="0">
                <a:solidFill>
                  <a:srgbClr val="000000"/>
                </a:solidFill>
                <a:latin typeface="Marianne"/>
              </a:rPr>
              <a:t> les savoirs;</a:t>
            </a:r>
          </a:p>
          <a:p>
            <a:pPr marL="1168400" indent="-274638" fontAlgn="base"/>
            <a:r>
              <a:rPr lang="fr-FR" sz="2400" dirty="0">
                <a:solidFill>
                  <a:srgbClr val="000000"/>
                </a:solidFill>
                <a:latin typeface="Marianne"/>
              </a:rPr>
              <a:t>l'expression et la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clarté</a:t>
            </a:r>
            <a:r>
              <a:rPr lang="fr-FR" sz="2400" dirty="0">
                <a:solidFill>
                  <a:srgbClr val="000000"/>
                </a:solidFill>
                <a:latin typeface="Marianne"/>
              </a:rPr>
              <a:t> du propos;</a:t>
            </a:r>
          </a:p>
          <a:p>
            <a:pPr marL="1168400" indent="-274638" fontAlgn="base"/>
            <a:r>
              <a:rPr lang="fr-FR" sz="2400" dirty="0">
                <a:solidFill>
                  <a:srgbClr val="000000"/>
                </a:solidFill>
                <a:latin typeface="Marianne"/>
              </a:rPr>
              <a:t>l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'engagement</a:t>
            </a:r>
            <a:r>
              <a:rPr lang="fr-FR" sz="2400" dirty="0">
                <a:solidFill>
                  <a:srgbClr val="000000"/>
                </a:solidFill>
                <a:latin typeface="Marianne"/>
              </a:rPr>
              <a:t> dans la parole, la force de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conviction;</a:t>
            </a:r>
          </a:p>
          <a:p>
            <a:pPr marL="1168400" indent="-274638" fontAlgn="base"/>
            <a:r>
              <a:rPr lang="fr-FR" sz="2400" dirty="0">
                <a:solidFill>
                  <a:srgbClr val="000000"/>
                </a:solidFill>
                <a:latin typeface="Marianne"/>
              </a:rPr>
              <a:t>la manière d'exprimer une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réflexion personnelle;</a:t>
            </a:r>
            <a:endParaRPr lang="fr-FR" sz="2400" dirty="0">
              <a:solidFill>
                <a:srgbClr val="000000"/>
              </a:solidFill>
              <a:latin typeface="Marianne"/>
            </a:endParaRPr>
          </a:p>
          <a:p>
            <a:pPr marL="1168400" indent="-274638" fontAlgn="base"/>
            <a:r>
              <a:rPr lang="fr-FR" sz="2400" dirty="0">
                <a:solidFill>
                  <a:srgbClr val="000000"/>
                </a:solidFill>
                <a:latin typeface="Marianne"/>
              </a:rPr>
              <a:t>les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motivations </a:t>
            </a:r>
            <a:r>
              <a:rPr lang="fr-FR" sz="2400" dirty="0">
                <a:solidFill>
                  <a:srgbClr val="000000"/>
                </a:solidFill>
                <a:latin typeface="Marianne"/>
              </a:rPr>
              <a:t>du candidat;</a:t>
            </a:r>
          </a:p>
          <a:p>
            <a:pPr marL="1168400" indent="-274638" algn="l" fontAlgn="base">
              <a:buFont typeface="+mj-lt"/>
              <a:buAutoNum type="arabicPeriod"/>
            </a:pPr>
            <a:endParaRPr lang="fr-FR" b="1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127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4550" y="515808"/>
            <a:ext cx="8869953" cy="736401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fr-FR" sz="4400" b="1" dirty="0">
                <a:latin typeface="+mn-lt"/>
              </a:rPr>
              <a:t>Grand Oral,</a:t>
            </a:r>
            <a:br>
              <a:rPr lang="fr-FR" sz="4400" b="1" dirty="0">
                <a:latin typeface="+mn-lt"/>
              </a:rPr>
            </a:br>
            <a:r>
              <a:rPr lang="fr-FR" sz="4400" b="1" dirty="0">
                <a:latin typeface="+mn-lt"/>
              </a:rPr>
              <a:t>				Le Calendrier</a:t>
            </a:r>
            <a:endParaRPr lang="fr-FR" b="1" dirty="0">
              <a:latin typeface="+mn-lt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84401" y="1589128"/>
            <a:ext cx="1091671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Wingdings" panose="05000000000000000000" pitchFamily="2" charset="2"/>
              <a:buChar char="Ø"/>
            </a:pPr>
            <a:r>
              <a:rPr lang="fr-FR" sz="2400" b="1" i="0" dirty="0">
                <a:solidFill>
                  <a:srgbClr val="000000"/>
                </a:solidFill>
                <a:effectLst/>
                <a:latin typeface="Marianne"/>
              </a:rPr>
              <a:t>Les </a:t>
            </a:r>
            <a:r>
              <a:rPr lang="fr-FR" sz="2400" b="1" dirty="0">
                <a:solidFill>
                  <a:srgbClr val="000000"/>
                </a:solidFill>
                <a:latin typeface="Marianne"/>
              </a:rPr>
              <a:t>Jalons de la Préparation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Marianne"/>
              </a:rPr>
              <a:t>,</a:t>
            </a:r>
          </a:p>
          <a:p>
            <a:pPr marL="0" indent="0" algn="l" fontAlgn="base">
              <a:buNone/>
            </a:pPr>
            <a:endParaRPr lang="fr-FR" sz="1800" dirty="0">
              <a:solidFill>
                <a:srgbClr val="000000"/>
              </a:solidFill>
              <a:latin typeface="Marianne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Jusqu’au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 </a:t>
            </a:r>
            <a:r>
              <a:rPr lang="LID4096" altLang="LID4096" sz="2400" b="1" dirty="0">
                <a:solidFill>
                  <a:srgbClr val="000000"/>
                </a:solidFill>
                <a:latin typeface="Marianne"/>
              </a:rPr>
              <a:t>8 MARS 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: 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R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éflexion sur les 2 sujets et leur problématisation 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;</a:t>
            </a:r>
            <a:endParaRPr lang="LID4096" altLang="LID4096" sz="2400" dirty="0">
              <a:solidFill>
                <a:srgbClr val="000000"/>
              </a:solidFill>
              <a:latin typeface="Marianne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D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u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 </a:t>
            </a:r>
            <a:r>
              <a:rPr lang="LID4096" altLang="LID4096" sz="2400" b="1" dirty="0">
                <a:solidFill>
                  <a:srgbClr val="000000"/>
                </a:solidFill>
                <a:latin typeface="Marianne"/>
              </a:rPr>
              <a:t>19 </a:t>
            </a:r>
            <a:r>
              <a:rPr lang="fr-FR" altLang="LID4096" sz="2400" b="1" dirty="0">
                <a:solidFill>
                  <a:srgbClr val="000000"/>
                </a:solidFill>
                <a:latin typeface="Marianne"/>
              </a:rPr>
              <a:t>au</a:t>
            </a:r>
            <a:r>
              <a:rPr lang="LID4096" altLang="LID4096" sz="2400" b="1" dirty="0">
                <a:solidFill>
                  <a:srgbClr val="000000"/>
                </a:solidFill>
                <a:latin typeface="Marianne"/>
              </a:rPr>
              <a:t> 23 AVRIL 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: 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V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alidation des 2 questions par les professeurs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 ;</a:t>
            </a:r>
            <a:endParaRPr lang="LID4096" altLang="LID4096" sz="2400" dirty="0">
              <a:solidFill>
                <a:srgbClr val="000000"/>
              </a:solidFill>
              <a:latin typeface="Marianne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D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u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 </a:t>
            </a:r>
            <a:r>
              <a:rPr lang="LID4096" altLang="LID4096" sz="2400" b="1" dirty="0">
                <a:solidFill>
                  <a:srgbClr val="000000"/>
                </a:solidFill>
                <a:latin typeface="Marianne"/>
              </a:rPr>
              <a:t>23 AVRIL </a:t>
            </a:r>
            <a:r>
              <a:rPr lang="fr-FR" altLang="LID4096" sz="2400" b="1" dirty="0">
                <a:solidFill>
                  <a:srgbClr val="000000"/>
                </a:solidFill>
                <a:latin typeface="Marianne"/>
              </a:rPr>
              <a:t>au</a:t>
            </a:r>
            <a:r>
              <a:rPr lang="LID4096" altLang="LID4096" sz="2400" b="1" dirty="0">
                <a:solidFill>
                  <a:srgbClr val="000000"/>
                </a:solidFill>
                <a:latin typeface="Marianne"/>
              </a:rPr>
              <a:t> 21 MAI 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: 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F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in des recherches et rédaction de la réponse aux 2 sujets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 ;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 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Le </a:t>
            </a:r>
            <a:r>
              <a:rPr lang="LID4096" altLang="LID4096" sz="2400" b="1" dirty="0">
                <a:solidFill>
                  <a:srgbClr val="000000"/>
                </a:solidFill>
                <a:latin typeface="Marianne"/>
              </a:rPr>
              <a:t>21 MAI 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: 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Fin du Travail de Préparation Ecrite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 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;</a:t>
            </a:r>
            <a:endParaRPr lang="LID4096" altLang="LID4096" sz="2400" dirty="0">
              <a:solidFill>
                <a:srgbClr val="000000"/>
              </a:solidFill>
              <a:latin typeface="Marianne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D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u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 </a:t>
            </a:r>
            <a:r>
              <a:rPr lang="LID4096" altLang="LID4096" sz="2400" b="1" dirty="0">
                <a:solidFill>
                  <a:srgbClr val="000000"/>
                </a:solidFill>
                <a:latin typeface="Marianne"/>
              </a:rPr>
              <a:t>24 MAI </a:t>
            </a:r>
            <a:r>
              <a:rPr lang="fr-FR" altLang="LID4096" sz="2400" b="1" dirty="0">
                <a:solidFill>
                  <a:srgbClr val="000000"/>
                </a:solidFill>
                <a:latin typeface="Marianne"/>
              </a:rPr>
              <a:t>au</a:t>
            </a:r>
            <a:r>
              <a:rPr lang="LID4096" altLang="LID4096" sz="2400" b="1" dirty="0">
                <a:solidFill>
                  <a:srgbClr val="000000"/>
                </a:solidFill>
                <a:latin typeface="Marianne"/>
              </a:rPr>
              <a:t> 4 JUIN 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: 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E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ntraînement à l’</a:t>
            </a:r>
            <a:r>
              <a:rPr lang="fr-FR" altLang="LID4096" sz="2400">
                <a:solidFill>
                  <a:srgbClr val="000000"/>
                </a:solidFill>
                <a:latin typeface="Marianne"/>
              </a:rPr>
              <a:t>O</a:t>
            </a:r>
            <a:r>
              <a:rPr lang="LID4096" altLang="LID4096" sz="2400">
                <a:solidFill>
                  <a:srgbClr val="000000"/>
                </a:solidFill>
                <a:latin typeface="Marianne"/>
              </a:rPr>
              <a:t>ral 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à partir des 2 sujets réels, par soi-même et en classe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 ;</a:t>
            </a:r>
            <a:endParaRPr lang="LID4096" altLang="LID4096" sz="2400" u="sng" dirty="0">
              <a:solidFill>
                <a:srgbClr val="000000"/>
              </a:solidFill>
              <a:latin typeface="Marianne"/>
            </a:endParaRPr>
          </a:p>
          <a:p>
            <a:pPr marL="0" lvl="0" indent="14319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LID4096" sz="2400" i="1" u="sng" dirty="0">
                <a:solidFill>
                  <a:srgbClr val="000000"/>
                </a:solidFill>
                <a:latin typeface="Marianne"/>
              </a:rPr>
              <a:t>Nota Bene:</a:t>
            </a:r>
          </a:p>
          <a:p>
            <a:pPr marL="1879600" indent="-5381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L'aide que les professeurs pourront apporter dépendra du temps disponible dans chaque spécialité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 ;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 </a:t>
            </a:r>
          </a:p>
          <a:p>
            <a:pPr marL="1879600" indent="-5381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Tous les élèves disposeront par ailleurs de l'aide de Mme Rios à trois reprises jusqu'à l'épreuve. 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P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rofite</a:t>
            </a:r>
            <a:r>
              <a:rPr lang="fr-FR" altLang="LID4096" sz="2400" dirty="0">
                <a:solidFill>
                  <a:srgbClr val="000000"/>
                </a:solidFill>
                <a:latin typeface="Marianne"/>
              </a:rPr>
              <a:t>z- en</a:t>
            </a:r>
            <a:r>
              <a:rPr lang="LID4096" altLang="LID4096" sz="2400" dirty="0">
                <a:solidFill>
                  <a:srgbClr val="000000"/>
                </a:solidFill>
                <a:latin typeface="Marianne"/>
              </a:rPr>
              <a:t> ! </a:t>
            </a:r>
          </a:p>
          <a:p>
            <a:pPr marL="1879600" indent="-5381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r-FR" altLang="zh-CN" sz="2400" dirty="0">
                <a:solidFill>
                  <a:srgbClr val="000000"/>
                </a:solidFill>
                <a:latin typeface="Marianne"/>
              </a:rPr>
              <a:t>L</a:t>
            </a:r>
            <a:r>
              <a:rPr lang="LID4096" altLang="zh-CN" sz="2400" dirty="0">
                <a:solidFill>
                  <a:srgbClr val="000000"/>
                </a:solidFill>
                <a:latin typeface="Marianne"/>
              </a:rPr>
              <a:t>e calendrier sera distinct pour la filière STMG  </a:t>
            </a:r>
          </a:p>
          <a:p>
            <a:pPr marL="1168400" indent="-274638" fontAlgn="base"/>
            <a:endParaRPr lang="fr-FR" sz="2400" dirty="0">
              <a:solidFill>
                <a:srgbClr val="000000"/>
              </a:solidFill>
              <a:latin typeface="Marianne"/>
            </a:endParaRPr>
          </a:p>
          <a:p>
            <a:pPr marL="1168400" indent="-274638" algn="l" fontAlgn="base">
              <a:buFont typeface="+mj-lt"/>
              <a:buAutoNum type="arabicPeriod"/>
            </a:pPr>
            <a:endParaRPr lang="fr-FR" b="1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116196-D012-43F4-A2E2-897528BC0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" y="28409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</a:t>
            </a:r>
            <a:endParaRPr kumimoji="0" lang="LID4096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3" name="Picture 3" descr="Résultat de recherche d'images pour &quot;helping teachers&quot;">
            <a:extLst>
              <a:ext uri="{FF2B5EF4-FFF2-40B4-BE49-F238E27FC236}">
                <a16:creationId xmlns:a16="http://schemas.microsoft.com/office/drawing/2014/main" id="{907D98E2-EDBD-484C-BC0F-89F80259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15" y="1201783"/>
            <a:ext cx="8798559" cy="58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1" name="Espace réservé du texte 2"/>
          <p:cNvSpPr txBox="1">
            <a:spLocks/>
          </p:cNvSpPr>
          <p:nvPr/>
        </p:nvSpPr>
        <p:spPr>
          <a:xfrm>
            <a:off x="584401" y="1589128"/>
            <a:ext cx="1091671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endParaRPr lang="fr-FR" sz="2400" b="1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 algn="l" fontAlgn="base">
              <a:buNone/>
            </a:pPr>
            <a:endParaRPr lang="fr-FR" sz="1800" dirty="0">
              <a:solidFill>
                <a:srgbClr val="000000"/>
              </a:solidFill>
              <a:latin typeface="Marianne"/>
            </a:endParaRPr>
          </a:p>
          <a:p>
            <a:pPr marL="1168400" indent="-274638" fontAlgn="base"/>
            <a:endParaRPr lang="fr-FR" sz="2400" dirty="0">
              <a:solidFill>
                <a:srgbClr val="000000"/>
              </a:solidFill>
              <a:latin typeface="Marianne"/>
            </a:endParaRPr>
          </a:p>
          <a:p>
            <a:pPr marL="1168400" indent="-274638" algn="l" fontAlgn="base">
              <a:buFont typeface="+mj-lt"/>
              <a:buAutoNum type="arabicPeriod"/>
            </a:pPr>
            <a:endParaRPr lang="fr-FR" b="1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116196-D012-43F4-A2E2-897528BC0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" y="28409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</a:t>
            </a:r>
            <a:endParaRPr kumimoji="0" lang="LID4096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BF3028-9A8A-4A62-8160-7652D8A3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A37376D-653C-402E-8788-5C9B24BAE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612921"/>
              </p:ext>
            </p:extLst>
          </p:nvPr>
        </p:nvGraphicFramePr>
        <p:xfrm>
          <a:off x="3484880" y="29493"/>
          <a:ext cx="4897120" cy="682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 bitmap" r:id="rId5" imgW="3078095" imgH="3955123" progId="Paint.Picture">
                  <p:embed/>
                </p:oleObj>
              </mc:Choice>
              <mc:Fallback>
                <p:oleObj name="Image bitmap" r:id="rId5" imgW="3078095" imgH="3955123" progId="Paint.Picture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1A37376D-653C-402E-8788-5C9B24BAE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880" y="29493"/>
                        <a:ext cx="4897120" cy="6828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7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2143" y="453091"/>
            <a:ext cx="8869953" cy="1176337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fr-FR" b="1" dirty="0">
                <a:latin typeface="+mn-lt"/>
              </a:rPr>
              <a:t>Ordre du jour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1041535" y="2185626"/>
            <a:ext cx="8290561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fr-FR" sz="1600" b="1" dirty="0"/>
          </a:p>
          <a:p>
            <a:pPr marL="720725" indent="-628650">
              <a:buFont typeface="Wingdings" panose="05000000000000000000" pitchFamily="2" charset="2"/>
              <a:buChar char="Ø"/>
              <a:defRPr/>
            </a:pPr>
            <a:r>
              <a:rPr lang="fr-FR" sz="3600" b="1" dirty="0"/>
              <a:t>Point Baccalauréat 2021</a:t>
            </a:r>
          </a:p>
          <a:p>
            <a:pPr marL="720725" indent="0">
              <a:buNone/>
              <a:defRPr/>
            </a:pPr>
            <a:r>
              <a:rPr lang="fr-FR" sz="1600" b="1" dirty="0">
                <a:hlinkClick r:id="rId4"/>
              </a:rPr>
              <a:t>https://www.education.gouv.fr/baccalaureat-general-et-technologique-adaptation-des-modalites-d-organisation-de-l-examen-au-309041</a:t>
            </a:r>
            <a:endParaRPr lang="fr-FR" sz="1600" b="1" dirty="0"/>
          </a:p>
          <a:p>
            <a:pPr marL="0" indent="0">
              <a:buNone/>
              <a:defRPr/>
            </a:pPr>
            <a:endParaRPr lang="fr-FR" sz="1600" b="1" dirty="0"/>
          </a:p>
          <a:p>
            <a:pPr marL="720725" indent="-720725">
              <a:buFont typeface="Wingdings" panose="05000000000000000000" pitchFamily="2" charset="2"/>
              <a:buChar char="Ø"/>
              <a:defRPr/>
            </a:pPr>
            <a:r>
              <a:rPr lang="fr-FR" sz="3600" b="1" dirty="0"/>
              <a:t>Grand Oral </a:t>
            </a:r>
          </a:p>
          <a:p>
            <a:pPr marL="720725" indent="0">
              <a:buNone/>
              <a:defRPr/>
            </a:pPr>
            <a:r>
              <a:rPr lang="fr-FR" sz="1600" b="1" dirty="0">
                <a:hlinkClick r:id="rId5"/>
              </a:rPr>
              <a:t>https://www.education.gouv.fr/baccalaureat-comment-se-passe-le-grand-oral-100028</a:t>
            </a:r>
            <a:r>
              <a:rPr lang="fr-FR" sz="1600" dirty="0"/>
              <a:t> </a:t>
            </a:r>
          </a:p>
        </p:txBody>
      </p:sp>
      <p:pic>
        <p:nvPicPr>
          <p:cNvPr id="17410" name="Picture 2" descr="Lycée des Mascareignes">
            <a:extLst>
              <a:ext uri="{FF2B5EF4-FFF2-40B4-BE49-F238E27FC236}">
                <a16:creationId xmlns:a16="http://schemas.microsoft.com/office/drawing/2014/main" id="{4D1A0863-FF4E-4DFE-9505-402580DD9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19" y="1316812"/>
            <a:ext cx="9824720" cy="73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661023" y="718865"/>
            <a:ext cx="8869953" cy="736401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fr-FR" b="1" dirty="0">
                <a:latin typeface="+mn-lt"/>
              </a:rPr>
              <a:t>Epreuve de Grand Oral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325120" y="1739488"/>
            <a:ext cx="1176527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2000" b="1" dirty="0"/>
              <a:t>POUR ALLER PLUS LOIN</a:t>
            </a:r>
          </a:p>
          <a:p>
            <a:pPr marL="0" indent="0">
              <a:buFont typeface="Arial"/>
              <a:buNone/>
              <a:defRPr/>
            </a:pPr>
            <a:endParaRPr lang="fr-FR" sz="2000" b="1" dirty="0"/>
          </a:p>
          <a:p>
            <a:pPr marL="0" indent="0">
              <a:buNone/>
              <a:defRPr/>
            </a:pPr>
            <a:r>
              <a:rPr lang="fr-FR" sz="2000" b="1" dirty="0">
                <a:hlinkClick r:id="rId4"/>
              </a:rPr>
              <a:t>https://www.education.gouv.fr/baccalaureat-comment-se-passe-le-grand-oral-100028</a:t>
            </a:r>
            <a:endParaRPr lang="fr-FR" sz="2000" b="1" dirty="0"/>
          </a:p>
          <a:p>
            <a:pPr marL="0" indent="0">
              <a:buNone/>
              <a:defRPr/>
            </a:pPr>
            <a:endParaRPr lang="fr-FR" sz="2000" b="1" dirty="0"/>
          </a:p>
          <a:p>
            <a:pPr marL="0" indent="0">
              <a:buNone/>
              <a:defRPr/>
            </a:pPr>
            <a:r>
              <a:rPr lang="fr-FR" sz="2000" b="1" dirty="0">
                <a:hlinkClick r:id="rId5"/>
              </a:rPr>
              <a:t>https://eduscol.education.fr/729/presentation-du-grand-oral</a:t>
            </a:r>
            <a:endParaRPr lang="fr-FR" sz="2000" b="1" dirty="0"/>
          </a:p>
          <a:p>
            <a:pPr marL="0" indent="0">
              <a:buNone/>
              <a:defRPr/>
            </a:pPr>
            <a:endParaRPr lang="fr-FR" sz="2000" b="1" dirty="0"/>
          </a:p>
          <a:p>
            <a:pPr marL="0" indent="0">
              <a:buNone/>
              <a:defRPr/>
            </a:pPr>
            <a:r>
              <a:rPr lang="fr-FR" sz="2000" b="1" dirty="0"/>
              <a:t>Rapport dédié de l’Inspection Générale</a:t>
            </a:r>
          </a:p>
          <a:p>
            <a:pPr marL="0" indent="0">
              <a:buNone/>
              <a:defRPr/>
            </a:pPr>
            <a:r>
              <a:rPr lang="fr-FR" sz="2000" b="1" dirty="0">
                <a:hlinkClick r:id="rId6"/>
              </a:rPr>
              <a:t>https://eduscol.education.fr/media/3896/download</a:t>
            </a:r>
            <a:endParaRPr lang="fr-FR" sz="2400" b="1" dirty="0"/>
          </a:p>
          <a:p>
            <a:pPr marL="0" indent="0">
              <a:buNone/>
              <a:defRPr/>
            </a:pPr>
            <a:endParaRPr lang="fr-FR" sz="1600" b="1" dirty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fr-FR" sz="1400" b="0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pic>
        <p:nvPicPr>
          <p:cNvPr id="16386" name="Picture 2" descr="17 Real Product Manager Interview Questions and Answers | by J.A. Becker |  Product Coalition">
            <a:extLst>
              <a:ext uri="{FF2B5EF4-FFF2-40B4-BE49-F238E27FC236}">
                <a16:creationId xmlns:a16="http://schemas.microsoft.com/office/drawing/2014/main" id="{18AD8450-17C3-4A36-BA59-59576F40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78" y="3269253"/>
            <a:ext cx="445798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5" y="91440"/>
            <a:ext cx="1896474" cy="1036593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12" y="126818"/>
            <a:ext cx="1923552" cy="9658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228"/>
            <a:ext cx="12192000" cy="56557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300" y="2439100"/>
            <a:ext cx="11145400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6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Merci de votre attention.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300" y="3334167"/>
            <a:ext cx="11145400" cy="352404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5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Lycée des Mascareignes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Helvétia, Saint Pierre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ILE MAURICE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Tél : (230) 433 8992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Fax : (230) 433 5526</a:t>
            </a:r>
          </a:p>
          <a:p>
            <a:pPr algn="ctr"/>
            <a:r>
              <a:rPr lang="fr-FR" sz="2000" b="1" u="sng" dirty="0">
                <a:hlinkClick r:id="rId5"/>
              </a:rPr>
              <a:t>www.lyceedesmascareignes.org</a:t>
            </a:r>
            <a:endParaRPr lang="fr-FR" sz="2000" b="1" u="sng" dirty="0"/>
          </a:p>
          <a:p>
            <a:pPr algn="ctr"/>
            <a:r>
              <a:rPr lang="fr-FR" sz="2000" b="1" dirty="0">
                <a:hlinkClick r:id="rId6"/>
              </a:rPr>
              <a:t>https://www.facebook.com/lyceedesmascareignes/</a:t>
            </a:r>
            <a:endParaRPr lang="fr-FR" sz="2000" b="1" dirty="0"/>
          </a:p>
          <a:p>
            <a:pPr algn="ctr"/>
            <a:r>
              <a:rPr lang="fr-FR" sz="2000" b="1" dirty="0">
                <a:hlinkClick r:id="rId7"/>
              </a:rPr>
              <a:t>https://www.instagram.com/lyceedesmascareignes/</a:t>
            </a:r>
            <a:endParaRPr lang="fr-FR" sz="2000" b="1" dirty="0"/>
          </a:p>
          <a:p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52644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nnulation du tournoi &quot;Challenge de Carouge&quot; – CAROUGE TTC">
            <a:extLst>
              <a:ext uri="{FF2B5EF4-FFF2-40B4-BE49-F238E27FC236}">
                <a16:creationId xmlns:a16="http://schemas.microsoft.com/office/drawing/2014/main" id="{6C392E4D-9A98-46E1-9EDE-F6E45457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749">
            <a:off x="4613660" y="1023161"/>
            <a:ext cx="5093563" cy="27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-116374" y="464682"/>
            <a:ext cx="12776336" cy="134194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			Baccalauréat,</a:t>
            </a:r>
            <a:br>
              <a:rPr lang="fr-FR" b="1" dirty="0">
                <a:latin typeface="+mn-lt"/>
              </a:rPr>
            </a:br>
            <a:r>
              <a:rPr lang="fr-FR" b="1" dirty="0">
                <a:latin typeface="+mn-lt"/>
              </a:rPr>
              <a:t>					Information dynamique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213359" y="1740584"/>
            <a:ext cx="1176527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-179388"/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Point de situation à date ;</a:t>
            </a:r>
          </a:p>
          <a:p>
            <a:pPr marL="457200" lvl="1" indent="0">
              <a:buNone/>
            </a:pPr>
            <a:r>
              <a:rPr lang="fr-FR" sz="1400" dirty="0">
                <a:effectLst/>
                <a:latin typeface="Calibri" panose="020F0502020204030204" pitchFamily="34" charset="0"/>
                <a:ea typeface="DengXian" panose="02010600030101010101" pitchFamily="2" charset="-122"/>
                <a:hlinkClick r:id="rId5"/>
              </a:rPr>
              <a:t>https://www.education.gouv.fr/baccalaureat-general-et-technologique-adaptation-des-modalites-d-organisation-de-l-examen-au-309041</a:t>
            </a:r>
            <a:endParaRPr lang="fr-FR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lvl="1" indent="0">
              <a:buNone/>
            </a:pPr>
            <a:r>
              <a:rPr lang="fr-FR" sz="1400" dirty="0">
                <a:latin typeface="Calibri" panose="020F0502020204030204" pitchFamily="34" charset="0"/>
                <a:ea typeface="DengXian" panose="02010600030101010101" pitchFamily="2" charset="-122"/>
                <a:hlinkClick r:id="rId6" action="ppaction://hlinkfile"/>
              </a:rPr>
              <a:t>\\netapp\administration$\PDARIEL\Mes documents\Année 2021\Journée de Travail collectif\Courrier bac janvier 2021 professeurs.pdf</a:t>
            </a:r>
            <a:endParaRPr lang="fr-FR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lvl="1" indent="0">
              <a:buNone/>
            </a:pPr>
            <a:endParaRPr lang="fr-FR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179388" lvl="1" indent="-179388"/>
            <a:r>
              <a:rPr lang="fr-FR" b="0" i="0" dirty="0">
                <a:solidFill>
                  <a:srgbClr val="228BCC"/>
                </a:solidFill>
                <a:effectLst/>
                <a:latin typeface="Archive"/>
              </a:rPr>
              <a:t>Annulation des épreuves terminales d’enseignement de spécialité de mars;</a:t>
            </a:r>
          </a:p>
          <a:p>
            <a:pPr lvl="1"/>
            <a:r>
              <a:rPr lang="fr-FR" sz="1900" dirty="0">
                <a:solidFill>
                  <a:srgbClr val="228BCC"/>
                </a:solidFill>
                <a:latin typeface="Archive"/>
              </a:rPr>
              <a:t>Les notes de ces épreuves seront remplacées par les notes obtenues par les lycéens dans le cadre du contrôle continu, c’est-à-dire par la moyenne des moyennes trimestrielles de l’année (validée à l’issue des conseils de classe de fin d’année);</a:t>
            </a:r>
          </a:p>
          <a:p>
            <a:pPr lvl="1"/>
            <a:r>
              <a:rPr lang="fr-FR" sz="1900" dirty="0">
                <a:solidFill>
                  <a:srgbClr val="228BCC"/>
                </a:solidFill>
                <a:latin typeface="Archive"/>
              </a:rPr>
              <a:t>Les sujets qui devaient être donnés aux épreuves de mars seront, à titre exceptionnel, divulgués dans la banque nationale de sujets;</a:t>
            </a:r>
          </a:p>
          <a:p>
            <a:pPr lvl="1"/>
            <a:r>
              <a:rPr lang="fr-FR" sz="1900" dirty="0">
                <a:solidFill>
                  <a:srgbClr val="228BCC"/>
                </a:solidFill>
                <a:latin typeface="Archive"/>
              </a:rPr>
              <a:t>Les professeurs pourront organiser des évaluations, dans le cadre du contrôle continu, sur la base de ces sujets;</a:t>
            </a:r>
          </a:p>
          <a:p>
            <a:pPr lvl="1"/>
            <a:r>
              <a:rPr lang="fr-FR" sz="1900" dirty="0">
                <a:solidFill>
                  <a:srgbClr val="228BCC"/>
                </a:solidFill>
                <a:latin typeface="Archive"/>
              </a:rPr>
              <a:t>L’égalité de traitement des candidats sera assurée par la publication d’un guide relatif à l’évaluation en contrôle continu et d’un cadre de travail national en matière d’harmonisation;</a:t>
            </a:r>
          </a:p>
          <a:p>
            <a:pPr lvl="1"/>
            <a:r>
              <a:rPr lang="fr-FR" sz="1900" dirty="0">
                <a:solidFill>
                  <a:srgbClr val="228BCC"/>
                </a:solidFill>
                <a:latin typeface="Archive"/>
              </a:rPr>
              <a:t>Les évaluations des compétences  expérimentales de SPC et de SVT et l’épreuve pratique de NSI, sont également annulées;</a:t>
            </a:r>
          </a:p>
          <a:p>
            <a:pPr lvl="1"/>
            <a:r>
              <a:rPr lang="fr-FR" sz="1900" dirty="0">
                <a:solidFill>
                  <a:srgbClr val="228BCC"/>
                </a:solidFill>
                <a:latin typeface="Archive"/>
              </a:rPr>
              <a:t>La certification des compétences numériques PIX pour les T</a:t>
            </a:r>
            <a:r>
              <a:rPr lang="fr-FR" sz="1900" baseline="30000" dirty="0">
                <a:solidFill>
                  <a:srgbClr val="228BCC"/>
                </a:solidFill>
                <a:latin typeface="Archive"/>
              </a:rPr>
              <a:t>ales</a:t>
            </a:r>
            <a:r>
              <a:rPr lang="fr-FR" sz="1900" dirty="0">
                <a:solidFill>
                  <a:srgbClr val="228BCC"/>
                </a:solidFill>
                <a:latin typeface="Archive"/>
              </a:rPr>
              <a:t> est reportée (enseignement supérieur);</a:t>
            </a:r>
          </a:p>
          <a:p>
            <a:pPr lvl="1"/>
            <a:endParaRPr lang="fr-FR" sz="2000" dirty="0">
              <a:solidFill>
                <a:srgbClr val="228BCC"/>
              </a:solidFill>
              <a:latin typeface="Archive"/>
            </a:endParaRPr>
          </a:p>
          <a:p>
            <a:pPr lvl="1"/>
            <a:endParaRPr lang="fr-FR" sz="2000" b="1" dirty="0"/>
          </a:p>
        </p:txBody>
      </p:sp>
      <p:pic>
        <p:nvPicPr>
          <p:cNvPr id="12" name="Picture 2" descr="CHRONO-CAISSE - LORNTECH - Communauté &amp; Capitale French Tech">
            <a:extLst>
              <a:ext uri="{FF2B5EF4-FFF2-40B4-BE49-F238E27FC236}">
                <a16:creationId xmlns:a16="http://schemas.microsoft.com/office/drawing/2014/main" id="{592DE9CE-F530-453E-96C0-CAF35C55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9" y="922023"/>
            <a:ext cx="1744355" cy="17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ruths about Using Consequences to Discipline">
            <a:extLst>
              <a:ext uri="{FF2B5EF4-FFF2-40B4-BE49-F238E27FC236}">
                <a16:creationId xmlns:a16="http://schemas.microsoft.com/office/drawing/2014/main" id="{8FDD1D66-B66D-4325-BBD8-CF843F83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0" y="38498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Annulation du tournoi &quot;Challenge de Carouge&quot; – CAROUGE TTC">
            <a:extLst>
              <a:ext uri="{FF2B5EF4-FFF2-40B4-BE49-F238E27FC236}">
                <a16:creationId xmlns:a16="http://schemas.microsoft.com/office/drawing/2014/main" id="{77AF8936-0C58-4607-86DF-89135D1A2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00" y="2197564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4550" y="518392"/>
            <a:ext cx="12776336" cy="134194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			Baccalauréat,</a:t>
            </a:r>
            <a:br>
              <a:rPr lang="fr-FR" b="1" dirty="0">
                <a:latin typeface="+mn-lt"/>
              </a:rPr>
            </a:br>
            <a:r>
              <a:rPr lang="fr-FR" b="1" dirty="0">
                <a:latin typeface="+mn-lt"/>
              </a:rPr>
              <a:t>					Information dynamique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112171" y="2074661"/>
            <a:ext cx="11765279" cy="4598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b="0" i="0" dirty="0">
                <a:solidFill>
                  <a:srgbClr val="228BCC"/>
                </a:solidFill>
                <a:effectLst/>
                <a:latin typeface="Archive"/>
              </a:rPr>
              <a:t>Annulation des épreuves terminales d’enseignement de spécialité de mars;</a:t>
            </a:r>
          </a:p>
          <a:p>
            <a:pPr lvl="1"/>
            <a:r>
              <a:rPr lang="fr-FR" sz="2000" dirty="0">
                <a:solidFill>
                  <a:srgbClr val="228BCC"/>
                </a:solidFill>
                <a:latin typeface="Archive"/>
              </a:rPr>
              <a:t>Les notes de ces épreuves seront remplacées par les notes obtenues par les lycéens dans le cadre du contrôle continu, c’est-à-dire par la moyenne des moyennes semestrielles ou trimestrielles de l’année (validée à l’issue des conseils de classe de fin d’année);</a:t>
            </a:r>
          </a:p>
          <a:p>
            <a:pPr marL="0" indent="0">
              <a:buNone/>
              <a:defRPr/>
            </a:pPr>
            <a:r>
              <a:rPr lang="fr-FR" sz="2400" dirty="0">
                <a:solidFill>
                  <a:srgbClr val="228BCC"/>
                </a:solidFill>
                <a:latin typeface="Archive"/>
              </a:rPr>
              <a:t>En anticipation des éléments de cadrage du Ministère,</a:t>
            </a:r>
          </a:p>
          <a:p>
            <a:pPr marL="714375" indent="-261938">
              <a:defRPr/>
            </a:pPr>
            <a:r>
              <a:rPr lang="fr-FR" sz="2000" dirty="0">
                <a:solidFill>
                  <a:srgbClr val="002060"/>
                </a:solidFill>
                <a:latin typeface="Archive"/>
              </a:rPr>
              <a:t>Elaboration d’une </a:t>
            </a:r>
            <a:r>
              <a:rPr lang="fr-FR" sz="2000" b="1" dirty="0">
                <a:solidFill>
                  <a:srgbClr val="002060"/>
                </a:solidFill>
                <a:latin typeface="Archive"/>
              </a:rPr>
              <a:t>ligne de conduite LDM </a:t>
            </a:r>
            <a:r>
              <a:rPr lang="fr-FR" sz="2000" dirty="0">
                <a:solidFill>
                  <a:srgbClr val="002060"/>
                </a:solidFill>
                <a:latin typeface="Archive"/>
              </a:rPr>
              <a:t>sur l’évaluation en 1</a:t>
            </a:r>
            <a:r>
              <a:rPr lang="fr-FR" sz="2000" baseline="30000" dirty="0">
                <a:solidFill>
                  <a:srgbClr val="002060"/>
                </a:solidFill>
                <a:latin typeface="Archive"/>
              </a:rPr>
              <a:t>ère</a:t>
            </a:r>
            <a:r>
              <a:rPr lang="fr-FR" sz="2000" dirty="0">
                <a:solidFill>
                  <a:srgbClr val="002060"/>
                </a:solidFill>
                <a:latin typeface="Archive"/>
              </a:rPr>
              <a:t> et en T</a:t>
            </a:r>
            <a:r>
              <a:rPr lang="fr-FR" sz="2000" baseline="30000" dirty="0">
                <a:solidFill>
                  <a:srgbClr val="002060"/>
                </a:solidFill>
                <a:latin typeface="Archive"/>
              </a:rPr>
              <a:t>ale</a:t>
            </a:r>
            <a:r>
              <a:rPr lang="fr-FR" sz="2000" dirty="0">
                <a:solidFill>
                  <a:srgbClr val="002060"/>
                </a:solidFill>
                <a:latin typeface="Archive"/>
              </a:rPr>
              <a:t> ;</a:t>
            </a:r>
          </a:p>
          <a:p>
            <a:pPr marL="714375" indent="-261938">
              <a:defRPr/>
            </a:pPr>
            <a:r>
              <a:rPr lang="fr-FR" sz="2000" dirty="0">
                <a:solidFill>
                  <a:srgbClr val="002060"/>
                </a:solidFill>
                <a:latin typeface="Archive"/>
              </a:rPr>
              <a:t>Elaboration d’une </a:t>
            </a:r>
            <a:r>
              <a:rPr lang="fr-FR" sz="2000" b="1" dirty="0">
                <a:solidFill>
                  <a:srgbClr val="002060"/>
                </a:solidFill>
                <a:latin typeface="Archive"/>
              </a:rPr>
              <a:t>« charte interne » </a:t>
            </a:r>
            <a:r>
              <a:rPr lang="fr-FR" sz="2000" dirty="0">
                <a:solidFill>
                  <a:srgbClr val="002060"/>
                </a:solidFill>
                <a:latin typeface="Archive"/>
              </a:rPr>
              <a:t>pour garantir l’équité et gérer consensuellement les règles collectives établies (nombre d’évaluations, nature, rattrapage, système coercitif, etc.) pour atteindre l’homogénéité recherchée ;</a:t>
            </a:r>
          </a:p>
          <a:p>
            <a:pPr marL="714375" indent="-261938">
              <a:defRPr/>
            </a:pPr>
            <a:r>
              <a:rPr lang="fr-FR" sz="2000" dirty="0">
                <a:solidFill>
                  <a:srgbClr val="002060"/>
                </a:solidFill>
                <a:latin typeface="Archive"/>
              </a:rPr>
              <a:t>Aussi, chaque PP, chaque équipe disciplinaire a pour mission de remonter des propositions que nous validerons en </a:t>
            </a:r>
            <a:r>
              <a:rPr lang="fr-FR" sz="2000" b="1" dirty="0">
                <a:solidFill>
                  <a:srgbClr val="002060"/>
                </a:solidFill>
                <a:latin typeface="Archive"/>
              </a:rPr>
              <a:t>Conseil Pédagogique le 9 Février ;</a:t>
            </a:r>
          </a:p>
          <a:p>
            <a:pPr marL="714375" indent="-261938">
              <a:defRPr/>
            </a:pPr>
            <a:r>
              <a:rPr lang="fr-FR" sz="2000" dirty="0">
                <a:solidFill>
                  <a:srgbClr val="002060"/>
                </a:solidFill>
                <a:latin typeface="Archive"/>
              </a:rPr>
              <a:t>Vous serez informés de cette « </a:t>
            </a:r>
            <a:r>
              <a:rPr lang="fr-FR" sz="2000" b="1" dirty="0">
                <a:solidFill>
                  <a:srgbClr val="002060"/>
                </a:solidFill>
                <a:latin typeface="Archive"/>
              </a:rPr>
              <a:t>charte interne </a:t>
            </a:r>
            <a:r>
              <a:rPr lang="fr-FR" sz="2000" dirty="0">
                <a:solidFill>
                  <a:srgbClr val="002060"/>
                </a:solidFill>
                <a:latin typeface="Archive"/>
              </a:rPr>
              <a:t>» et de notre ligne stratégique comme suite à ce CP;</a:t>
            </a:r>
          </a:p>
          <a:p>
            <a:pPr marL="714375" indent="-261938">
              <a:defRPr/>
            </a:pPr>
            <a:r>
              <a:rPr lang="fr-FR" sz="2000" dirty="0">
                <a:solidFill>
                  <a:srgbClr val="002060"/>
                </a:solidFill>
                <a:latin typeface="Archive"/>
              </a:rPr>
              <a:t>Notre démarche est confortée par le guide à venir du Ministère et les consignes de La Réunion;</a:t>
            </a:r>
          </a:p>
          <a:p>
            <a:pPr marL="0" indent="0">
              <a:buNone/>
              <a:defRPr/>
            </a:pPr>
            <a:endParaRPr lang="fr-FR" sz="20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pic>
        <p:nvPicPr>
          <p:cNvPr id="12" name="Picture 2" descr="CHRONO-CAISSE - LORNTECH - Communauté &amp; Capitale French Tech">
            <a:extLst>
              <a:ext uri="{FF2B5EF4-FFF2-40B4-BE49-F238E27FC236}">
                <a16:creationId xmlns:a16="http://schemas.microsoft.com/office/drawing/2014/main" id="{592DE9CE-F530-453E-96C0-CAF35C55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9" y="922023"/>
            <a:ext cx="1744355" cy="17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10 Unintended Consequences of the GDPR | ExchangeWire.com">
            <a:extLst>
              <a:ext uri="{FF2B5EF4-FFF2-40B4-BE49-F238E27FC236}">
                <a16:creationId xmlns:a16="http://schemas.microsoft.com/office/drawing/2014/main" id="{A607E65C-C76E-4A0E-A048-874700BE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24" y="38498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4550" y="518391"/>
            <a:ext cx="12776336" cy="1804395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			Baccalauréat,</a:t>
            </a:r>
            <a:br>
              <a:rPr lang="fr-FR" b="1" dirty="0">
                <a:latin typeface="+mn-lt"/>
              </a:rPr>
            </a:br>
            <a:r>
              <a:rPr lang="fr-FR" b="1" dirty="0">
                <a:latin typeface="+mn-lt"/>
              </a:rPr>
              <a:t>					Information dynamique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112171" y="1634147"/>
            <a:ext cx="11765279" cy="5223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-179388"/>
            <a:r>
              <a:rPr lang="fr-FR" sz="2000" b="1" dirty="0">
                <a:latin typeface="Calibri" panose="020F0502020204030204" pitchFamily="34" charset="0"/>
              </a:rPr>
              <a:t>Point de situation à date ;</a:t>
            </a:r>
          </a:p>
          <a:p>
            <a:pPr lvl="1"/>
            <a:r>
              <a:rPr lang="fr-FR" sz="2000" b="0" i="0" dirty="0">
                <a:solidFill>
                  <a:srgbClr val="228BCC"/>
                </a:solidFill>
                <a:effectLst/>
                <a:latin typeface="Archive"/>
              </a:rPr>
              <a:t>Maintien des épreuves terminales de fin d’année scolaire;</a:t>
            </a:r>
          </a:p>
          <a:p>
            <a:pPr marL="179388" lvl="1" indent="-179388"/>
            <a:r>
              <a:rPr lang="fr-FR" sz="1600" b="1" dirty="0">
                <a:solidFill>
                  <a:srgbClr val="164092"/>
                </a:solidFill>
                <a:latin typeface="Roboto"/>
              </a:rPr>
              <a:t>L’épreuve de philosophie, le 7 Juin</a:t>
            </a:r>
          </a:p>
          <a:p>
            <a:pPr lvl="1"/>
            <a:r>
              <a:rPr lang="fr-FR" sz="1800" dirty="0">
                <a:solidFill>
                  <a:srgbClr val="228BCC"/>
                </a:solidFill>
                <a:latin typeface="Archive"/>
              </a:rPr>
              <a:t>Elle sera aménagée pour que soient prises en compte les conditions particulières d’apprentissage des élèves depuis mars 2020</a:t>
            </a:r>
          </a:p>
          <a:p>
            <a:pPr lvl="1"/>
            <a:r>
              <a:rPr lang="fr-FR" sz="1800" dirty="0">
                <a:solidFill>
                  <a:srgbClr val="228BCC"/>
                </a:solidFill>
                <a:latin typeface="Archive"/>
              </a:rPr>
              <a:t>Elle comportera 4 sujets au total:</a:t>
            </a:r>
          </a:p>
          <a:p>
            <a:pPr lvl="2"/>
            <a:r>
              <a:rPr lang="fr-FR" sz="1600" dirty="0">
                <a:solidFill>
                  <a:srgbClr val="228BCC"/>
                </a:solidFill>
                <a:latin typeface="Archive"/>
              </a:rPr>
              <a:t>un sujet de commentaire analyse de texte;</a:t>
            </a:r>
          </a:p>
          <a:p>
            <a:pPr lvl="2"/>
            <a:r>
              <a:rPr lang="fr-FR" sz="1600" dirty="0">
                <a:solidFill>
                  <a:srgbClr val="228BCC"/>
                </a:solidFill>
                <a:latin typeface="Archive"/>
              </a:rPr>
              <a:t>3 sujets de dissertation, au lieu de 2 initialement, portant sur des notions distinctes afin de couvrir le plus largement possible le programme</a:t>
            </a:r>
          </a:p>
          <a:p>
            <a:pPr algn="l"/>
            <a:r>
              <a:rPr lang="fr-FR" sz="1600" b="1" i="0" dirty="0">
                <a:solidFill>
                  <a:srgbClr val="164092"/>
                </a:solidFill>
                <a:effectLst/>
                <a:latin typeface="Roboto"/>
              </a:rPr>
              <a:t>Epreuves anticipées de français, à partir du 8 Juin</a:t>
            </a:r>
          </a:p>
          <a:p>
            <a:pPr marL="714375" algn="l"/>
            <a:r>
              <a:rPr lang="fr-FR" sz="1800" dirty="0">
                <a:solidFill>
                  <a:srgbClr val="228BCC"/>
                </a:solidFill>
                <a:latin typeface="Archive"/>
              </a:rPr>
              <a:t>Pour les élèves de première, les épreuves anticipées écrites de français se tiendront le 8 juin ; les épreuves orales s’étendront du 21 juin au 25 juin ;</a:t>
            </a:r>
          </a:p>
          <a:p>
            <a:pPr marL="714375" algn="l"/>
            <a:r>
              <a:rPr lang="fr-FR" sz="1800" dirty="0">
                <a:solidFill>
                  <a:srgbClr val="228BCC"/>
                </a:solidFill>
                <a:latin typeface="Archive"/>
              </a:rPr>
              <a:t>L’épreuve écrite de français demeure inchangée et reste à date programmée le 8 juin; </a:t>
            </a:r>
          </a:p>
          <a:p>
            <a:pPr marL="714375" algn="l"/>
            <a:r>
              <a:rPr lang="fr-FR" sz="1800" dirty="0">
                <a:solidFill>
                  <a:srgbClr val="228BCC"/>
                </a:solidFill>
                <a:latin typeface="Archive"/>
              </a:rPr>
              <a:t>L’épreuve anticipée orale de français, le nombre de textes à présenter par les élèves sera ramené à:</a:t>
            </a:r>
          </a:p>
          <a:p>
            <a:pPr marL="1171575" lvl="1"/>
            <a:r>
              <a:rPr lang="fr-FR" sz="1600" dirty="0">
                <a:solidFill>
                  <a:srgbClr val="228BCC"/>
                </a:solidFill>
                <a:latin typeface="Archive"/>
              </a:rPr>
              <a:t>à quatorze textes minimum (au moins trois extraits des œuvres intégrales au programme par objet d’étude en voie générale</a:t>
            </a:r>
          </a:p>
          <a:p>
            <a:pPr marL="1171575" lvl="1"/>
            <a:r>
              <a:rPr lang="fr-FR" sz="1600" dirty="0">
                <a:solidFill>
                  <a:srgbClr val="228BCC"/>
                </a:solidFill>
                <a:latin typeface="Archive"/>
              </a:rPr>
              <a:t>à sept textes minimum dans la voie technologique (au moins deux textes extraits d’une œuvre et un texte pour le  parcours dans le cadre de  l’objet d’étude « Littérature d’idées »</a:t>
            </a:r>
          </a:p>
          <a:p>
            <a:pPr lvl="1"/>
            <a:endParaRPr lang="fr-FR" sz="1600" dirty="0">
              <a:solidFill>
                <a:srgbClr val="228BCC"/>
              </a:solidFill>
              <a:latin typeface="Archive"/>
            </a:endParaRPr>
          </a:p>
          <a:p>
            <a:pPr lvl="1"/>
            <a:endParaRPr lang="fr-FR" sz="1800" b="1" dirty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fr-FR" sz="1400" b="0" i="0" dirty="0">
              <a:solidFill>
                <a:srgbClr val="000000"/>
              </a:solidFill>
              <a:effectLst/>
              <a:latin typeface="Marianne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pic>
        <p:nvPicPr>
          <p:cNvPr id="12" name="Picture 2" descr="CHRONO-CAISSE - LORNTECH - Communauté &amp; Capitale French Tech">
            <a:extLst>
              <a:ext uri="{FF2B5EF4-FFF2-40B4-BE49-F238E27FC236}">
                <a16:creationId xmlns:a16="http://schemas.microsoft.com/office/drawing/2014/main" id="{E6EC9987-91F1-4997-B6B2-0D9CDE32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52" y="1007704"/>
            <a:ext cx="1833473" cy="1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omment va se dérouler l'examen du BTS en 2020 en pleine crise du  coronavirus? - Le Figaro Etudiant">
            <a:extLst>
              <a:ext uri="{FF2B5EF4-FFF2-40B4-BE49-F238E27FC236}">
                <a16:creationId xmlns:a16="http://schemas.microsoft.com/office/drawing/2014/main" id="{1984F6A1-21E5-4751-801E-8CE5A0C9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9" y="1975814"/>
            <a:ext cx="11543801" cy="64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5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4550" y="518392"/>
            <a:ext cx="12776336" cy="1468064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			</a:t>
            </a:r>
            <a:r>
              <a:rPr lang="fr-FR" b="1" dirty="0"/>
              <a:t> Baccalauréat,</a:t>
            </a:r>
            <a:br>
              <a:rPr lang="fr-FR" b="1" dirty="0"/>
            </a:br>
            <a:r>
              <a:rPr lang="fr-FR" b="1" dirty="0"/>
              <a:t>					Information dynamique</a:t>
            </a:r>
            <a:endParaRPr lang="fr-FR" b="1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36101E-A44C-4FF3-A5D5-0AFA43527CD0}"/>
              </a:ext>
            </a:extLst>
          </p:cNvPr>
          <p:cNvSpPr txBox="1"/>
          <p:nvPr/>
        </p:nvSpPr>
        <p:spPr>
          <a:xfrm>
            <a:off x="472965" y="2132264"/>
            <a:ext cx="11582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i="0" dirty="0">
                <a:solidFill>
                  <a:srgbClr val="228BCC"/>
                </a:solidFill>
                <a:effectLst/>
                <a:latin typeface="Archive"/>
              </a:rPr>
              <a:t>[Rappel]</a:t>
            </a:r>
          </a:p>
          <a:p>
            <a:pPr algn="l"/>
            <a:r>
              <a:rPr lang="fr-FR" sz="2000" b="0" i="0" dirty="0">
                <a:solidFill>
                  <a:srgbClr val="228BCC"/>
                </a:solidFill>
                <a:effectLst/>
                <a:latin typeface="Archive"/>
              </a:rPr>
              <a:t> Adaptations des modalités du bac pour l'année 2020-2021 pour les élèves de 1</a:t>
            </a:r>
            <a:r>
              <a:rPr lang="fr-FR" sz="2000" b="0" i="0" baseline="30000" dirty="0">
                <a:solidFill>
                  <a:srgbClr val="228BCC"/>
                </a:solidFill>
                <a:effectLst/>
                <a:latin typeface="Archive"/>
              </a:rPr>
              <a:t>ère</a:t>
            </a:r>
            <a:r>
              <a:rPr lang="fr-FR" sz="2000" b="0" i="0" dirty="0">
                <a:solidFill>
                  <a:srgbClr val="228BCC"/>
                </a:solidFill>
                <a:effectLst/>
                <a:latin typeface="Archive"/>
              </a:rPr>
              <a:t> et T</a:t>
            </a:r>
            <a:r>
              <a:rPr lang="fr-FR" sz="2000" b="0" i="0" baseline="30000" dirty="0">
                <a:solidFill>
                  <a:srgbClr val="228BCC"/>
                </a:solidFill>
                <a:effectLst/>
                <a:latin typeface="Archive"/>
              </a:rPr>
              <a:t>ale</a:t>
            </a:r>
            <a:r>
              <a:rPr lang="fr-FR" sz="2000" b="0" i="0" dirty="0">
                <a:solidFill>
                  <a:srgbClr val="228BCC"/>
                </a:solidFill>
                <a:effectLst/>
                <a:latin typeface="Archive"/>
              </a:rPr>
              <a:t> :</a:t>
            </a:r>
          </a:p>
          <a:p>
            <a:pPr algn="l"/>
            <a:endParaRPr lang="fr-FR" sz="2000" b="1" dirty="0">
              <a:solidFill>
                <a:srgbClr val="164092"/>
              </a:solidFill>
              <a:latin typeface="Roboto"/>
            </a:endParaRPr>
          </a:p>
          <a:p>
            <a:pPr algn="l"/>
            <a:r>
              <a:rPr lang="fr-FR" sz="2000" b="1" dirty="0">
                <a:solidFill>
                  <a:srgbClr val="164092"/>
                </a:solidFill>
                <a:latin typeface="Roboto"/>
              </a:rPr>
              <a:t>E</a:t>
            </a:r>
            <a:r>
              <a:rPr lang="fr-FR" b="1" dirty="0">
                <a:solidFill>
                  <a:srgbClr val="164092"/>
                </a:solidFill>
                <a:latin typeface="Roboto"/>
              </a:rPr>
              <a:t>valuations communes</a:t>
            </a:r>
          </a:p>
          <a:p>
            <a:pPr algn="l"/>
            <a:endParaRPr lang="fr-FR" b="1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latin typeface="Roboto"/>
              </a:rPr>
              <a:t>Les trois évaluations communes </a:t>
            </a:r>
            <a:r>
              <a:rPr lang="fr-FR" b="1" i="0" dirty="0">
                <a:effectLst/>
                <a:latin typeface="Roboto"/>
              </a:rPr>
              <a:t>de </a:t>
            </a:r>
            <a:r>
              <a:rPr lang="fr-FR" b="1" i="0" dirty="0">
                <a:solidFill>
                  <a:srgbClr val="000000"/>
                </a:solidFill>
                <a:effectLst/>
                <a:latin typeface="Roboto"/>
              </a:rPr>
              <a:t>1</a:t>
            </a:r>
            <a:r>
              <a:rPr lang="fr-FR" b="1" i="0" baseline="30000" dirty="0">
                <a:solidFill>
                  <a:srgbClr val="000000"/>
                </a:solidFill>
                <a:effectLst/>
                <a:latin typeface="Roboto"/>
              </a:rPr>
              <a:t>ère</a:t>
            </a:r>
            <a:r>
              <a:rPr lang="fr-FR" b="1" i="0" dirty="0">
                <a:solidFill>
                  <a:srgbClr val="000000"/>
                </a:solidFill>
                <a:effectLst/>
                <a:latin typeface="Roboto"/>
              </a:rPr>
              <a:t>  et de T</a:t>
            </a:r>
            <a:r>
              <a:rPr lang="fr-FR" b="1" i="0" baseline="30000" dirty="0">
                <a:solidFill>
                  <a:srgbClr val="000000"/>
                </a:solidFill>
                <a:effectLst/>
                <a:latin typeface="Roboto"/>
              </a:rPr>
              <a:t>ale</a:t>
            </a:r>
            <a:r>
              <a:rPr lang="fr-FR" b="1" i="0" dirty="0">
                <a:solidFill>
                  <a:srgbClr val="000000"/>
                </a:solidFill>
                <a:effectLst/>
                <a:latin typeface="Roboto"/>
              </a:rPr>
              <a:t> de l'année 2020-2021 sont annulées et remplacées par les moyennes des bulletins scolaires;</a:t>
            </a:r>
          </a:p>
          <a:p>
            <a:pPr algn="l"/>
            <a:endParaRPr lang="fr-FR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r>
              <a:rPr lang="fr-FR" b="0" i="1" dirty="0">
                <a:solidFill>
                  <a:srgbClr val="000000"/>
                </a:solidFill>
                <a:effectLst/>
                <a:latin typeface="Roboto"/>
              </a:rPr>
              <a:t>Les matières concernées par l'annulation des évaluations sont l’histoire-géographie, les langues vivantes, la spécialité qui n’est pas poursuivie en terminale, ainsi que les mathématiques pour la voie technologique et l’enseignement scientifique pour la voie générale.</a:t>
            </a:r>
          </a:p>
          <a:p>
            <a:pPr algn="l"/>
            <a:endParaRPr lang="fr-FR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000000"/>
                </a:solidFill>
                <a:effectLst/>
                <a:latin typeface="Roboto"/>
              </a:rPr>
              <a:t>Cette adaptation concerne les élèves de T</a:t>
            </a:r>
            <a:r>
              <a:rPr lang="fr-FR" b="1" i="0" baseline="30000" dirty="0">
                <a:solidFill>
                  <a:srgbClr val="000000"/>
                </a:solidFill>
                <a:effectLst/>
                <a:latin typeface="Roboto"/>
              </a:rPr>
              <a:t>ale</a:t>
            </a:r>
            <a:r>
              <a:rPr lang="fr-FR" b="1" i="0" dirty="0">
                <a:solidFill>
                  <a:srgbClr val="000000"/>
                </a:solidFill>
                <a:effectLst/>
                <a:latin typeface="Roboto"/>
              </a:rPr>
              <a:t>, qui passeront leur bac en 2021, comme les élèves actuellement en 1</a:t>
            </a:r>
            <a:r>
              <a:rPr lang="fr-FR" b="1" i="0" baseline="30000" dirty="0">
                <a:solidFill>
                  <a:srgbClr val="000000"/>
                </a:solidFill>
                <a:effectLst/>
                <a:latin typeface="Roboto"/>
              </a:rPr>
              <a:t>ère</a:t>
            </a:r>
            <a:r>
              <a:rPr lang="fr-FR" b="1" i="0" dirty="0">
                <a:solidFill>
                  <a:srgbClr val="000000"/>
                </a:solidFill>
                <a:effectLst/>
                <a:latin typeface="Roboto"/>
              </a:rPr>
              <a:t> de la session 2022</a:t>
            </a:r>
            <a:endParaRPr lang="fr-FR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LID4096" dirty="0"/>
          </a:p>
        </p:txBody>
      </p:sp>
      <p:pic>
        <p:nvPicPr>
          <p:cNvPr id="4098" name="Picture 2" descr="CHRONO-CAISSE - LORNTECH - Communauté &amp; Capitale French Tech">
            <a:extLst>
              <a:ext uri="{FF2B5EF4-FFF2-40B4-BE49-F238E27FC236}">
                <a16:creationId xmlns:a16="http://schemas.microsoft.com/office/drawing/2014/main" id="{381A161B-2874-4C6A-8E69-4A18A4E0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674" y="1042688"/>
            <a:ext cx="2561999" cy="25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6BC382C-2A2F-48F6-ADF5-BBC57231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15" y="269269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23"/>
          <p:cNvSpPr/>
          <p:nvPr/>
        </p:nvSpPr>
        <p:spPr>
          <a:xfrm>
            <a:off x="0" y="16427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-194850" y="307009"/>
            <a:ext cx="12776336" cy="1468064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			</a:t>
            </a:r>
            <a:r>
              <a:rPr lang="fr-FR" b="1" dirty="0"/>
              <a:t> Baccalauréat,</a:t>
            </a:r>
            <a:br>
              <a:rPr lang="fr-FR" b="1" dirty="0"/>
            </a:br>
            <a:r>
              <a:rPr lang="fr-FR" b="1" dirty="0"/>
              <a:t>					Information dynamique</a:t>
            </a:r>
            <a:endParaRPr lang="fr-FR" b="1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36101E-A44C-4FF3-A5D5-0AFA43527CD0}"/>
              </a:ext>
            </a:extLst>
          </p:cNvPr>
          <p:cNvSpPr txBox="1"/>
          <p:nvPr/>
        </p:nvSpPr>
        <p:spPr>
          <a:xfrm>
            <a:off x="135704" y="1306434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i="0" dirty="0">
                <a:solidFill>
                  <a:srgbClr val="228BCC"/>
                </a:solidFill>
                <a:effectLst/>
                <a:latin typeface="Archive"/>
              </a:rPr>
              <a:t>[Synthèse]</a:t>
            </a:r>
          </a:p>
          <a:p>
            <a:pPr algn="l"/>
            <a:r>
              <a:rPr lang="fr-FR" sz="2000" b="0" i="0" dirty="0">
                <a:solidFill>
                  <a:srgbClr val="228BCC"/>
                </a:solidFill>
                <a:effectLst/>
                <a:latin typeface="Archive"/>
              </a:rPr>
              <a:t> Point de Situation des </a:t>
            </a:r>
            <a:r>
              <a:rPr lang="fr-FR" sz="2000" dirty="0">
                <a:solidFill>
                  <a:srgbClr val="228BCC"/>
                </a:solidFill>
                <a:latin typeface="Archive"/>
              </a:rPr>
              <a:t>M</a:t>
            </a:r>
            <a:r>
              <a:rPr lang="fr-FR" sz="2000" b="0" i="0" dirty="0">
                <a:solidFill>
                  <a:srgbClr val="228BCC"/>
                </a:solidFill>
                <a:effectLst/>
                <a:latin typeface="Archive"/>
              </a:rPr>
              <a:t>odalités du Bac pour l'année 2020-2021 pour les élèves de T</a:t>
            </a:r>
            <a:r>
              <a:rPr lang="fr-FR" sz="2000" b="0" i="0" baseline="30000" dirty="0">
                <a:solidFill>
                  <a:srgbClr val="228BCC"/>
                </a:solidFill>
                <a:effectLst/>
                <a:latin typeface="Archive"/>
              </a:rPr>
              <a:t>ale</a:t>
            </a:r>
            <a:r>
              <a:rPr lang="fr-FR" sz="2000" b="0" i="0" dirty="0">
                <a:solidFill>
                  <a:srgbClr val="228BCC"/>
                </a:solidFill>
                <a:effectLst/>
                <a:latin typeface="Archive"/>
              </a:rPr>
              <a:t> Session 2021:</a:t>
            </a:r>
          </a:p>
          <a:p>
            <a:pPr algn="l"/>
            <a:endParaRPr lang="fr-FR" sz="2000" b="1" dirty="0">
              <a:solidFill>
                <a:srgbClr val="164092"/>
              </a:solidFill>
              <a:latin typeface="Roboto"/>
            </a:endParaRPr>
          </a:p>
          <a:p>
            <a:pPr algn="l"/>
            <a:endParaRPr lang="fr-FR" b="1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LID4096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7644F98-64B7-4D69-8E9B-0F3D4064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2716213"/>
            <a:ext cx="12160245" cy="6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AB49C6-CADF-485D-B5EF-E22DE8B75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14720"/>
              </p:ext>
            </p:extLst>
          </p:nvPr>
        </p:nvGraphicFramePr>
        <p:xfrm>
          <a:off x="135704" y="2040466"/>
          <a:ext cx="11619416" cy="4748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310">
                  <a:extLst>
                    <a:ext uri="{9D8B030D-6E8A-4147-A177-3AD203B41FA5}">
                      <a16:colId xmlns:a16="http://schemas.microsoft.com/office/drawing/2014/main" val="3366417460"/>
                    </a:ext>
                  </a:extLst>
                </a:gridCol>
                <a:gridCol w="782000">
                  <a:extLst>
                    <a:ext uri="{9D8B030D-6E8A-4147-A177-3AD203B41FA5}">
                      <a16:colId xmlns:a16="http://schemas.microsoft.com/office/drawing/2014/main" val="716530176"/>
                    </a:ext>
                  </a:extLst>
                </a:gridCol>
                <a:gridCol w="1005532">
                  <a:extLst>
                    <a:ext uri="{9D8B030D-6E8A-4147-A177-3AD203B41FA5}">
                      <a16:colId xmlns:a16="http://schemas.microsoft.com/office/drawing/2014/main" val="742073236"/>
                    </a:ext>
                  </a:extLst>
                </a:gridCol>
                <a:gridCol w="1053004">
                  <a:extLst>
                    <a:ext uri="{9D8B030D-6E8A-4147-A177-3AD203B41FA5}">
                      <a16:colId xmlns:a16="http://schemas.microsoft.com/office/drawing/2014/main" val="333538987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807015108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447023766"/>
                    </a:ext>
                  </a:extLst>
                </a:gridCol>
                <a:gridCol w="1128170">
                  <a:extLst>
                    <a:ext uri="{9D8B030D-6E8A-4147-A177-3AD203B41FA5}">
                      <a16:colId xmlns:a16="http://schemas.microsoft.com/office/drawing/2014/main" val="558998815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4236795085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1269643337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104073701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3181859874"/>
                    </a:ext>
                  </a:extLst>
                </a:gridCol>
              </a:tblGrid>
              <a:tr h="568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EPREUVE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E3C SERIE 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(1</a:t>
                      </a:r>
                      <a:r>
                        <a:rPr lang="fr-FR" sz="1100" baseline="30000" dirty="0">
                          <a:effectLst/>
                        </a:rPr>
                        <a:t>ère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E3C SERIE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(1</a:t>
                      </a:r>
                      <a:r>
                        <a:rPr lang="fr-FR" sz="1100" baseline="30000" dirty="0">
                          <a:effectLst/>
                        </a:rPr>
                        <a:t>ère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SPE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(1</a:t>
                      </a:r>
                      <a:r>
                        <a:rPr lang="fr-FR" sz="1100" baseline="30000" dirty="0">
                          <a:effectLst/>
                        </a:rPr>
                        <a:t>ère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EAF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(1</a:t>
                      </a:r>
                      <a:r>
                        <a:rPr lang="fr-FR" sz="1100" baseline="30000" dirty="0">
                          <a:effectLst/>
                        </a:rPr>
                        <a:t>ère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SPE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(T</a:t>
                      </a:r>
                      <a:r>
                        <a:rPr lang="fr-FR" sz="1100" baseline="30000" dirty="0">
                          <a:effectLst/>
                        </a:rPr>
                        <a:t>ale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SPE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(T</a:t>
                      </a:r>
                      <a:r>
                        <a:rPr lang="fr-FR" sz="1100" baseline="30000" dirty="0">
                          <a:effectLst/>
                        </a:rPr>
                        <a:t>ale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EC SERIE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(T</a:t>
                      </a:r>
                      <a:r>
                        <a:rPr lang="fr-FR" sz="1100" baseline="30000" dirty="0">
                          <a:effectLst/>
                        </a:rPr>
                        <a:t>ale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Philo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(T</a:t>
                      </a:r>
                      <a:r>
                        <a:rPr lang="fr-FR" sz="1100" baseline="30000" dirty="0">
                          <a:effectLst/>
                        </a:rPr>
                        <a:t>ale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EPS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(T</a:t>
                      </a:r>
                      <a:r>
                        <a:rPr lang="fr-FR" sz="1100" baseline="30000" dirty="0">
                          <a:effectLst/>
                        </a:rPr>
                        <a:t>ale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Grand Oral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(T</a:t>
                      </a:r>
                      <a:r>
                        <a:rPr lang="fr-FR" sz="1100" baseline="30000" dirty="0">
                          <a:effectLst/>
                        </a:rPr>
                        <a:t>ale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extLst>
                  <a:ext uri="{0D108BD9-81ED-4DB2-BD59-A6C34878D82A}">
                    <a16:rowId xmlns:a16="http://schemas.microsoft.com/office/drawing/2014/main" val="4255185260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MATIERE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HG/LVA/LVB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HG/LVA/LVB/ Enseignement Scientifique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SPECIALITE abandonnée en fin de 1</a:t>
                      </a:r>
                      <a:r>
                        <a:rPr lang="fr-FR" sz="1000" baseline="30000" dirty="0">
                          <a:effectLst/>
                        </a:rPr>
                        <a:t>ère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FRANCAIS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SPECIALITE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SPECIALITE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HG/LVA/LVB/ Enseignement Scientifique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Philosophie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EPS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SPE/ORAL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extLst>
                  <a:ext uri="{0D108BD9-81ED-4DB2-BD59-A6C34878D82A}">
                    <a16:rowId xmlns:a16="http://schemas.microsoft.com/office/drawing/2014/main" val="2409581863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PERIODE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JAN 20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AVR 20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MAI 20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JUIN 20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MARS 21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MARS 21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AVR 21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7 JUIN 21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T1/T2/T3 T</a:t>
                      </a:r>
                      <a:r>
                        <a:rPr lang="fr-FR" sz="1000" baseline="30000">
                          <a:effectLst/>
                        </a:rPr>
                        <a:t>ale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14/18 JUIN 21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extLst>
                  <a:ext uri="{0D108BD9-81ED-4DB2-BD59-A6C34878D82A}">
                    <a16:rowId xmlns:a16="http://schemas.microsoft.com/office/drawing/2014/main" val="742965271"/>
                  </a:ext>
                </a:extLst>
              </a:tr>
              <a:tr h="568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NATURE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ECRIT/ORAL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ECRIT/ORAL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ECRIT/ORAL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ECRIT/ORAL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ECRIT/ORAL/ PRATIQUE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ECRIT/ORAL/ PRATIQUE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ECRIT/ORAL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ECRIT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CCF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(3 épreuves)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ORAL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extLst>
                  <a:ext uri="{0D108BD9-81ED-4DB2-BD59-A6C34878D82A}">
                    <a16:rowId xmlns:a16="http://schemas.microsoft.com/office/drawing/2014/main" val="441976988"/>
                  </a:ext>
                </a:extLst>
              </a:tr>
              <a:tr h="1627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Commentaire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EPREUVE EFFECTUEE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</a:rPr>
                        <a:t>EPREUVE ANNULEE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effectLst/>
                        </a:rPr>
                        <a:t>en</a:t>
                      </a:r>
                      <a:r>
                        <a:rPr lang="fr-FR" sz="1000" b="1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HG/LVA/LVB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</a:rPr>
                        <a:t>EPREUVE REMPLACEE CC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T1/T2 Notes d’ Enseignement Scientifique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EPREUVE REMPLACEE 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T1/T2 de 1</a:t>
                      </a:r>
                      <a:r>
                        <a:rPr lang="fr-FR" sz="1000" baseline="30000" dirty="0">
                          <a:effectLst/>
                        </a:rPr>
                        <a:t>ère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Notes de SPE 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EPREUVE REMPLACEE CC/CC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T1/T2 de 1</a:t>
                      </a:r>
                      <a:r>
                        <a:rPr lang="fr-FR" sz="1000" baseline="30000" dirty="0">
                          <a:effectLst/>
                        </a:rPr>
                        <a:t>ère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Notes de FRANÇAIS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EPREUVE REMPLACEE CC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T1/T2/T3 de T</a:t>
                      </a:r>
                      <a:r>
                        <a:rPr lang="fr-FR" sz="1000" baseline="30000" dirty="0">
                          <a:effectLst/>
                        </a:rPr>
                        <a:t>ale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Notes de SPE 2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EPREUVE REMPLACEE CC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T1/T2/T3 de T</a:t>
                      </a:r>
                      <a:r>
                        <a:rPr lang="fr-FR" sz="1000" baseline="30000" dirty="0">
                          <a:effectLst/>
                        </a:rPr>
                        <a:t>ale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Notes de SPE 1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EPREUVE REMPLACEE CC 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T1/T2/T3 de T</a:t>
                      </a:r>
                      <a:r>
                        <a:rPr lang="fr-FR" sz="1000" baseline="30000" dirty="0">
                          <a:effectLst/>
                        </a:rPr>
                        <a:t>ale</a:t>
                      </a:r>
                      <a:endParaRPr lang="fr-FR" sz="10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Notes de chaque enseignement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EPREUVE MAINTENUE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EPREUVE MAINTENUE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EPREUVE MAINTENUE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extLst>
                  <a:ext uri="{0D108BD9-81ED-4DB2-BD59-A6C34878D82A}">
                    <a16:rowId xmlns:a16="http://schemas.microsoft.com/office/drawing/2014/main" val="2713874443"/>
                  </a:ext>
                </a:extLst>
              </a:tr>
              <a:tr h="49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COEFFICIENT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HG/LVA/LVB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strike="sngStrike" dirty="0">
                          <a:effectLst/>
                        </a:rPr>
                        <a:t>1/3 DE 5</a:t>
                      </a: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strike="sngStrike" dirty="0">
                          <a:effectLst/>
                        </a:rPr>
                        <a:t>HG/LVA/LVB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strike="sngStrike" dirty="0">
                          <a:effectLst/>
                        </a:rPr>
                        <a:t>1/3 DE 5 </a:t>
                      </a:r>
                      <a:endParaRPr lang="fr-FR" sz="1000" strike="sngStrik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5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ECRIT 5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HG/LVA/LVB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strike="sngStrike" dirty="0">
                          <a:effectLst/>
                        </a:rPr>
                        <a:t>1/3 DE 5</a:t>
                      </a:r>
                      <a:r>
                        <a:rPr lang="fr-FR" sz="1000" strike="noStrike" dirty="0">
                          <a:effectLst/>
                        </a:rPr>
                        <a:t> </a:t>
                      </a:r>
                      <a:r>
                        <a:rPr lang="fr-FR" sz="1200" b="1" strike="noStrike" dirty="0">
                          <a:effectLst/>
                        </a:rPr>
                        <a:t>½ DE 5</a:t>
                      </a:r>
                      <a:endParaRPr lang="fr-FR" sz="1000" b="1" strike="noStrik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8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5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extLst>
                  <a:ext uri="{0D108BD9-81ED-4DB2-BD59-A6C34878D82A}">
                    <a16:rowId xmlns:a16="http://schemas.microsoft.com/office/drawing/2014/main" val="2977399967"/>
                  </a:ext>
                </a:extLst>
              </a:tr>
              <a:tr h="606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COEFFICIENT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HG/LVA/LVB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½ DE 5</a:t>
                      </a:r>
                      <a:endParaRPr lang="en-MU" sz="11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Enseignement Scientifique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</a:rPr>
                        <a:t>½ DE 5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U" sz="1000">
                          <a:effectLst/>
                        </a:rPr>
                        <a:t> </a:t>
                      </a:r>
                      <a:endParaRPr lang="en-MU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ORAL 5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U" sz="1000">
                          <a:effectLst/>
                        </a:rPr>
                        <a:t> </a:t>
                      </a:r>
                      <a:endParaRPr lang="en-MU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U" sz="1000">
                          <a:effectLst/>
                        </a:rPr>
                        <a:t> </a:t>
                      </a:r>
                      <a:endParaRPr lang="en-MU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Enseignement Scientifique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</a:rPr>
                        <a:t>½ DE 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U" sz="1000" dirty="0">
                          <a:effectLst/>
                        </a:rPr>
                        <a:t> </a:t>
                      </a:r>
                      <a:endParaRPr lang="en-MU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U" sz="1000">
                          <a:effectLst/>
                        </a:rPr>
                        <a:t> </a:t>
                      </a:r>
                      <a:endParaRPr lang="en-MU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U" sz="1000" dirty="0">
                          <a:effectLst/>
                        </a:rPr>
                        <a:t> </a:t>
                      </a:r>
                      <a:endParaRPr lang="en-MU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92" marR="44492" marT="0" marB="0"/>
                </a:tc>
                <a:extLst>
                  <a:ext uri="{0D108BD9-81ED-4DB2-BD59-A6C34878D82A}">
                    <a16:rowId xmlns:a16="http://schemas.microsoft.com/office/drawing/2014/main" val="3839254761"/>
                  </a:ext>
                </a:extLst>
              </a:tr>
            </a:tbl>
          </a:graphicData>
        </a:graphic>
      </p:graphicFrame>
      <p:pic>
        <p:nvPicPr>
          <p:cNvPr id="4098" name="Picture 2" descr="CHRONO-CAISSE - LORNTECH - Communauté &amp; Capitale French Tech">
            <a:extLst>
              <a:ext uri="{FF2B5EF4-FFF2-40B4-BE49-F238E27FC236}">
                <a16:creationId xmlns:a16="http://schemas.microsoft.com/office/drawing/2014/main" id="{381A161B-2874-4C6A-8E69-4A18A4E0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36" y="777579"/>
            <a:ext cx="1468064" cy="14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66E7AC2-4844-4103-861D-0D4FA7E6B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30753"/>
              </p:ext>
            </p:extLst>
          </p:nvPr>
        </p:nvGraphicFramePr>
        <p:xfrm>
          <a:off x="455953" y="1735064"/>
          <a:ext cx="10515600" cy="5046789"/>
        </p:xfrm>
        <a:graphic>
          <a:graphicData uri="http://schemas.openxmlformats.org/drawingml/2006/table">
            <a:tbl>
              <a:tblPr firstRow="1" firstCol="1" bandRow="1"/>
              <a:tblGrid>
                <a:gridCol w="4104876">
                  <a:extLst>
                    <a:ext uri="{9D8B030D-6E8A-4147-A177-3AD203B41FA5}">
                      <a16:colId xmlns:a16="http://schemas.microsoft.com/office/drawing/2014/main" val="2276828687"/>
                    </a:ext>
                  </a:extLst>
                </a:gridCol>
                <a:gridCol w="4104876">
                  <a:extLst>
                    <a:ext uri="{9D8B030D-6E8A-4147-A177-3AD203B41FA5}">
                      <a16:colId xmlns:a16="http://schemas.microsoft.com/office/drawing/2014/main" val="2647489530"/>
                    </a:ext>
                  </a:extLst>
                </a:gridCol>
                <a:gridCol w="2305848">
                  <a:extLst>
                    <a:ext uri="{9D8B030D-6E8A-4147-A177-3AD203B41FA5}">
                      <a16:colId xmlns:a16="http://schemas.microsoft.com/office/drawing/2014/main" val="2533425834"/>
                    </a:ext>
                  </a:extLst>
                </a:gridCol>
              </a:tblGrid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EPREUVE</a:t>
                      </a:r>
                      <a:endParaRPr lang="fr-FR" sz="2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NATURE</a:t>
                      </a:r>
                      <a:endParaRPr lang="fr-FR" sz="2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COEFFICIENT, TOTAL 100</a:t>
                      </a:r>
                      <a:endParaRPr lang="fr-FR" sz="2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04992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HG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Contrôle Continu, EPREUVE COMMUNE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25975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LVA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Contrôle Continu, EPREUVE COMMUNE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08373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LVB</a:t>
                      </a: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Contrôle Continu, EPREUVE COMMUNE</a:t>
                      </a: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17424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FRANÇAIS ECRIT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EPREUVE FINALE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31817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FRANÇAIS ORAL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EPREUVE FINALE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65719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EPS (</a:t>
                      </a: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EPREUVE 1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/ EPREUVE 2 / EPREUVE 3)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Contrôle Continu, EPREUVE COMMUNE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655114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ENSEIGNEMENT SCIENTIFIQUE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Contrôle Continu, EPREUVE COMMUNE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58859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SPECIALITE 1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EPREUVE FINALE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4912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SPECIALITE 2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EPREUVE FINALE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83058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SPECIALITE 3 (Fin de 1</a:t>
                      </a:r>
                      <a:r>
                        <a:rPr lang="fr-FR" sz="1400" b="0" i="0" u="none" strike="noStrike" baseline="300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ère</a:t>
                      </a: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Contrôle Continu, EPREUVE COMMUNE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257415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PHILOSOPHIE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EPREUVE FINALE</a:t>
                      </a:r>
                      <a:endParaRPr lang="fr-FR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99836"/>
                  </a:ext>
                </a:extLst>
              </a:tr>
              <a:tr h="34681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GRAND ORAL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EPREUVE FINALE</a:t>
                      </a:r>
                      <a:endParaRPr lang="fr-FR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54171"/>
                  </a:ext>
                </a:extLst>
              </a:tr>
              <a:tr h="36372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BULLETIN DE 1</a:t>
                      </a:r>
                      <a:r>
                        <a:rPr lang="fr-FR" sz="1400" b="0" i="0" u="none" strike="noStrike" baseline="300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ère</a:t>
                      </a: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(T1/T2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400" b="1" i="0" u="none" strike="sng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T3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Contrôle Continu, Note de Bulletin</a:t>
                      </a:r>
                      <a:endParaRPr lang="fr-FR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789877"/>
                  </a:ext>
                </a:extLst>
              </a:tr>
              <a:tr h="3335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BULLETIN DE T</a:t>
                      </a:r>
                      <a:r>
                        <a:rPr lang="fr-FR" sz="1400" b="0" i="0" u="none" strike="noStrike" baseline="30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ale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T1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/T2/T3)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Contrôle Continu,  Note de Bulletin</a:t>
                      </a:r>
                      <a:endParaRPr lang="fr-FR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5/100</a:t>
                      </a:r>
                      <a:endParaRPr lang="fr-FR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7" marR="88227" marT="12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26809"/>
                  </a:ext>
                </a:extLst>
              </a:tr>
            </a:tbl>
          </a:graphicData>
        </a:graphic>
      </p:graphicFrame>
      <p:sp>
        <p:nvSpPr>
          <p:cNvPr id="10" name="Forme libre : Forme 23">
            <a:extLst>
              <a:ext uri="{FF2B5EF4-FFF2-40B4-BE49-F238E27FC236}">
                <a16:creationId xmlns:a16="http://schemas.microsoft.com/office/drawing/2014/main" id="{19458577-6AD4-42A9-9439-3790DB41BBC8}"/>
              </a:ext>
            </a:extLst>
          </p:cNvPr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026280-3BB2-4398-9FF8-5006E9ECD7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6BB626-E072-4EFA-B272-C8AFD0AD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676" y="517310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fr-FR" sz="5400" b="1" dirty="0"/>
              <a:t>Baccalauréat,</a:t>
            </a:r>
            <a:br>
              <a:rPr lang="fr-FR" sz="5400" b="1" dirty="0"/>
            </a:br>
            <a:r>
              <a:rPr lang="fr-FR" sz="5400" b="1" dirty="0"/>
              <a:t>		Information dynamique</a:t>
            </a:r>
            <a:endParaRPr lang="LID4096" sz="52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DB8934E-5A88-4B63-B785-F8128BE95C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e libre : Forme 23">
            <a:extLst>
              <a:ext uri="{FF2B5EF4-FFF2-40B4-BE49-F238E27FC236}">
                <a16:creationId xmlns:a16="http://schemas.microsoft.com/office/drawing/2014/main" id="{19458577-6AD4-42A9-9439-3790DB41BBC8}"/>
              </a:ext>
            </a:extLst>
          </p:cNvPr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026280-3BB2-4398-9FF8-5006E9ECD7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6BB626-E072-4EFA-B272-C8AFD0AD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676" y="517310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fr-FR" sz="5400" b="1" dirty="0"/>
              <a:t>Baccalauréat,</a:t>
            </a:r>
            <a:br>
              <a:rPr lang="fr-FR" sz="5400" b="1" dirty="0"/>
            </a:br>
            <a:r>
              <a:rPr lang="fr-FR" sz="5400" b="1" dirty="0"/>
              <a:t>		Information dynamique</a:t>
            </a:r>
            <a:endParaRPr lang="LID4096" sz="52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DB8934E-5A88-4B63-B785-F8128BE95C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5BF9C8D-EEB7-4FB0-814C-4BA16EBF4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0" i="0" u="none" strike="noStrike" baseline="0" dirty="0">
                <a:solidFill>
                  <a:srgbClr val="000000"/>
                </a:solidFill>
                <a:latin typeface="CHGKWS+Calibri"/>
              </a:rPr>
              <a:t>MODALITES DE CALCUL du Contrôle Continu Bac 2021</a:t>
            </a:r>
          </a:p>
          <a:p>
            <a:pPr marL="0" indent="0">
              <a:buNone/>
            </a:pPr>
            <a:endParaRPr lang="LID4096" sz="3600" dirty="0"/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C57BF766-7229-44C5-889B-15FCBE0177B8}"/>
              </a:ext>
            </a:extLst>
          </p:cNvPr>
          <p:cNvSpPr/>
          <p:nvPr/>
        </p:nvSpPr>
        <p:spPr>
          <a:xfrm>
            <a:off x="1097280" y="2438400"/>
            <a:ext cx="3078480" cy="1402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0" u="none" strike="noStrike" baseline="0" dirty="0">
                <a:solidFill>
                  <a:schemeClr val="bg1"/>
                </a:solidFill>
                <a:latin typeface="CHGKWS+Calibri"/>
              </a:rPr>
              <a:t>10%</a:t>
            </a:r>
          </a:p>
          <a:p>
            <a:pPr algn="ctr"/>
            <a:r>
              <a:rPr lang="fr-FR" sz="2800" b="1" i="0" u="none" strike="noStrike" baseline="0" dirty="0">
                <a:solidFill>
                  <a:schemeClr val="bg1"/>
                </a:solidFill>
                <a:latin typeface="CHGKWS+Calibri"/>
              </a:rPr>
              <a:t>LIVRET </a:t>
            </a:r>
          </a:p>
          <a:p>
            <a:pPr algn="ctr"/>
            <a:endParaRPr lang="fr-FR" sz="300" b="0" i="0" u="none" strike="noStrike" baseline="0" dirty="0">
              <a:solidFill>
                <a:srgbClr val="000000"/>
              </a:solidFill>
              <a:latin typeface="CHGKWS+Calibri"/>
            </a:endParaRPr>
          </a:p>
          <a:p>
            <a:pPr algn="ctr"/>
            <a:r>
              <a:rPr lang="fr-FR" sz="1200" b="0" i="0" u="none" strike="noStrike" baseline="0" dirty="0">
                <a:solidFill>
                  <a:srgbClr val="000000"/>
                </a:solidFill>
                <a:latin typeface="CHGKWS+Calibri"/>
              </a:rPr>
              <a:t>Moyenne de chaque enseignement arrondie au point entier supérieur </a:t>
            </a:r>
            <a:endParaRPr lang="LID4096" sz="1200" dirty="0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8354DE7C-C283-460C-8237-D22473A3EDA7}"/>
              </a:ext>
            </a:extLst>
          </p:cNvPr>
          <p:cNvSpPr/>
          <p:nvPr/>
        </p:nvSpPr>
        <p:spPr>
          <a:xfrm>
            <a:off x="4563757" y="2438400"/>
            <a:ext cx="2987040" cy="1402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HGKWS+Calibri"/>
              </a:rPr>
              <a:t>5% 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CHGKWS+Calibri"/>
              </a:rPr>
              <a:t>BULLETIN</a:t>
            </a:r>
          </a:p>
          <a:p>
            <a:pPr algn="ctr"/>
            <a:endParaRPr lang="fr-FR" sz="1200" dirty="0">
              <a:solidFill>
                <a:srgbClr val="000000"/>
              </a:solidFill>
              <a:latin typeface="CHGKWS+Calibri"/>
            </a:endParaRPr>
          </a:p>
          <a:p>
            <a:pPr algn="ctr"/>
            <a:r>
              <a:rPr lang="fr-FR" sz="1400" dirty="0">
                <a:solidFill>
                  <a:srgbClr val="000000"/>
                </a:solidFill>
                <a:latin typeface="CHGKWS+Calibri"/>
              </a:rPr>
              <a:t>scolaire de 1</a:t>
            </a:r>
            <a:r>
              <a:rPr lang="fr-FR" sz="1400" baseline="30000" dirty="0">
                <a:solidFill>
                  <a:srgbClr val="000000"/>
                </a:solidFill>
                <a:latin typeface="CHGKWS+Calibri"/>
              </a:rPr>
              <a:t>ère</a:t>
            </a:r>
            <a:r>
              <a:rPr lang="fr-FR" sz="1400" dirty="0">
                <a:solidFill>
                  <a:srgbClr val="000000"/>
                </a:solidFill>
                <a:latin typeface="CHGKWS+Calibri"/>
              </a:rPr>
              <a:t>  </a:t>
            </a:r>
            <a:endParaRPr lang="LID4096" sz="1400" dirty="0">
              <a:solidFill>
                <a:srgbClr val="000000"/>
              </a:solidFill>
              <a:latin typeface="CHGKWS+Calibri"/>
            </a:endParaRPr>
          </a:p>
        </p:txBody>
      </p:sp>
      <p:sp>
        <p:nvSpPr>
          <p:cNvPr id="16" name="Flèche : pentagone 15">
            <a:extLst>
              <a:ext uri="{FF2B5EF4-FFF2-40B4-BE49-F238E27FC236}">
                <a16:creationId xmlns:a16="http://schemas.microsoft.com/office/drawing/2014/main" id="{513B1A30-7425-4F6A-9D3B-B772CC58C9B5}"/>
              </a:ext>
            </a:extLst>
          </p:cNvPr>
          <p:cNvSpPr/>
          <p:nvPr/>
        </p:nvSpPr>
        <p:spPr>
          <a:xfrm>
            <a:off x="7928634" y="2438400"/>
            <a:ext cx="2987040" cy="1402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HGKWS+Calibri"/>
              </a:rPr>
              <a:t>5% 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CHGKWS+Calibri"/>
              </a:rPr>
              <a:t>BULLETIN</a:t>
            </a:r>
          </a:p>
          <a:p>
            <a:pPr algn="ctr"/>
            <a:endParaRPr lang="fr-FR" sz="1200" dirty="0">
              <a:solidFill>
                <a:srgbClr val="000000"/>
              </a:solidFill>
              <a:latin typeface="CHGKWS+Calibri"/>
            </a:endParaRPr>
          </a:p>
          <a:p>
            <a:pPr algn="ctr"/>
            <a:r>
              <a:rPr lang="fr-FR" sz="1400" dirty="0">
                <a:solidFill>
                  <a:srgbClr val="000000"/>
                </a:solidFill>
                <a:latin typeface="CHGKWS+Calibri"/>
              </a:rPr>
              <a:t>scolaire de T</a:t>
            </a:r>
            <a:r>
              <a:rPr lang="fr-FR" sz="1400" baseline="30000" dirty="0">
                <a:solidFill>
                  <a:srgbClr val="000000"/>
                </a:solidFill>
                <a:latin typeface="CHGKWS+Calibri"/>
              </a:rPr>
              <a:t>ale</a:t>
            </a:r>
            <a:endParaRPr lang="LID4096" baseline="30000" dirty="0"/>
          </a:p>
        </p:txBody>
      </p:sp>
      <p:sp>
        <p:nvSpPr>
          <p:cNvPr id="17" name="Légende : flèche vers la droite 16">
            <a:extLst>
              <a:ext uri="{FF2B5EF4-FFF2-40B4-BE49-F238E27FC236}">
                <a16:creationId xmlns:a16="http://schemas.microsoft.com/office/drawing/2014/main" id="{E07F8AFD-5D08-49AC-B76E-5A379C390A05}"/>
              </a:ext>
            </a:extLst>
          </p:cNvPr>
          <p:cNvSpPr/>
          <p:nvPr/>
        </p:nvSpPr>
        <p:spPr>
          <a:xfrm>
            <a:off x="1097280" y="4048710"/>
            <a:ext cx="2143760" cy="261524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HGKWS+Calibri"/>
              </a:rPr>
              <a:t>EC 30 %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CHGKWS+Calibri"/>
              </a:rPr>
              <a:t>Epreuves Communes</a:t>
            </a:r>
            <a:endParaRPr lang="LID4096" sz="2000" b="1" dirty="0">
              <a:solidFill>
                <a:schemeClr val="bg1"/>
              </a:solidFill>
              <a:latin typeface="CHGKWS+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9BFB02-F869-49EF-BC7A-5F0CFBF87BA5}"/>
              </a:ext>
            </a:extLst>
          </p:cNvPr>
          <p:cNvSpPr/>
          <p:nvPr/>
        </p:nvSpPr>
        <p:spPr>
          <a:xfrm>
            <a:off x="3241040" y="3958630"/>
            <a:ext cx="8636410" cy="9193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0" u="none" strike="noStrike" baseline="0" dirty="0">
                <a:solidFill>
                  <a:schemeClr val="tx1"/>
                </a:solidFill>
                <a:latin typeface="IELFMX+Calibri-Bold"/>
              </a:rPr>
              <a:t>HG/LVA</a:t>
            </a:r>
            <a:r>
              <a:rPr lang="fr-FR" b="1" dirty="0">
                <a:solidFill>
                  <a:schemeClr val="tx1"/>
                </a:solidFill>
                <a:latin typeface="IELFMX+Calibri-Bold"/>
              </a:rPr>
              <a:t>/LVB  </a:t>
            </a:r>
            <a:r>
              <a:rPr lang="fr-FR" sz="1400" b="1" dirty="0">
                <a:solidFill>
                  <a:srgbClr val="000000"/>
                </a:solidFill>
                <a:latin typeface="IELFMX+Calibri-Bold"/>
              </a:rPr>
              <a:t>		        </a:t>
            </a:r>
            <a:r>
              <a:rPr lang="fr-FR" sz="1400" b="1" dirty="0">
                <a:solidFill>
                  <a:srgbClr val="00B050"/>
                </a:solidFill>
                <a:latin typeface="IELFMX+Calibri-Bold"/>
              </a:rPr>
              <a:t>Note E3C1 de 1</a:t>
            </a:r>
            <a:r>
              <a:rPr lang="fr-FR" sz="1400" b="1" baseline="30000" dirty="0">
                <a:solidFill>
                  <a:srgbClr val="00B050"/>
                </a:solidFill>
                <a:latin typeface="IELFMX+Calibri-Bold"/>
              </a:rPr>
              <a:t>ère</a:t>
            </a:r>
            <a:r>
              <a:rPr lang="fr-FR" sz="1400" b="1" dirty="0">
                <a:solidFill>
                  <a:srgbClr val="00B050"/>
                </a:solidFill>
                <a:latin typeface="IELFMX+Calibri-Bold"/>
              </a:rPr>
              <a:t> en 2019-20 </a:t>
            </a:r>
            <a:r>
              <a:rPr lang="fr-FR" sz="1400" b="1" dirty="0">
                <a:solidFill>
                  <a:srgbClr val="000000"/>
                </a:solidFill>
                <a:latin typeface="IELFMX+Calibri-Bold"/>
              </a:rPr>
              <a:t>+ </a:t>
            </a:r>
            <a:r>
              <a:rPr lang="fr-FR" sz="1400" b="1" dirty="0">
                <a:solidFill>
                  <a:srgbClr val="7030A0"/>
                </a:solidFill>
                <a:latin typeface="IELFMX+Calibri-Bold"/>
              </a:rPr>
              <a:t>Moyenne de la discipline en Tale 2020-21</a:t>
            </a:r>
            <a:endParaRPr lang="fr-FR" sz="1400" b="1" i="0" u="none" strike="noStrike" baseline="0" dirty="0">
              <a:solidFill>
                <a:srgbClr val="7030A0"/>
              </a:solidFill>
              <a:latin typeface="IELFMX+Calibri-Bold"/>
            </a:endParaRPr>
          </a:p>
          <a:p>
            <a:r>
              <a:rPr lang="fr-FR" sz="1100" b="1" dirty="0">
                <a:solidFill>
                  <a:srgbClr val="000000"/>
                </a:solidFill>
                <a:latin typeface="IELFMX+Calibri-Bold"/>
              </a:rPr>
              <a:t>	</a:t>
            </a:r>
            <a:r>
              <a:rPr lang="fr-FR" b="1" dirty="0">
                <a:solidFill>
                  <a:srgbClr val="000000"/>
                </a:solidFill>
                <a:latin typeface="IELFMX+Calibri-Bold"/>
              </a:rPr>
              <a:t>= 5% chacun </a:t>
            </a:r>
            <a:r>
              <a:rPr lang="fr-FR" sz="1600" b="1" dirty="0">
                <a:solidFill>
                  <a:srgbClr val="000000"/>
                </a:solidFill>
                <a:latin typeface="IELFMX+Calibri-Bold"/>
              </a:rPr>
              <a:t>	     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 moyenne de l‘enseignement arrondie au 10</a:t>
            </a:r>
            <a:r>
              <a:rPr lang="fr-FR" sz="1400" b="0" i="0" u="none" strike="noStrike" baseline="30000" dirty="0">
                <a:solidFill>
                  <a:srgbClr val="000000"/>
                </a:solidFill>
                <a:latin typeface="CHGKWS+Calibri"/>
              </a:rPr>
              <a:t>ème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CHGKWS+Calibri"/>
              </a:rPr>
              <a:t> le plus proche </a:t>
            </a:r>
            <a:endParaRPr lang="fr-FR" sz="1400" b="1" i="0" u="none" strike="noStrike" baseline="0" dirty="0">
              <a:solidFill>
                <a:srgbClr val="000000"/>
              </a:solidFill>
              <a:latin typeface="IELFMX+Calibri-Bold"/>
            </a:endParaRPr>
          </a:p>
          <a:p>
            <a:r>
              <a:rPr lang="fr-FR" b="1" dirty="0">
                <a:solidFill>
                  <a:schemeClr val="tx1"/>
                </a:solidFill>
                <a:latin typeface="IELFMX+Calibri-Bold"/>
              </a:rPr>
              <a:t>Maths (T)	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E262A7-4ED4-4653-97B2-E4873F43E176}"/>
              </a:ext>
            </a:extLst>
          </p:cNvPr>
          <p:cNvSpPr/>
          <p:nvPr/>
        </p:nvSpPr>
        <p:spPr>
          <a:xfrm>
            <a:off x="3241040" y="4996125"/>
            <a:ext cx="8636410" cy="690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IELFMX+Calibri-Bold"/>
              </a:rPr>
              <a:t>Enseignement de spécialité abandonnée 	</a:t>
            </a:r>
            <a:r>
              <a:rPr lang="fr-FR" sz="1400" b="1" dirty="0">
                <a:solidFill>
                  <a:srgbClr val="00B050"/>
                </a:solidFill>
                <a:latin typeface="IELFMX+Calibri-Bold"/>
              </a:rPr>
              <a:t>Moyenne annuelle de la discipline concernée en 1</a:t>
            </a:r>
            <a:r>
              <a:rPr lang="fr-FR" sz="1400" b="1" baseline="30000" dirty="0">
                <a:solidFill>
                  <a:srgbClr val="00B050"/>
                </a:solidFill>
                <a:latin typeface="IELFMX+Calibri-Bold"/>
              </a:rPr>
              <a:t>ère</a:t>
            </a:r>
            <a:r>
              <a:rPr lang="fr-FR" sz="1400" b="1" dirty="0">
                <a:solidFill>
                  <a:srgbClr val="00B050"/>
                </a:solidFill>
                <a:latin typeface="IELFMX+Calibri-Bold"/>
              </a:rPr>
              <a:t>  </a:t>
            </a:r>
          </a:p>
          <a:p>
            <a:r>
              <a:rPr lang="fr-FR" b="1" dirty="0">
                <a:solidFill>
                  <a:srgbClr val="000000"/>
                </a:solidFill>
                <a:latin typeface="IELFMX+Calibri-Bold"/>
              </a:rPr>
              <a:t>	= 5%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IELFMX+Calibri-Bold"/>
              </a:rPr>
              <a:t> 				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Moy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400" u="sng" dirty="0">
                <a:solidFill>
                  <a:srgbClr val="000000"/>
                </a:solidFill>
                <a:latin typeface="Calibri" panose="020F0502020204030204" pitchFamily="34" charset="0"/>
              </a:rPr>
              <a:t>T1 et T2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arrondie au 10ème le plus proche </a:t>
            </a:r>
            <a:endParaRPr lang="LID4096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C97012-A01F-4B65-B026-9E5640F2A173}"/>
              </a:ext>
            </a:extLst>
          </p:cNvPr>
          <p:cNvSpPr/>
          <p:nvPr/>
        </p:nvSpPr>
        <p:spPr>
          <a:xfrm>
            <a:off x="3241040" y="5842520"/>
            <a:ext cx="8636410" cy="821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IELFMX+Calibri-Bold"/>
              </a:rPr>
              <a:t>Enseignement scientifique (G)   	</a:t>
            </a:r>
            <a:r>
              <a:rPr lang="fr-FR" sz="1400" b="1" dirty="0">
                <a:solidFill>
                  <a:srgbClr val="00B050"/>
                </a:solidFill>
                <a:latin typeface="IELFMX+Calibri-Bold"/>
              </a:rPr>
              <a:t>Moyenne annuelle de 1</a:t>
            </a:r>
            <a:r>
              <a:rPr lang="fr-FR" sz="1400" b="1" baseline="30000" dirty="0">
                <a:solidFill>
                  <a:srgbClr val="00B050"/>
                </a:solidFill>
                <a:latin typeface="IELFMX+Calibri-Bold"/>
              </a:rPr>
              <a:t>ère</a:t>
            </a:r>
            <a:r>
              <a:rPr lang="fr-FR" sz="1400" b="1" dirty="0">
                <a:solidFill>
                  <a:srgbClr val="00B050"/>
                </a:solidFill>
                <a:latin typeface="IELFMX+Calibri-Bold"/>
              </a:rPr>
              <a:t>  </a:t>
            </a:r>
            <a:r>
              <a:rPr lang="fr-FR" sz="1400" b="1" u="sng" dirty="0">
                <a:solidFill>
                  <a:srgbClr val="00B050"/>
                </a:solidFill>
                <a:latin typeface="IELFMX+Calibri-Bold"/>
              </a:rPr>
              <a:t>T1 et T2</a:t>
            </a:r>
            <a:r>
              <a:rPr lang="fr-FR" sz="1400" b="1" dirty="0">
                <a:solidFill>
                  <a:srgbClr val="00B050"/>
                </a:solidFill>
                <a:latin typeface="IELFMX+Calibri-Bold"/>
              </a:rPr>
              <a:t>  + </a:t>
            </a:r>
            <a:r>
              <a:rPr lang="fr-FR" sz="1400" b="1" dirty="0">
                <a:solidFill>
                  <a:srgbClr val="800080"/>
                </a:solidFill>
                <a:latin typeface="IELFMX+Calibri-Bold"/>
              </a:rPr>
              <a:t>Moyenne annuelle de T</a:t>
            </a:r>
            <a:r>
              <a:rPr lang="fr-FR" sz="1400" b="1" baseline="30000" dirty="0">
                <a:solidFill>
                  <a:srgbClr val="800080"/>
                </a:solidFill>
                <a:latin typeface="IELFMX+Calibri-Bold"/>
              </a:rPr>
              <a:t>ale</a:t>
            </a:r>
            <a:r>
              <a:rPr lang="fr-FR" sz="1400" b="1" dirty="0">
                <a:solidFill>
                  <a:srgbClr val="800080"/>
                </a:solidFill>
                <a:latin typeface="IELFMX+Calibri-Bold"/>
              </a:rPr>
              <a:t> </a:t>
            </a:r>
          </a:p>
          <a:p>
            <a:r>
              <a:rPr lang="fr-FR" b="1" dirty="0">
                <a:solidFill>
                  <a:srgbClr val="000000"/>
                </a:solidFill>
                <a:latin typeface="IELFMX+Calibri-Bold"/>
              </a:rPr>
              <a:t>EPS				</a:t>
            </a:r>
            <a:r>
              <a:rPr lang="fr-FR" sz="1400" b="1" dirty="0">
                <a:solidFill>
                  <a:srgbClr val="800080"/>
                </a:solidFill>
                <a:latin typeface="IELFMX+Calibri-Bold"/>
              </a:rPr>
              <a:t>CCF (3 épreuves de T</a:t>
            </a:r>
            <a:r>
              <a:rPr lang="fr-FR" sz="1400" b="1" baseline="30000" dirty="0">
                <a:solidFill>
                  <a:srgbClr val="800080"/>
                </a:solidFill>
                <a:latin typeface="IELFMX+Calibri-Bold"/>
              </a:rPr>
              <a:t>ale</a:t>
            </a:r>
            <a:r>
              <a:rPr lang="fr-FR" sz="1400" b="1" dirty="0">
                <a:solidFill>
                  <a:srgbClr val="800080"/>
                </a:solidFill>
                <a:latin typeface="IELFMX+Calibri-Bold"/>
              </a:rPr>
              <a:t>)</a:t>
            </a:r>
          </a:p>
          <a:p>
            <a:r>
              <a:rPr lang="fr-FR" b="1" dirty="0">
                <a:solidFill>
                  <a:srgbClr val="000000"/>
                </a:solidFill>
                <a:latin typeface="IELFMX+Calibri-Bold"/>
              </a:rPr>
              <a:t>	</a:t>
            </a:r>
            <a:r>
              <a:rPr lang="fr-FR" sz="1400" b="1" dirty="0">
                <a:solidFill>
                  <a:srgbClr val="000000"/>
                </a:solidFill>
                <a:latin typeface="IELFMX+Calibri-Bold"/>
              </a:rPr>
              <a:t>= </a:t>
            </a:r>
            <a:r>
              <a:rPr lang="fr-FR" b="1" dirty="0">
                <a:solidFill>
                  <a:srgbClr val="000000"/>
                </a:solidFill>
                <a:latin typeface="IELFMX+Calibri-Bold"/>
              </a:rPr>
              <a:t>5% chacun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402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2460</Words>
  <Application>Microsoft Office PowerPoint</Application>
  <PresentationFormat>Grand écran</PresentationFormat>
  <Paragraphs>392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8" baseType="lpstr">
      <vt:lpstr>宋体</vt:lpstr>
      <vt:lpstr>Archive</vt:lpstr>
      <vt:lpstr>Arial</vt:lpstr>
      <vt:lpstr>Calibri</vt:lpstr>
      <vt:lpstr>Calibri Light</vt:lpstr>
      <vt:lpstr>CHGKWS+Calibri</vt:lpstr>
      <vt:lpstr>Courier New</vt:lpstr>
      <vt:lpstr>DengXian</vt:lpstr>
      <vt:lpstr>Franklin Gothic Book</vt:lpstr>
      <vt:lpstr>IELFMX+Calibri-Bold</vt:lpstr>
      <vt:lpstr>Marianne</vt:lpstr>
      <vt:lpstr>Roboto</vt:lpstr>
      <vt:lpstr>Times</vt:lpstr>
      <vt:lpstr>Times New Roman</vt:lpstr>
      <vt:lpstr>Wingdings</vt:lpstr>
      <vt:lpstr>Thème Office</vt:lpstr>
      <vt:lpstr>Image bitmap</vt:lpstr>
      <vt:lpstr>Présentation PowerPoint</vt:lpstr>
      <vt:lpstr>Ordre du jour</vt:lpstr>
      <vt:lpstr>   Baccalauréat,      Information dynamique</vt:lpstr>
      <vt:lpstr>   Baccalauréat,      Information dynamique</vt:lpstr>
      <vt:lpstr>   Baccalauréat,      Information dynamique</vt:lpstr>
      <vt:lpstr>    Baccalauréat,      Information dynamique</vt:lpstr>
      <vt:lpstr>    Baccalauréat,      Information dynamique</vt:lpstr>
      <vt:lpstr>Baccalauréat,   Information dynamique</vt:lpstr>
      <vt:lpstr>Baccalauréat,   Information dynamique</vt:lpstr>
      <vt:lpstr>Baccalauréat,   Information dynamique</vt:lpstr>
      <vt:lpstr>   PARCOURSUP,      Information dynamique</vt:lpstr>
      <vt:lpstr>   Epreuve de Grand Oral,        Présentation  « L’oral est à la fois un outil au service des apprentissages            et un objet d’apprentissage en lui-même »</vt:lpstr>
      <vt:lpstr>  Grand Oral,     Présentation</vt:lpstr>
      <vt:lpstr>Présentation PowerPoint</vt:lpstr>
      <vt:lpstr>Grand Oral,     L’épreuve</vt:lpstr>
      <vt:lpstr>Grand Oral,     L’épreuve</vt:lpstr>
      <vt:lpstr>Grand Oral,     L’épreuve</vt:lpstr>
      <vt:lpstr>Grand Oral,     Le Calendrier</vt:lpstr>
      <vt:lpstr>Présentation PowerPoint</vt:lpstr>
      <vt:lpstr>Epreuve de Grand Oral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DARIEL</dc:creator>
  <cp:lastModifiedBy>Joelle GUIOT</cp:lastModifiedBy>
  <cp:revision>11</cp:revision>
  <dcterms:created xsi:type="dcterms:W3CDTF">2021-02-02T12:31:42Z</dcterms:created>
  <dcterms:modified xsi:type="dcterms:W3CDTF">2021-02-15T06:37:47Z</dcterms:modified>
</cp:coreProperties>
</file>