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364" r:id="rId3"/>
    <p:sldId id="538" r:id="rId4"/>
    <p:sldId id="587" r:id="rId5"/>
    <p:sldId id="421" r:id="rId6"/>
    <p:sldId id="411" r:id="rId7"/>
    <p:sldId id="320" r:id="rId8"/>
    <p:sldId id="426" r:id="rId9"/>
    <p:sldId id="428" r:id="rId10"/>
    <p:sldId id="311" r:id="rId11"/>
    <p:sldId id="450" r:id="rId12"/>
    <p:sldId id="520" r:id="rId13"/>
    <p:sldId id="536" r:id="rId14"/>
    <p:sldId id="482" r:id="rId15"/>
    <p:sldId id="531" r:id="rId16"/>
  </p:sldIdLst>
  <p:sldSz cx="18288000" cy="10287000"/>
  <p:notesSz cx="6858000" cy="9144000"/>
  <p:embeddedFontLst>
    <p:embeddedFont>
      <p:font typeface="Aharoni" panose="02010803020104030203" pitchFamily="2" charset="-79"/>
      <p:bold r:id="rId18"/>
    </p:embeddedFon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Lucida Sans Unicode" panose="020B0602030504020204" pitchFamily="34" charset="0"/>
      <p:regular r:id="rId26"/>
    </p:embeddedFont>
    <p:embeddedFont>
      <p:font typeface="MS PGothic" panose="020B0600070205080204" pitchFamily="34" charset="-128"/>
      <p:regular r:id="rId27"/>
    </p:embeddedFont>
    <p:embeddedFont>
      <p:font typeface="Shruti" panose="020B0502040204020203"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883" autoAdjust="0"/>
  </p:normalViewPr>
  <p:slideViewPr>
    <p:cSldViewPr>
      <p:cViewPr varScale="1">
        <p:scale>
          <a:sx n="42" d="100"/>
          <a:sy n="42" d="100"/>
        </p:scale>
        <p:origin x="139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79BFB-A7E5-465B-99CC-8939A5D6D975}" type="datetimeFigureOut">
              <a:rPr lang="en-GB" smtClean="0"/>
              <a:t>30/08/2022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902BF-2281-4813-9714-43B5F96E7ED6}" type="slidenum">
              <a:rPr lang="en-GB" smtClean="0"/>
              <a:t>‹N°›</a:t>
            </a:fld>
            <a:endParaRPr lang="en-GB"/>
          </a:p>
        </p:txBody>
      </p:sp>
    </p:spTree>
    <p:extLst>
      <p:ext uri="{BB962C8B-B14F-4D97-AF65-F5344CB8AC3E}">
        <p14:creationId xmlns:p14="http://schemas.microsoft.com/office/powerpoint/2010/main" val="268893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U" dirty="0"/>
          </a:p>
        </p:txBody>
      </p:sp>
      <p:sp>
        <p:nvSpPr>
          <p:cNvPr id="4" name="Espace réservé du numéro de diapositive 3"/>
          <p:cNvSpPr>
            <a:spLocks noGrp="1"/>
          </p:cNvSpPr>
          <p:nvPr>
            <p:ph type="sldNum" sz="quarter" idx="5"/>
          </p:nvPr>
        </p:nvSpPr>
        <p:spPr/>
        <p:txBody>
          <a:bodyPr/>
          <a:lstStyle/>
          <a:p>
            <a:fld id="{A37902BF-2281-4813-9714-43B5F96E7ED6}" type="slidenum">
              <a:rPr lang="en-GB" smtClean="0"/>
              <a:t>1</a:t>
            </a:fld>
            <a:endParaRPr lang="en-GB"/>
          </a:p>
        </p:txBody>
      </p:sp>
    </p:spTree>
    <p:extLst>
      <p:ext uri="{BB962C8B-B14F-4D97-AF65-F5344CB8AC3E}">
        <p14:creationId xmlns:p14="http://schemas.microsoft.com/office/powerpoint/2010/main" val="248567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28515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403538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38B5F04-81AD-4B12-BCD1-4528307D3596}"/>
              </a:ext>
            </a:extLst>
          </p:cNvPr>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0EEC22A9-8FB1-4800-8B34-30EEDD16F86C}"/>
              </a:ext>
            </a:extLst>
          </p:cNvPr>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295665-4A54-4392-A78F-9FF667863E18}"/>
              </a:ext>
            </a:extLst>
          </p:cNvPr>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DB1E5E44-2E17-4497-B59B-DF7A9A8F2BFF}"/>
              </a:ext>
            </a:extLst>
          </p:cNvPr>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B5617F8-4227-4E56-86B0-E6185B74E8B1}"/>
              </a:ext>
            </a:extLst>
          </p:cNvPr>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ED2D3F79-0324-4510-A37B-D2882F8C5DAD}"/>
              </a:ext>
            </a:extLst>
          </p:cNvPr>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grpSp>
        <p:nvGrpSpPr>
          <p:cNvPr id="4" name="Group 4"/>
          <p:cNvGrpSpPr/>
          <p:nvPr/>
        </p:nvGrpSpPr>
        <p:grpSpPr>
          <a:xfrm rot="-8100000">
            <a:off x="-6277887" y="4266147"/>
            <a:ext cx="22404652" cy="9351444"/>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sp>
      </p:grpSp>
      <p:sp>
        <p:nvSpPr>
          <p:cNvPr id="7" name="TextBox 7"/>
          <p:cNvSpPr txBox="1"/>
          <p:nvPr/>
        </p:nvSpPr>
        <p:spPr>
          <a:xfrm>
            <a:off x="3733800" y="5425434"/>
            <a:ext cx="14554200" cy="1017138"/>
          </a:xfrm>
          <a:prstGeom prst="rect">
            <a:avLst/>
          </a:prstGeom>
        </p:spPr>
        <p:txBody>
          <a:bodyPr wrap="square" lIns="0" tIns="0" rIns="0" bIns="0" rtlCol="0" anchor="t">
            <a:spAutoFit/>
          </a:bodyPr>
          <a:lstStyle/>
          <a:p>
            <a:pPr algn="ctr">
              <a:lnSpc>
                <a:spcPts val="7901"/>
              </a:lnSpc>
            </a:pPr>
            <a:r>
              <a:rPr lang="en-US" sz="7600" b="1" dirty="0">
                <a:solidFill>
                  <a:schemeClr val="tx2"/>
                </a:solidFill>
                <a:latin typeface="+mj-lt"/>
              </a:rPr>
              <a:t>Du Collège au Lycée… </a:t>
            </a:r>
          </a:p>
        </p:txBody>
      </p:sp>
      <p:pic>
        <p:nvPicPr>
          <p:cNvPr id="10" name="Image 9">
            <a:extLst>
              <a:ext uri="{FF2B5EF4-FFF2-40B4-BE49-F238E27FC236}">
                <a16:creationId xmlns:a16="http://schemas.microsoft.com/office/drawing/2014/main" id="{68672970-14EB-4E43-8326-4F59C86D9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00" y="232902"/>
            <a:ext cx="4163048" cy="2221509"/>
          </a:xfrm>
          <a:prstGeom prst="rect">
            <a:avLst/>
          </a:prstGeom>
        </p:spPr>
      </p:pic>
      <p:pic>
        <p:nvPicPr>
          <p:cNvPr id="3" name="Image 2">
            <a:extLst>
              <a:ext uri="{FF2B5EF4-FFF2-40B4-BE49-F238E27FC236}">
                <a16:creationId xmlns:a16="http://schemas.microsoft.com/office/drawing/2014/main" id="{5317485D-B1AA-46E3-A524-3691AF0BA2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7553075"/>
            <a:ext cx="4191000" cy="2733925"/>
          </a:xfrm>
          <a:prstGeom prst="rect">
            <a:avLst/>
          </a:prstGeom>
        </p:spPr>
      </p:pic>
      <p:pic>
        <p:nvPicPr>
          <p:cNvPr id="9" name="Image 8">
            <a:extLst>
              <a:ext uri="{FF2B5EF4-FFF2-40B4-BE49-F238E27FC236}">
                <a16:creationId xmlns:a16="http://schemas.microsoft.com/office/drawing/2014/main" id="{FFE0C970-3E74-4C3D-8BCF-886BC5A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76848" y="0"/>
            <a:ext cx="5311152" cy="2733924"/>
          </a:xfrm>
          <a:prstGeom prst="rect">
            <a:avLst/>
          </a:prstGeom>
        </p:spPr>
      </p:pic>
      <p:sp>
        <p:nvSpPr>
          <p:cNvPr id="8" name="Rectangle 7">
            <a:extLst>
              <a:ext uri="{FF2B5EF4-FFF2-40B4-BE49-F238E27FC236}">
                <a16:creationId xmlns:a16="http://schemas.microsoft.com/office/drawing/2014/main" id="{64B093ED-E319-4037-AA36-888B0FFA0D56}"/>
              </a:ext>
            </a:extLst>
          </p:cNvPr>
          <p:cNvSpPr>
            <a:spLocks noChangeArrowheads="1"/>
          </p:cNvSpPr>
          <p:nvPr/>
        </p:nvSpPr>
        <p:spPr bwMode="auto">
          <a:xfrm>
            <a:off x="-7620" y="2850586"/>
            <a:ext cx="18303240" cy="1754326"/>
          </a:xfrm>
          <a:prstGeom prst="rect">
            <a:avLst/>
          </a:prstGeom>
          <a:noFill/>
          <a:ln>
            <a:noFill/>
          </a:ln>
          <a:effectLst/>
        </p:spPr>
        <p:txBody>
          <a:bodyPr wrap="square" lIns="0" tIns="0" rIns="0" bIns="0" anchor="ctr">
            <a:spAutoFit/>
          </a:bodyPr>
          <a:lstStyle/>
          <a:p>
            <a:pPr algn="ctr" eaLnBrk="1" fontAlgn="auto">
              <a:lnSpc>
                <a:spcPct val="95000"/>
              </a:lnSpc>
              <a:spcBef>
                <a:spcPts val="0"/>
              </a:spcBef>
              <a:spcAft>
                <a:spcPts val="0"/>
              </a:spcAft>
              <a:buClr>
                <a:srgbClr val="000000"/>
              </a:buClr>
              <a:buSzPct val="45000"/>
              <a:buFont typeface="StarSymbol" charset="0"/>
              <a:buNone/>
              <a:defRPr/>
            </a:pPr>
            <a:r>
              <a:rPr lang="fr-FR" sz="6000" b="1" dirty="0">
                <a:solidFill>
                  <a:schemeClr val="tx2"/>
                </a:solidFill>
                <a:effectLst>
                  <a:outerShdw blurRad="38100" dist="38100" dir="2700000" algn="tl">
                    <a:srgbClr val="C0C0C0"/>
                  </a:outerShdw>
                </a:effectLst>
                <a:latin typeface="+mn-lt"/>
              </a:rPr>
              <a:t>Entrer en Seconde au Lycée des Mascareignes </a:t>
            </a:r>
            <a:br>
              <a:rPr lang="fr-FR" sz="6000" b="1" dirty="0">
                <a:solidFill>
                  <a:schemeClr val="tx2"/>
                </a:solidFill>
                <a:effectLst>
                  <a:outerShdw blurRad="38100" dist="38100" dir="2700000" algn="tl">
                    <a:srgbClr val="C0C0C0"/>
                  </a:outerShdw>
                </a:effectLst>
                <a:latin typeface="+mn-lt"/>
              </a:rPr>
            </a:br>
            <a:r>
              <a:rPr lang="fr-FR" sz="6000" b="1" dirty="0">
                <a:solidFill>
                  <a:schemeClr val="tx2"/>
                </a:solidFill>
                <a:effectLst>
                  <a:outerShdw blurRad="38100" dist="38100" dir="2700000" algn="tl">
                    <a:srgbClr val="C0C0C0"/>
                  </a:outerShdw>
                </a:effectLst>
                <a:latin typeface="+mn-lt"/>
              </a:rPr>
              <a:t>Rentrée 2022/2023</a:t>
            </a:r>
          </a:p>
        </p:txBody>
      </p:sp>
      <p:sp>
        <p:nvSpPr>
          <p:cNvPr id="2" name="ZoneTexte 1">
            <a:extLst>
              <a:ext uri="{FF2B5EF4-FFF2-40B4-BE49-F238E27FC236}">
                <a16:creationId xmlns:a16="http://schemas.microsoft.com/office/drawing/2014/main" id="{96050454-83EB-4C40-8994-5FD210D6D5A3}"/>
              </a:ext>
            </a:extLst>
          </p:cNvPr>
          <p:cNvSpPr txBox="1"/>
          <p:nvPr/>
        </p:nvSpPr>
        <p:spPr>
          <a:xfrm>
            <a:off x="1066800" y="7124700"/>
            <a:ext cx="16535400" cy="984885"/>
          </a:xfrm>
          <a:prstGeom prst="rect">
            <a:avLst/>
          </a:prstGeom>
          <a:noFill/>
        </p:spPr>
        <p:txBody>
          <a:bodyPr wrap="square" rtlCol="0">
            <a:spAutoFit/>
          </a:bodyPr>
          <a:lstStyle/>
          <a:p>
            <a:pPr algn="r"/>
            <a:r>
              <a:rPr lang="fr-FR" altLang="fr-FR" sz="4000" b="1" dirty="0">
                <a:solidFill>
                  <a:schemeClr val="tx2"/>
                </a:solidFill>
              </a:rPr>
              <a:t>Réunion d’information pour les élèves de 3</a:t>
            </a:r>
            <a:r>
              <a:rPr lang="fr-FR" altLang="fr-FR" sz="4000" b="1" baseline="30000" dirty="0">
                <a:solidFill>
                  <a:schemeClr val="tx2"/>
                </a:solidFill>
              </a:rPr>
              <a:t>ème</a:t>
            </a:r>
            <a:r>
              <a:rPr lang="fr-FR" altLang="fr-FR" sz="4000" b="1" dirty="0">
                <a:solidFill>
                  <a:schemeClr val="tx2"/>
                </a:solidFill>
              </a:rPr>
              <a:t> et leurs parents </a:t>
            </a:r>
            <a:endParaRPr lang="fr-FR" sz="4000" b="1" dirty="0">
              <a:solidFill>
                <a:schemeClr val="tx2"/>
              </a:solidFill>
              <a:effectLst>
                <a:outerShdw blurRad="38100" dist="38100" dir="2700000" algn="tl">
                  <a:srgbClr val="C0C0C0"/>
                </a:outerShdw>
              </a:effectLst>
            </a:endParaRPr>
          </a:p>
          <a:p>
            <a:endParaRPr lang="fr-M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Lst>
          </p:cNvPr>
          <p:cNvSpPr>
            <a:spLocks noGrp="1" noRot="1" noChangeAspect="1" noMove="1" noResize="1" noEditPoints="1" noAdjustHandles="1" noChangeArrowheads="1" noChangeShapeType="1" noTextEdit="1"/>
          </p:cNvSpPr>
          <p:nvPr/>
        </p:nvSpPr>
        <p:spPr>
          <a:xfrm>
            <a:off x="8655845" y="0"/>
            <a:ext cx="9632156" cy="10287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a:solidFill>
                <a:prstClr val="white"/>
              </a:solidFill>
            </a:endParaRPr>
          </a:p>
        </p:txBody>
      </p:sp>
      <p:pic>
        <p:nvPicPr>
          <p:cNvPr id="45059" name="Picture 10">
            <a:extLst>
              <a:ext uri="{FF2B5EF4-FFF2-40B4-BE49-F238E27FC236}">
                <a16:creationId xmlns:a16="http://schemas.microsoft.com/office/drawing/2014/main" id="{A5F28CAF-9DFB-493D-AFE1-F14A754712D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4763" y="0"/>
            <a:ext cx="8658225" cy="1907382"/>
          </a:xfrm>
          <a:solidFill>
            <a:schemeClr val="accent6">
              <a:lumMod val="60000"/>
              <a:lumOff val="40000"/>
            </a:schemeClr>
          </a:solidFill>
        </p:spPr>
        <p:txBody>
          <a:bodyPr rtlCol="0">
            <a:normAutofit/>
          </a:bodyPr>
          <a:lstStyle/>
          <a:p>
            <a:pPr>
              <a:defRPr/>
            </a:pPr>
            <a:r>
              <a:rPr lang="fr-FR" sz="5400" b="1" dirty="0">
                <a:solidFill>
                  <a:schemeClr val="tx2"/>
                </a:solidFill>
              </a:rPr>
              <a:t>   Cinq options proposées</a:t>
            </a:r>
            <a:endParaRPr lang="x-none" sz="5400" dirty="0">
              <a:solidFill>
                <a:schemeClr val="tx2"/>
              </a:solidFill>
            </a:endParaRPr>
          </a:p>
        </p:txBody>
      </p:sp>
      <p:sp>
        <p:nvSpPr>
          <p:cNvPr id="13" name="Freeform 50">
            <a:extLst>
              <a:ext uri="{FF2B5EF4-FFF2-40B4-BE49-F238E27FC236}">
                <a16:creationId xmlns:a16="http://schemas.microsoft.com/office/drawing/2014/main" id="{684BF3E1-C321-4F38-85CF-FEBBEEC15E2D}"/>
              </a:ext>
            </a:extLst>
          </p:cNvPr>
          <p:cNvSpPr>
            <a:spLocks noGrp="1" noRot="1" noChangeAspect="1" noMove="1" noResize="1" noEditPoints="1" noAdjustHandles="1" noChangeArrowheads="1" noChangeShapeType="1" noTextEdit="1"/>
          </p:cNvSpPr>
          <p:nvPr/>
        </p:nvSpPr>
        <p:spPr>
          <a:xfrm>
            <a:off x="10090682" y="871739"/>
            <a:ext cx="8197319" cy="9415262"/>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solidFill>
                <a:prstClr val="white"/>
              </a:solidFill>
            </a:endParaRPr>
          </a:p>
        </p:txBody>
      </p:sp>
      <p:pic>
        <p:nvPicPr>
          <p:cNvPr id="45065" name="Picture 4" descr="https://cache.media.education.gouv.fr/image/BAC_2021/44/2/Bandeau-page-bac2021_897442.jpg">
            <a:extLst>
              <a:ext uri="{FF2B5EF4-FFF2-40B4-BE49-F238E27FC236}">
                <a16:creationId xmlns:a16="http://schemas.microsoft.com/office/drawing/2014/main" id="{28594C1C-A9BE-4800-9D31-31C2EB539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846470"/>
            <a:ext cx="8655845" cy="49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4" descr="https://cache.media.education.gouv.fr/image/BAC_2021/44/2/Bandeau-page-bac2021_897442.jpg">
            <a:extLst>
              <a:ext uri="{FF2B5EF4-FFF2-40B4-BE49-F238E27FC236}">
                <a16:creationId xmlns:a16="http://schemas.microsoft.com/office/drawing/2014/main" id="{65AD5A93-9EDA-4FAD-97E5-FF8ED355B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1323975"/>
            <a:ext cx="8655845" cy="20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5FF4A69C-4EA6-4509-BCC2-389C1287FF3C}"/>
              </a:ext>
            </a:extLst>
          </p:cNvPr>
          <p:cNvSpPr>
            <a:spLocks noChangeArrowheads="1"/>
          </p:cNvSpPr>
          <p:nvPr/>
        </p:nvSpPr>
        <p:spPr bwMode="auto">
          <a:xfrm>
            <a:off x="1" y="1742363"/>
            <a:ext cx="8646320" cy="8371523"/>
          </a:xfrm>
          <a:prstGeom prst="rect">
            <a:avLst/>
          </a:prstGeom>
          <a:solidFill>
            <a:schemeClr val="accent6">
              <a:lumMod val="40000"/>
              <a:lumOff val="60000"/>
            </a:schemeClr>
          </a:solidFill>
          <a:ln>
            <a:noFill/>
          </a:ln>
          <a:effectLst/>
        </p:spPr>
        <p:txBody>
          <a:bodyPr lIns="0" anchor="ctr">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defRPr/>
            </a:pPr>
            <a:endParaRPr lang="fr-FR" sz="2400" dirty="0"/>
          </a:p>
          <a:p>
            <a:pPr lvl="1">
              <a:defRPr/>
            </a:pPr>
            <a:endParaRPr lang="fr-FR" sz="2400" dirty="0"/>
          </a:p>
          <a:p>
            <a:pPr lvl="1">
              <a:defRPr/>
            </a:pPr>
            <a:endParaRPr lang="fr-FR" sz="2400" dirty="0"/>
          </a:p>
          <a:p>
            <a:pPr marL="1200150" lvl="1" indent="-514350">
              <a:buFont typeface="Arial" panose="020B0604020202020204" pitchFamily="34" charset="0"/>
              <a:buChar char="•"/>
              <a:defRPr/>
            </a:pPr>
            <a:r>
              <a:rPr lang="fr-FR" sz="4000" dirty="0">
                <a:solidFill>
                  <a:schemeClr val="accent3">
                    <a:lumMod val="50000"/>
                  </a:schemeClr>
                </a:solidFill>
                <a:latin typeface="+mn-lt"/>
              </a:rPr>
              <a:t>Arts plastiques </a:t>
            </a:r>
            <a:r>
              <a:rPr lang="fr-FR" sz="2400" dirty="0">
                <a:solidFill>
                  <a:schemeClr val="accent3">
                    <a:lumMod val="50000"/>
                  </a:schemeClr>
                </a:solidFill>
                <a:latin typeface="+mn-lt"/>
              </a:rPr>
              <a:t>(3H00)</a:t>
            </a:r>
          </a:p>
          <a:p>
            <a:pPr marL="1200150" lvl="1" indent="-514350">
              <a:buFont typeface="Arial" panose="020B0604020202020204" pitchFamily="34" charset="0"/>
              <a:buChar char="•"/>
              <a:defRPr/>
            </a:pPr>
            <a:endParaRPr lang="fr-FR" sz="4000" dirty="0">
              <a:solidFill>
                <a:schemeClr val="accent3">
                  <a:lumMod val="50000"/>
                </a:schemeClr>
              </a:solidFill>
              <a:latin typeface="+mn-lt"/>
            </a:endParaRPr>
          </a:p>
          <a:p>
            <a:pPr marL="1200150" lvl="1" indent="-514350">
              <a:buFont typeface="Arial" panose="020B0604020202020204" pitchFamily="34" charset="0"/>
              <a:buChar char="•"/>
              <a:defRPr/>
            </a:pPr>
            <a:r>
              <a:rPr lang="fr-FR" sz="4000" dirty="0">
                <a:solidFill>
                  <a:schemeClr val="accent3">
                    <a:lumMod val="50000"/>
                  </a:schemeClr>
                </a:solidFill>
                <a:latin typeface="+mn-lt"/>
                <a:cs typeface="Arial"/>
              </a:rPr>
              <a:t>Cinéma Audiovisuel </a:t>
            </a:r>
            <a:r>
              <a:rPr lang="fr-FR" sz="2400" dirty="0">
                <a:solidFill>
                  <a:schemeClr val="accent3">
                    <a:lumMod val="50000"/>
                  </a:schemeClr>
                </a:solidFill>
                <a:latin typeface="+mn-lt"/>
              </a:rPr>
              <a:t>(3H00)</a:t>
            </a:r>
            <a:endParaRPr lang="fr-FR" sz="2400" dirty="0">
              <a:solidFill>
                <a:schemeClr val="accent3">
                  <a:lumMod val="50000"/>
                </a:schemeClr>
              </a:solidFill>
              <a:latin typeface="+mn-lt"/>
              <a:cs typeface="Arial"/>
            </a:endParaRPr>
          </a:p>
          <a:p>
            <a:pPr lvl="1">
              <a:defRPr/>
            </a:pPr>
            <a:endParaRPr lang="fr-FR" sz="4000" dirty="0">
              <a:solidFill>
                <a:schemeClr val="accent3">
                  <a:lumMod val="50000"/>
                </a:schemeClr>
              </a:solidFill>
              <a:latin typeface="+mn-lt"/>
            </a:endParaRPr>
          </a:p>
          <a:p>
            <a:pPr marL="1200150" lvl="1" indent="-514350">
              <a:buFont typeface="Arial" panose="020B0604020202020204" pitchFamily="34" charset="0"/>
              <a:buChar char="•"/>
              <a:defRPr/>
            </a:pPr>
            <a:r>
              <a:rPr lang="fr-FR" sz="4000" dirty="0">
                <a:solidFill>
                  <a:schemeClr val="accent3">
                    <a:lumMod val="50000"/>
                  </a:schemeClr>
                </a:solidFill>
                <a:latin typeface="+mn-lt"/>
                <a:cs typeface="Arial"/>
              </a:rPr>
              <a:t>Education Physique et Sportive </a:t>
            </a:r>
            <a:r>
              <a:rPr lang="fr-FR" sz="2400" dirty="0">
                <a:solidFill>
                  <a:schemeClr val="accent3">
                    <a:lumMod val="50000"/>
                  </a:schemeClr>
                </a:solidFill>
                <a:latin typeface="+mn-lt"/>
              </a:rPr>
              <a:t>(3H00)</a:t>
            </a:r>
            <a:endParaRPr lang="fr-FR" sz="2400" dirty="0">
              <a:solidFill>
                <a:schemeClr val="accent3">
                  <a:lumMod val="50000"/>
                </a:schemeClr>
              </a:solidFill>
              <a:latin typeface="+mn-lt"/>
              <a:cs typeface="Arial"/>
            </a:endParaRPr>
          </a:p>
          <a:p>
            <a:pPr marL="1200150" lvl="1" indent="-514350">
              <a:buFont typeface="Arial" panose="020B0604020202020204" pitchFamily="34" charset="0"/>
              <a:buChar char="•"/>
              <a:defRPr/>
            </a:pPr>
            <a:endParaRPr lang="fr-FR" sz="4000" dirty="0">
              <a:solidFill>
                <a:srgbClr val="002060"/>
              </a:solidFill>
              <a:latin typeface="+mn-lt"/>
            </a:endParaRPr>
          </a:p>
          <a:p>
            <a:pPr marL="685800" lvl="1">
              <a:defRPr/>
            </a:pPr>
            <a:endParaRPr lang="fr-FR" sz="4000" dirty="0">
              <a:latin typeface="+mn-lt"/>
            </a:endParaRPr>
          </a:p>
          <a:p>
            <a:pPr marL="1200150" lvl="1" indent="-514350">
              <a:buFont typeface="Arial" panose="020B0604020202020204" pitchFamily="34" charset="0"/>
              <a:buChar char="•"/>
              <a:defRPr/>
            </a:pPr>
            <a:r>
              <a:rPr lang="fr-FR" sz="4000" dirty="0">
                <a:solidFill>
                  <a:schemeClr val="accent2">
                    <a:lumMod val="50000"/>
                  </a:schemeClr>
                </a:solidFill>
                <a:latin typeface="+mn-lt"/>
              </a:rPr>
              <a:t>Management et Gestion </a:t>
            </a:r>
            <a:r>
              <a:rPr lang="fr-FR" sz="2800" dirty="0">
                <a:solidFill>
                  <a:schemeClr val="accent2">
                    <a:lumMod val="50000"/>
                  </a:schemeClr>
                </a:solidFill>
                <a:latin typeface="+mn-lt"/>
              </a:rPr>
              <a:t>(1H30)</a:t>
            </a:r>
            <a:endParaRPr lang="fr-FR" sz="2800" dirty="0">
              <a:solidFill>
                <a:srgbClr val="FF0000"/>
              </a:solidFill>
              <a:latin typeface="+mn-lt"/>
            </a:endParaRPr>
          </a:p>
          <a:p>
            <a:pPr marL="1200150" lvl="1" indent="-514350">
              <a:buFont typeface="Arial" panose="020B0604020202020204" pitchFamily="34" charset="0"/>
              <a:buChar char="•"/>
              <a:defRPr/>
            </a:pPr>
            <a:endParaRPr lang="fr-FR" sz="4000" dirty="0">
              <a:solidFill>
                <a:schemeClr val="accent2">
                  <a:lumMod val="50000"/>
                </a:schemeClr>
              </a:solidFill>
              <a:latin typeface="+mn-lt"/>
            </a:endParaRPr>
          </a:p>
          <a:p>
            <a:pPr marL="1200150" lvl="1" indent="-514350">
              <a:buFont typeface="Arial" panose="020B0604020202020204" pitchFamily="34" charset="0"/>
              <a:buChar char="•"/>
              <a:defRPr/>
            </a:pPr>
            <a:r>
              <a:rPr lang="fr-FR" sz="4000" dirty="0">
                <a:solidFill>
                  <a:schemeClr val="accent2">
                    <a:lumMod val="50000"/>
                  </a:schemeClr>
                </a:solidFill>
                <a:latin typeface="+mn-lt"/>
              </a:rPr>
              <a:t>Science et laboratoire </a:t>
            </a:r>
            <a:r>
              <a:rPr lang="fr-FR" sz="2800" dirty="0">
                <a:solidFill>
                  <a:schemeClr val="accent2">
                    <a:lumMod val="50000"/>
                  </a:schemeClr>
                </a:solidFill>
                <a:latin typeface="+mn-lt"/>
              </a:rPr>
              <a:t>(1H30)</a:t>
            </a:r>
          </a:p>
          <a:p>
            <a:pPr lvl="1">
              <a:defRPr/>
            </a:pPr>
            <a:endParaRPr lang="fr-FR" sz="3600" dirty="0"/>
          </a:p>
          <a:p>
            <a:pPr>
              <a:defRPr/>
            </a:pPr>
            <a:endParaRPr lang="fr-FR" altLang="x-none" sz="1500" b="1" dirty="0">
              <a:solidFill>
                <a:srgbClr val="000000"/>
              </a:solidFill>
              <a:cs typeface="Arial" panose="020B0604020202020204" pitchFamily="34" charset="0"/>
            </a:endParaRPr>
          </a:p>
          <a:p>
            <a:pPr>
              <a:defRPr/>
            </a:pPr>
            <a:endParaRPr lang="x-none" altLang="x-none" sz="1500" b="1" dirty="0">
              <a:solidFill>
                <a:srgbClr val="000000"/>
              </a:solidFill>
              <a:cs typeface="Arial" panose="020B0604020202020204" pitchFamily="34" charset="0"/>
            </a:endParaRPr>
          </a:p>
        </p:txBody>
      </p:sp>
      <p:pic>
        <p:nvPicPr>
          <p:cNvPr id="14" name="Image 3">
            <a:extLst>
              <a:ext uri="{FF2B5EF4-FFF2-40B4-BE49-F238E27FC236}">
                <a16:creationId xmlns:a16="http://schemas.microsoft.com/office/drawing/2014/main" id="{8E4FF6A5-6862-4243-8457-F1C3B60664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63350" y="4174332"/>
            <a:ext cx="621268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03C48E81-2EDB-4A87-8376-8E32010AE04E}"/>
              </a:ext>
            </a:extLst>
          </p:cNvPr>
          <p:cNvGraphicFramePr>
            <a:graphicFrameLocks noGrp="1"/>
          </p:cNvGraphicFramePr>
          <p:nvPr>
            <p:extLst>
              <p:ext uri="{D42A27DB-BD31-4B8C-83A1-F6EECF244321}">
                <p14:modId xmlns:p14="http://schemas.microsoft.com/office/powerpoint/2010/main" val="1039857489"/>
              </p:ext>
            </p:extLst>
          </p:nvPr>
        </p:nvGraphicFramePr>
        <p:xfrm>
          <a:off x="4629151" y="2371726"/>
          <a:ext cx="9074945" cy="2712245"/>
        </p:xfrm>
        <a:graphic>
          <a:graphicData uri="http://schemas.openxmlformats.org/drawingml/2006/table">
            <a:tbl>
              <a:tblPr firstRow="1" bandRow="1">
                <a:tableStyleId>{F5AB1C69-6EDB-4FF4-983F-18BD219EF322}</a:tableStyleId>
              </a:tblPr>
              <a:tblGrid>
                <a:gridCol w="9074945">
                  <a:extLst>
                    <a:ext uri="{9D8B030D-6E8A-4147-A177-3AD203B41FA5}">
                      <a16:colId xmlns:a16="http://schemas.microsoft.com/office/drawing/2014/main" val="20000"/>
                    </a:ext>
                  </a:extLst>
                </a:gridCol>
              </a:tblGrid>
              <a:tr h="632952">
                <a:tc>
                  <a:txBody>
                    <a:bodyPr/>
                    <a:lstStyle/>
                    <a:p>
                      <a:pPr algn="ctr" rtl="0" fontAlgn="ctr"/>
                      <a:r>
                        <a:rPr lang="fr-FR" sz="2400" u="none" strike="noStrike" dirty="0">
                          <a:effectLst/>
                        </a:rPr>
                        <a:t>ANGLAIS LVA</a:t>
                      </a:r>
                      <a:endParaRPr lang="fr-FR" sz="2400" b="1" i="0" u="none" strike="noStrike" dirty="0">
                        <a:solidFill>
                          <a:srgbClr val="FFFFFF"/>
                        </a:solidFill>
                        <a:effectLst/>
                        <a:latin typeface="Calibri" panose="020F0502020204030204" pitchFamily="34" charset="0"/>
                      </a:endParaRPr>
                    </a:p>
                  </a:txBody>
                  <a:tcPr marL="9525" marR="9525" marT="9521" marB="0" anchor="ctr"/>
                </a:tc>
                <a:extLst>
                  <a:ext uri="{0D108BD9-81ED-4DB2-BD59-A6C34878D82A}">
                    <a16:rowId xmlns:a16="http://schemas.microsoft.com/office/drawing/2014/main" val="10000"/>
                  </a:ext>
                </a:extLst>
              </a:tr>
              <a:tr h="623406">
                <a:tc>
                  <a:txBody>
                    <a:bodyPr/>
                    <a:lstStyle/>
                    <a:p>
                      <a:pPr algn="ctr" rtl="0" fontAlgn="ctr"/>
                      <a:r>
                        <a:rPr lang="fr-FR" sz="2700" u="none" strike="noStrike" dirty="0">
                          <a:effectLst/>
                        </a:rPr>
                        <a:t>ALLEMAND LVB</a:t>
                      </a:r>
                      <a:endParaRPr lang="fr-FR" sz="2700" b="0" i="0" u="none" strike="noStrike" dirty="0">
                        <a:solidFill>
                          <a:srgbClr val="000000"/>
                        </a:solidFill>
                        <a:effectLst/>
                        <a:latin typeface="Calibri" panose="020F0502020204030204" pitchFamily="34" charset="0"/>
                      </a:endParaRPr>
                    </a:p>
                  </a:txBody>
                  <a:tcPr marL="9525" marR="9525" marT="9521" marB="0" anchor="ctr"/>
                </a:tc>
                <a:extLst>
                  <a:ext uri="{0D108BD9-81ED-4DB2-BD59-A6C34878D82A}">
                    <a16:rowId xmlns:a16="http://schemas.microsoft.com/office/drawing/2014/main" val="10001"/>
                  </a:ext>
                </a:extLst>
              </a:tr>
              <a:tr h="623406">
                <a:tc>
                  <a:txBody>
                    <a:bodyPr/>
                    <a:lstStyle/>
                    <a:p>
                      <a:pPr algn="ctr" rtl="0" fontAlgn="ctr"/>
                      <a:r>
                        <a:rPr lang="fr-FR" sz="2700" u="none" strike="noStrike" dirty="0">
                          <a:effectLst/>
                        </a:rPr>
                        <a:t>ESPAGNOL LVB</a:t>
                      </a:r>
                      <a:endParaRPr lang="fr-FR" sz="2700" b="0" i="0" u="none" strike="noStrike" dirty="0">
                        <a:solidFill>
                          <a:srgbClr val="000000"/>
                        </a:solidFill>
                        <a:effectLst/>
                        <a:latin typeface="Calibri" panose="020F0502020204030204" pitchFamily="34" charset="0"/>
                      </a:endParaRPr>
                    </a:p>
                  </a:txBody>
                  <a:tcPr marL="9525" marR="9525" marT="9521" marB="0" anchor="ctr"/>
                </a:tc>
                <a:extLst>
                  <a:ext uri="{0D108BD9-81ED-4DB2-BD59-A6C34878D82A}">
                    <a16:rowId xmlns:a16="http://schemas.microsoft.com/office/drawing/2014/main" val="10002"/>
                  </a:ext>
                </a:extLst>
              </a:tr>
              <a:tr h="832481">
                <a:tc>
                  <a:txBody>
                    <a:bodyPr/>
                    <a:lstStyle/>
                    <a:p>
                      <a:pPr algn="ctr" rtl="0" fontAlgn="ctr"/>
                      <a:r>
                        <a:rPr lang="fr-FR" sz="2700" u="none" strike="noStrike" dirty="0">
                          <a:effectLst/>
                        </a:rPr>
                        <a:t>MANDARIN LVB</a:t>
                      </a:r>
                    </a:p>
                    <a:p>
                      <a:pPr algn="ctr" rtl="0" fontAlgn="ctr"/>
                      <a:endParaRPr lang="fr-FR" sz="2700" b="0" i="0" u="none" strike="noStrike" dirty="0">
                        <a:solidFill>
                          <a:srgbClr val="000000"/>
                        </a:solidFill>
                        <a:effectLst/>
                        <a:latin typeface="Calibri" panose="020F0502020204030204" pitchFamily="34" charset="0"/>
                      </a:endParaRPr>
                    </a:p>
                  </a:txBody>
                  <a:tcPr marL="9525" marR="9525" marT="9521" marB="0" anchor="ctr"/>
                </a:tc>
                <a:extLst>
                  <a:ext uri="{0D108BD9-81ED-4DB2-BD59-A6C34878D82A}">
                    <a16:rowId xmlns:a16="http://schemas.microsoft.com/office/drawing/2014/main" val="10003"/>
                  </a:ext>
                </a:extLst>
              </a:tr>
            </a:tbl>
          </a:graphicData>
        </a:graphic>
      </p:graphicFrame>
      <p:sp>
        <p:nvSpPr>
          <p:cNvPr id="6" name="Text Box 3">
            <a:extLst>
              <a:ext uri="{FF2B5EF4-FFF2-40B4-BE49-F238E27FC236}">
                <a16:creationId xmlns:a16="http://schemas.microsoft.com/office/drawing/2014/main" id="{450831C4-2663-43D3-9D48-7A54C25E4BF4}"/>
              </a:ext>
            </a:extLst>
          </p:cNvPr>
          <p:cNvSpPr txBox="1">
            <a:spLocks noChangeArrowheads="1"/>
          </p:cNvSpPr>
          <p:nvPr/>
        </p:nvSpPr>
        <p:spPr bwMode="auto">
          <a:xfrm>
            <a:off x="2605088" y="1445420"/>
            <a:ext cx="13261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3600" b="1" i="0" dirty="0">
                <a:effectLst>
                  <a:outerShdw blurRad="38100" dist="38100" dir="2700000" algn="tl">
                    <a:srgbClr val="000000">
                      <a:alpha val="43137"/>
                    </a:srgbClr>
                  </a:outerShdw>
                </a:effectLst>
                <a:latin typeface="+mn-lt"/>
                <a:cs typeface="Arial" pitchFamily="34" charset="0"/>
              </a:rPr>
              <a:t>Deux langues vivantes obligatoires pour un volume total de 5H30</a:t>
            </a:r>
          </a:p>
        </p:txBody>
      </p:sp>
      <p:sp>
        <p:nvSpPr>
          <p:cNvPr id="7" name="Text Box 3">
            <a:extLst>
              <a:ext uri="{FF2B5EF4-FFF2-40B4-BE49-F238E27FC236}">
                <a16:creationId xmlns:a16="http://schemas.microsoft.com/office/drawing/2014/main" id="{1C558F04-2E44-4EB3-BD25-46B0B1324A0D}"/>
              </a:ext>
            </a:extLst>
          </p:cNvPr>
          <p:cNvSpPr txBox="1">
            <a:spLocks noChangeArrowheads="1"/>
          </p:cNvSpPr>
          <p:nvPr/>
        </p:nvSpPr>
        <p:spPr bwMode="auto">
          <a:xfrm>
            <a:off x="3171826" y="5445920"/>
            <a:ext cx="119895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3600" b="1" i="1" dirty="0">
                <a:effectLst>
                  <a:outerShdw blurRad="38100" dist="38100" dir="2700000" algn="tl">
                    <a:srgbClr val="000000">
                      <a:alpha val="43137"/>
                    </a:srgbClr>
                  </a:outerShdw>
                </a:effectLst>
                <a:cs typeface="Arial" panose="020B0604020202020204" pitchFamily="34" charset="0"/>
              </a:rPr>
              <a:t>Deux Sections Possibles</a:t>
            </a:r>
          </a:p>
        </p:txBody>
      </p:sp>
      <p:graphicFrame>
        <p:nvGraphicFramePr>
          <p:cNvPr id="9" name="Tableau 8">
            <a:extLst>
              <a:ext uri="{FF2B5EF4-FFF2-40B4-BE49-F238E27FC236}">
                <a16:creationId xmlns:a16="http://schemas.microsoft.com/office/drawing/2014/main" id="{1E0D2721-1B04-43BC-85FE-55C521A14C25}"/>
              </a:ext>
            </a:extLst>
          </p:cNvPr>
          <p:cNvGraphicFramePr>
            <a:graphicFrameLocks noGrp="1"/>
          </p:cNvGraphicFramePr>
          <p:nvPr>
            <p:extLst>
              <p:ext uri="{D42A27DB-BD31-4B8C-83A1-F6EECF244321}">
                <p14:modId xmlns:p14="http://schemas.microsoft.com/office/powerpoint/2010/main" val="2284636429"/>
              </p:ext>
            </p:extLst>
          </p:nvPr>
        </p:nvGraphicFramePr>
        <p:xfrm>
          <a:off x="2307432" y="6586538"/>
          <a:ext cx="13249276" cy="2833720"/>
        </p:xfrm>
        <a:graphic>
          <a:graphicData uri="http://schemas.openxmlformats.org/drawingml/2006/table">
            <a:tbl>
              <a:tblPr firstRow="1" bandRow="1">
                <a:tableStyleId>{F5AB1C69-6EDB-4FF4-983F-18BD219EF322}</a:tableStyleId>
              </a:tblPr>
              <a:tblGrid>
                <a:gridCol w="9262697">
                  <a:extLst>
                    <a:ext uri="{9D8B030D-6E8A-4147-A177-3AD203B41FA5}">
                      <a16:colId xmlns:a16="http://schemas.microsoft.com/office/drawing/2014/main" val="20000"/>
                    </a:ext>
                  </a:extLst>
                </a:gridCol>
                <a:gridCol w="3986579">
                  <a:extLst>
                    <a:ext uri="{9D8B030D-6E8A-4147-A177-3AD203B41FA5}">
                      <a16:colId xmlns:a16="http://schemas.microsoft.com/office/drawing/2014/main" val="20001"/>
                    </a:ext>
                  </a:extLst>
                </a:gridCol>
              </a:tblGrid>
              <a:tr h="594129">
                <a:tc>
                  <a:txBody>
                    <a:bodyPr/>
                    <a:lstStyle/>
                    <a:p>
                      <a:pPr algn="ctr"/>
                      <a:r>
                        <a:rPr lang="fr-FR" sz="3000" dirty="0"/>
                        <a:t>Enseignements</a:t>
                      </a:r>
                    </a:p>
                  </a:txBody>
                  <a:tcPr marL="137162" marR="137162" marT="68465" marB="68465"/>
                </a:tc>
                <a:tc>
                  <a:txBody>
                    <a:bodyPr/>
                    <a:lstStyle/>
                    <a:p>
                      <a:pPr algn="ctr"/>
                      <a:r>
                        <a:rPr lang="fr-FR" sz="3000" dirty="0"/>
                        <a:t>Horaire élève</a:t>
                      </a:r>
                    </a:p>
                  </a:txBody>
                  <a:tcPr marL="137162" marR="137162" marT="68465" marB="68465"/>
                </a:tc>
                <a:extLst>
                  <a:ext uri="{0D108BD9-81ED-4DB2-BD59-A6C34878D82A}">
                    <a16:rowId xmlns:a16="http://schemas.microsoft.com/office/drawing/2014/main" val="10000"/>
                  </a:ext>
                </a:extLst>
              </a:tr>
              <a:tr h="594129">
                <a:tc>
                  <a:txBody>
                    <a:bodyPr/>
                    <a:lstStyle/>
                    <a:p>
                      <a:pPr algn="ctr"/>
                      <a:r>
                        <a:rPr lang="fr-FR" sz="3000" b="1" dirty="0">
                          <a:solidFill>
                            <a:schemeClr val="tx2"/>
                          </a:solidFill>
                        </a:rPr>
                        <a:t>Section</a:t>
                      </a:r>
                      <a:r>
                        <a:rPr lang="fr-FR" sz="3000" b="1" baseline="0" dirty="0">
                          <a:solidFill>
                            <a:schemeClr val="tx2"/>
                          </a:solidFill>
                        </a:rPr>
                        <a:t> Européenne</a:t>
                      </a:r>
                      <a:endParaRPr lang="fr-FR" sz="3000" b="1" dirty="0">
                        <a:solidFill>
                          <a:schemeClr val="tx2"/>
                        </a:solidFill>
                      </a:endParaRPr>
                    </a:p>
                  </a:txBody>
                  <a:tcPr marL="137162" marR="137162" marT="68465" marB="68465"/>
                </a:tc>
                <a:tc>
                  <a:txBody>
                    <a:bodyPr/>
                    <a:lstStyle/>
                    <a:p>
                      <a:pPr algn="ctr"/>
                      <a:r>
                        <a:rPr lang="fr-FR" sz="3000" dirty="0"/>
                        <a:t>+3h</a:t>
                      </a:r>
                    </a:p>
                  </a:txBody>
                  <a:tcPr marL="137162" marR="137162" marT="68465" marB="68465"/>
                </a:tc>
                <a:extLst>
                  <a:ext uri="{0D108BD9-81ED-4DB2-BD59-A6C34878D82A}">
                    <a16:rowId xmlns:a16="http://schemas.microsoft.com/office/drawing/2014/main" val="10001"/>
                  </a:ext>
                </a:extLst>
              </a:tr>
              <a:tr h="594129">
                <a:tc>
                  <a:txBody>
                    <a:bodyPr/>
                    <a:lstStyle/>
                    <a:p>
                      <a:pPr algn="ctr"/>
                      <a:r>
                        <a:rPr lang="fr-FR" sz="3000" b="1" dirty="0">
                          <a:solidFill>
                            <a:schemeClr val="tx2"/>
                          </a:solidFill>
                        </a:rPr>
                        <a:t>Section Internationale</a:t>
                      </a:r>
                    </a:p>
                  </a:txBody>
                  <a:tcPr marL="137162" marR="137162" marT="68465" marB="68465"/>
                </a:tc>
                <a:tc>
                  <a:txBody>
                    <a:bodyPr/>
                    <a:lstStyle/>
                    <a:p>
                      <a:pPr algn="ctr"/>
                      <a:r>
                        <a:rPr lang="fr-FR" sz="3000" dirty="0"/>
                        <a:t>+6h</a:t>
                      </a:r>
                    </a:p>
                  </a:txBody>
                  <a:tcPr marL="137162" marR="137162" marT="68465" marB="68465"/>
                </a:tc>
                <a:extLst>
                  <a:ext uri="{0D108BD9-81ED-4DB2-BD59-A6C34878D82A}">
                    <a16:rowId xmlns:a16="http://schemas.microsoft.com/office/drawing/2014/main" val="10002"/>
                  </a:ext>
                </a:extLst>
              </a:tr>
              <a:tr h="1051329">
                <a:tc>
                  <a:txBody>
                    <a:bodyPr/>
                    <a:lstStyle/>
                    <a:p>
                      <a:pPr algn="ctr"/>
                      <a:r>
                        <a:rPr lang="fr-FR" sz="3000" dirty="0">
                          <a:effectLst>
                            <a:outerShdw blurRad="38100" dist="38100" dir="2700000" algn="tl">
                              <a:srgbClr val="000000">
                                <a:alpha val="43137"/>
                              </a:srgbClr>
                            </a:outerShdw>
                          </a:effectLst>
                        </a:rPr>
                        <a:t>ATTENTION : Pour</a:t>
                      </a:r>
                      <a:r>
                        <a:rPr lang="fr-FR" sz="3000" baseline="0" dirty="0">
                          <a:effectLst>
                            <a:outerShdw blurRad="38100" dist="38100" dir="2700000" algn="tl">
                              <a:srgbClr val="000000">
                                <a:alpha val="43137"/>
                              </a:srgbClr>
                            </a:outerShdw>
                          </a:effectLst>
                        </a:rPr>
                        <a:t> une question d’EDT, les élèves en DNL et SI ne pourront choisir qu’une seule option facultative</a:t>
                      </a:r>
                      <a:r>
                        <a:rPr lang="fr-FR" sz="3000" baseline="0" dirty="0"/>
                        <a:t>.</a:t>
                      </a:r>
                      <a:endParaRPr lang="fr-FR" sz="3000" dirty="0"/>
                    </a:p>
                  </a:txBody>
                  <a:tcPr marL="137162" marR="137162" marT="68465" marB="68465"/>
                </a:tc>
                <a:tc>
                  <a:txBody>
                    <a:bodyPr/>
                    <a:lstStyle/>
                    <a:p>
                      <a:pPr algn="ctr"/>
                      <a:endParaRPr lang="fr-FR" sz="3000" dirty="0"/>
                    </a:p>
                  </a:txBody>
                  <a:tcPr marL="137162" marR="137162" marT="68465" marB="68465"/>
                </a:tc>
                <a:extLst>
                  <a:ext uri="{0D108BD9-81ED-4DB2-BD59-A6C34878D82A}">
                    <a16:rowId xmlns:a16="http://schemas.microsoft.com/office/drawing/2014/main" val="10003"/>
                  </a:ext>
                </a:extLst>
              </a:tr>
            </a:tbl>
          </a:graphicData>
        </a:graphic>
      </p:graphicFrame>
      <p:sp>
        <p:nvSpPr>
          <p:cNvPr id="21541" name="ZoneTexte 10">
            <a:extLst>
              <a:ext uri="{FF2B5EF4-FFF2-40B4-BE49-F238E27FC236}">
                <a16:creationId xmlns:a16="http://schemas.microsoft.com/office/drawing/2014/main" id="{3AA5AAC3-95F2-47CB-85AB-FA7F4D6AB0D3}"/>
              </a:ext>
            </a:extLst>
          </p:cNvPr>
          <p:cNvSpPr txBox="1">
            <a:spLocks noChangeArrowheads="1"/>
          </p:cNvSpPr>
          <p:nvPr/>
        </p:nvSpPr>
        <p:spPr bwMode="auto">
          <a:xfrm>
            <a:off x="0" y="409575"/>
            <a:ext cx="18287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6000" b="1" dirty="0">
                <a:solidFill>
                  <a:schemeClr val="tx2"/>
                </a:solidFill>
              </a:rPr>
              <a:t>Politique des Langues du LDM</a:t>
            </a:r>
            <a:endParaRPr lang="LID4096" altLang="fr-FR" sz="6000" b="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DD624946-EC02-4D9E-8615-8E1D7E91E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 y="0"/>
            <a:ext cx="2941964" cy="2941964"/>
          </a:xfrm>
          <a:prstGeom prst="rect">
            <a:avLst/>
          </a:prstGeom>
        </p:spPr>
      </p:pic>
      <p:pic>
        <p:nvPicPr>
          <p:cNvPr id="11" name="Picture 6">
            <a:extLst>
              <a:ext uri="{FF2B5EF4-FFF2-40B4-BE49-F238E27FC236}">
                <a16:creationId xmlns:a16="http://schemas.microsoft.com/office/drawing/2014/main" id="{8A6E5E3F-1CCE-49D7-8155-3BC440D837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5346037" y="7298673"/>
            <a:ext cx="2941963" cy="2941963"/>
          </a:xfrm>
          <a:prstGeom prst="rect">
            <a:avLst/>
          </a:prstGeom>
        </p:spPr>
      </p:pic>
      <p:graphicFrame>
        <p:nvGraphicFramePr>
          <p:cNvPr id="13" name="Tableau 12">
            <a:extLst>
              <a:ext uri="{FF2B5EF4-FFF2-40B4-BE49-F238E27FC236}">
                <a16:creationId xmlns:a16="http://schemas.microsoft.com/office/drawing/2014/main" id="{7DC4DD01-92C4-4537-9D5D-759C44FB3611}"/>
              </a:ext>
            </a:extLst>
          </p:cNvPr>
          <p:cNvGraphicFramePr>
            <a:graphicFrameLocks noGrp="1"/>
          </p:cNvGraphicFramePr>
          <p:nvPr>
            <p:extLst>
              <p:ext uri="{D42A27DB-BD31-4B8C-83A1-F6EECF244321}">
                <p14:modId xmlns:p14="http://schemas.microsoft.com/office/powerpoint/2010/main" val="1217181628"/>
              </p:ext>
            </p:extLst>
          </p:nvPr>
        </p:nvGraphicFramePr>
        <p:xfrm>
          <a:off x="4114798" y="7466295"/>
          <a:ext cx="10058399" cy="518160"/>
        </p:xfrm>
        <a:graphic>
          <a:graphicData uri="http://schemas.openxmlformats.org/drawingml/2006/table">
            <a:tbl>
              <a:tblPr firstRow="1" bandRow="1">
                <a:tableStyleId>{F5AB1C69-6EDB-4FF4-983F-18BD219EF322}</a:tableStyleId>
              </a:tblPr>
              <a:tblGrid>
                <a:gridCol w="10058399">
                  <a:extLst>
                    <a:ext uri="{9D8B030D-6E8A-4147-A177-3AD203B41FA5}">
                      <a16:colId xmlns:a16="http://schemas.microsoft.com/office/drawing/2014/main" val="619335344"/>
                    </a:ext>
                  </a:extLst>
                </a:gridCol>
              </a:tblGrid>
              <a:tr h="173507">
                <a:tc>
                  <a:txBody>
                    <a:bodyPr/>
                    <a:lstStyle/>
                    <a:p>
                      <a:pPr algn="ctr"/>
                      <a:r>
                        <a:rPr lang="fr-FR" sz="2800" dirty="0"/>
                        <a:t>RESULTATS DES EPREUVES DU BACCALAUREAT - OIB  (2020– 2021)</a:t>
                      </a:r>
                      <a:endParaRPr lang="fr-MU" sz="2800" dirty="0"/>
                    </a:p>
                  </a:txBody>
                  <a:tcPr/>
                </a:tc>
                <a:extLst>
                  <a:ext uri="{0D108BD9-81ED-4DB2-BD59-A6C34878D82A}">
                    <a16:rowId xmlns:a16="http://schemas.microsoft.com/office/drawing/2014/main" val="3589292537"/>
                  </a:ext>
                </a:extLst>
              </a:tr>
            </a:tbl>
          </a:graphicData>
        </a:graphic>
      </p:graphicFrame>
      <p:graphicFrame>
        <p:nvGraphicFramePr>
          <p:cNvPr id="3" name="Tableau 2">
            <a:extLst>
              <a:ext uri="{FF2B5EF4-FFF2-40B4-BE49-F238E27FC236}">
                <a16:creationId xmlns:a16="http://schemas.microsoft.com/office/drawing/2014/main" id="{CDD1D098-7AA7-4823-9EF5-54C7504BDBC3}"/>
              </a:ext>
            </a:extLst>
          </p:cNvPr>
          <p:cNvGraphicFramePr>
            <a:graphicFrameLocks noGrp="1"/>
          </p:cNvGraphicFramePr>
          <p:nvPr>
            <p:extLst>
              <p:ext uri="{D42A27DB-BD31-4B8C-83A1-F6EECF244321}">
                <p14:modId xmlns:p14="http://schemas.microsoft.com/office/powerpoint/2010/main" val="1228439109"/>
              </p:ext>
            </p:extLst>
          </p:nvPr>
        </p:nvGraphicFramePr>
        <p:xfrm>
          <a:off x="3710617" y="8156662"/>
          <a:ext cx="11049000" cy="1972765"/>
        </p:xfrm>
        <a:graphic>
          <a:graphicData uri="http://schemas.openxmlformats.org/drawingml/2006/table">
            <a:tbl>
              <a:tblPr firstRow="1" bandRow="1">
                <a:tableStyleId>{EB344D84-9AFB-497E-A393-DC336BA19D2E}</a:tableStyleId>
              </a:tblPr>
              <a:tblGrid>
                <a:gridCol w="3683000">
                  <a:extLst>
                    <a:ext uri="{9D8B030D-6E8A-4147-A177-3AD203B41FA5}">
                      <a16:colId xmlns:a16="http://schemas.microsoft.com/office/drawing/2014/main" val="3418837490"/>
                    </a:ext>
                  </a:extLst>
                </a:gridCol>
                <a:gridCol w="3683000">
                  <a:extLst>
                    <a:ext uri="{9D8B030D-6E8A-4147-A177-3AD203B41FA5}">
                      <a16:colId xmlns:a16="http://schemas.microsoft.com/office/drawing/2014/main" val="3422972754"/>
                    </a:ext>
                  </a:extLst>
                </a:gridCol>
                <a:gridCol w="3683000">
                  <a:extLst>
                    <a:ext uri="{9D8B030D-6E8A-4147-A177-3AD203B41FA5}">
                      <a16:colId xmlns:a16="http://schemas.microsoft.com/office/drawing/2014/main" val="3854597993"/>
                    </a:ext>
                  </a:extLst>
                </a:gridCol>
              </a:tblGrid>
              <a:tr h="580622">
                <a:tc>
                  <a:txBody>
                    <a:bodyPr/>
                    <a:lstStyle/>
                    <a:p>
                      <a:r>
                        <a:rPr lang="fr-FR" sz="2000" dirty="0"/>
                        <a:t>Sessions</a:t>
                      </a:r>
                      <a:endParaRPr lang="fr-MU" sz="2000" dirty="0"/>
                    </a:p>
                  </a:txBody>
                  <a:tcPr/>
                </a:tc>
                <a:tc>
                  <a:txBody>
                    <a:bodyPr/>
                    <a:lstStyle/>
                    <a:p>
                      <a:r>
                        <a:rPr lang="fr-FR" sz="2000" dirty="0"/>
                        <a:t>Candidats reçus </a:t>
                      </a:r>
                      <a:endParaRPr lang="fr-MU" sz="2000" dirty="0"/>
                    </a:p>
                  </a:txBody>
                  <a:tcPr/>
                </a:tc>
                <a:tc>
                  <a:txBody>
                    <a:bodyPr/>
                    <a:lstStyle/>
                    <a:p>
                      <a:r>
                        <a:rPr lang="fr-FR" sz="2000" dirty="0"/>
                        <a:t>Taux de mention</a:t>
                      </a:r>
                      <a:endParaRPr lang="fr-MU" sz="2000" dirty="0"/>
                    </a:p>
                  </a:txBody>
                  <a:tcPr/>
                </a:tc>
                <a:extLst>
                  <a:ext uri="{0D108BD9-81ED-4DB2-BD59-A6C34878D82A}">
                    <a16:rowId xmlns:a16="http://schemas.microsoft.com/office/drawing/2014/main" val="2271600996"/>
                  </a:ext>
                </a:extLst>
              </a:tr>
              <a:tr h="699863">
                <a:tc>
                  <a:txBody>
                    <a:bodyPr/>
                    <a:lstStyle/>
                    <a:p>
                      <a:r>
                        <a:rPr lang="fr-FR" sz="2500" dirty="0"/>
                        <a:t>2020</a:t>
                      </a:r>
                      <a:endParaRPr lang="fr-MU" sz="2500" dirty="0"/>
                    </a:p>
                  </a:txBody>
                  <a:tcPr/>
                </a:tc>
                <a:tc>
                  <a:txBody>
                    <a:bodyPr/>
                    <a:lstStyle/>
                    <a:p>
                      <a:r>
                        <a:rPr lang="fr-FR" sz="2500" dirty="0"/>
                        <a:t>20</a:t>
                      </a:r>
                      <a:endParaRPr lang="fr-MU" sz="2500" dirty="0"/>
                    </a:p>
                  </a:txBody>
                  <a:tcPr/>
                </a:tc>
                <a:tc>
                  <a:txBody>
                    <a:bodyPr/>
                    <a:lstStyle/>
                    <a:p>
                      <a:r>
                        <a:rPr lang="fr-FR" sz="2500" dirty="0"/>
                        <a:t>100%</a:t>
                      </a:r>
                      <a:endParaRPr lang="fr-MU" sz="2500" dirty="0"/>
                    </a:p>
                  </a:txBody>
                  <a:tcPr/>
                </a:tc>
                <a:extLst>
                  <a:ext uri="{0D108BD9-81ED-4DB2-BD59-A6C34878D82A}">
                    <a16:rowId xmlns:a16="http://schemas.microsoft.com/office/drawing/2014/main" val="217322994"/>
                  </a:ext>
                </a:extLst>
              </a:tr>
              <a:tr h="692280">
                <a:tc>
                  <a:txBody>
                    <a:bodyPr/>
                    <a:lstStyle/>
                    <a:p>
                      <a:r>
                        <a:rPr lang="fr-FR" sz="2500" dirty="0"/>
                        <a:t>2021</a:t>
                      </a:r>
                      <a:endParaRPr lang="fr-MU" sz="2500" dirty="0"/>
                    </a:p>
                  </a:txBody>
                  <a:tcPr/>
                </a:tc>
                <a:tc>
                  <a:txBody>
                    <a:bodyPr/>
                    <a:lstStyle/>
                    <a:p>
                      <a:r>
                        <a:rPr lang="fr-FR" sz="2500" dirty="0"/>
                        <a:t>21</a:t>
                      </a:r>
                      <a:endParaRPr lang="fr-MU" sz="2500" dirty="0"/>
                    </a:p>
                  </a:txBody>
                  <a:tcPr/>
                </a:tc>
                <a:tc>
                  <a:txBody>
                    <a:bodyPr/>
                    <a:lstStyle/>
                    <a:p>
                      <a:r>
                        <a:rPr lang="fr-FR" sz="2500" dirty="0"/>
                        <a:t>100%</a:t>
                      </a:r>
                      <a:endParaRPr lang="fr-MU" sz="2500" dirty="0"/>
                    </a:p>
                  </a:txBody>
                  <a:tcPr/>
                </a:tc>
                <a:extLst>
                  <a:ext uri="{0D108BD9-81ED-4DB2-BD59-A6C34878D82A}">
                    <a16:rowId xmlns:a16="http://schemas.microsoft.com/office/drawing/2014/main" val="1747386200"/>
                  </a:ext>
                </a:extLst>
              </a:tr>
            </a:tbl>
          </a:graphicData>
        </a:graphic>
      </p:graphicFrame>
      <p:sp>
        <p:nvSpPr>
          <p:cNvPr id="14" name="Rectangle 13">
            <a:extLst>
              <a:ext uri="{FF2B5EF4-FFF2-40B4-BE49-F238E27FC236}">
                <a16:creationId xmlns:a16="http://schemas.microsoft.com/office/drawing/2014/main" id="{14F514C6-14E2-416E-9C73-3273FB13402B}"/>
              </a:ext>
            </a:extLst>
          </p:cNvPr>
          <p:cNvSpPr/>
          <p:nvPr/>
        </p:nvSpPr>
        <p:spPr>
          <a:xfrm>
            <a:off x="4114798" y="1737845"/>
            <a:ext cx="10058399" cy="584775"/>
          </a:xfrm>
          <a:prstGeom prst="rect">
            <a:avLst/>
          </a:prstGeom>
          <a:solidFill>
            <a:schemeClr val="accent6"/>
          </a:solidFill>
        </p:spPr>
        <p:txBody>
          <a:bodyPr wrap="square">
            <a:spAutoFit/>
          </a:bodyPr>
          <a:lstStyle/>
          <a:p>
            <a:pPr algn="ctr" fontAlgn="ctr"/>
            <a:r>
              <a:rPr lang="fr-FR" sz="3200" b="1" dirty="0">
                <a:solidFill>
                  <a:schemeClr val="bg1"/>
                </a:solidFill>
              </a:rPr>
              <a:t>RESULTATS DES EPREUVES DU BACCALAUREAT</a:t>
            </a:r>
            <a:endParaRPr lang="fr-FR" sz="3200" b="1" dirty="0">
              <a:solidFill>
                <a:schemeClr val="bg1"/>
              </a:solidFill>
              <a:latin typeface="Shruti"/>
            </a:endParaRPr>
          </a:p>
        </p:txBody>
      </p:sp>
      <p:graphicFrame>
        <p:nvGraphicFramePr>
          <p:cNvPr id="15" name="Tableau 14">
            <a:extLst>
              <a:ext uri="{FF2B5EF4-FFF2-40B4-BE49-F238E27FC236}">
                <a16:creationId xmlns:a16="http://schemas.microsoft.com/office/drawing/2014/main" id="{A06FC374-A1FB-4B00-9F94-F53A15BFEF1E}"/>
              </a:ext>
            </a:extLst>
          </p:cNvPr>
          <p:cNvGraphicFramePr>
            <a:graphicFrameLocks noGrp="1"/>
          </p:cNvGraphicFramePr>
          <p:nvPr>
            <p:extLst>
              <p:ext uri="{D42A27DB-BD31-4B8C-83A1-F6EECF244321}">
                <p14:modId xmlns:p14="http://schemas.microsoft.com/office/powerpoint/2010/main" val="1441034612"/>
              </p:ext>
            </p:extLst>
          </p:nvPr>
        </p:nvGraphicFramePr>
        <p:xfrm>
          <a:off x="1257297" y="2322620"/>
          <a:ext cx="15773400" cy="4950857"/>
        </p:xfrm>
        <a:graphic>
          <a:graphicData uri="http://schemas.openxmlformats.org/drawingml/2006/table">
            <a:tbl>
              <a:tblPr>
                <a:tableStyleId>{08FB837D-C827-4EFA-A057-4D05807E0F7C}</a:tableStyleId>
              </a:tblPr>
              <a:tblGrid>
                <a:gridCol w="2356393">
                  <a:extLst>
                    <a:ext uri="{9D8B030D-6E8A-4147-A177-3AD203B41FA5}">
                      <a16:colId xmlns:a16="http://schemas.microsoft.com/office/drawing/2014/main" val="4019656087"/>
                    </a:ext>
                  </a:extLst>
                </a:gridCol>
                <a:gridCol w="1923585">
                  <a:extLst>
                    <a:ext uri="{9D8B030D-6E8A-4147-A177-3AD203B41FA5}">
                      <a16:colId xmlns:a16="http://schemas.microsoft.com/office/drawing/2014/main" val="61298697"/>
                    </a:ext>
                  </a:extLst>
                </a:gridCol>
                <a:gridCol w="1923585">
                  <a:extLst>
                    <a:ext uri="{9D8B030D-6E8A-4147-A177-3AD203B41FA5}">
                      <a16:colId xmlns:a16="http://schemas.microsoft.com/office/drawing/2014/main" val="560599579"/>
                    </a:ext>
                  </a:extLst>
                </a:gridCol>
                <a:gridCol w="1923585">
                  <a:extLst>
                    <a:ext uri="{9D8B030D-6E8A-4147-A177-3AD203B41FA5}">
                      <a16:colId xmlns:a16="http://schemas.microsoft.com/office/drawing/2014/main" val="1749722416"/>
                    </a:ext>
                  </a:extLst>
                </a:gridCol>
                <a:gridCol w="1585090">
                  <a:extLst>
                    <a:ext uri="{9D8B030D-6E8A-4147-A177-3AD203B41FA5}">
                      <a16:colId xmlns:a16="http://schemas.microsoft.com/office/drawing/2014/main" val="549874367"/>
                    </a:ext>
                  </a:extLst>
                </a:gridCol>
                <a:gridCol w="1503085">
                  <a:extLst>
                    <a:ext uri="{9D8B030D-6E8A-4147-A177-3AD203B41FA5}">
                      <a16:colId xmlns:a16="http://schemas.microsoft.com/office/drawing/2014/main" val="479913339"/>
                    </a:ext>
                  </a:extLst>
                </a:gridCol>
                <a:gridCol w="2196816">
                  <a:extLst>
                    <a:ext uri="{9D8B030D-6E8A-4147-A177-3AD203B41FA5}">
                      <a16:colId xmlns:a16="http://schemas.microsoft.com/office/drawing/2014/main" val="1213988605"/>
                    </a:ext>
                  </a:extLst>
                </a:gridCol>
                <a:gridCol w="2361261">
                  <a:extLst>
                    <a:ext uri="{9D8B030D-6E8A-4147-A177-3AD203B41FA5}">
                      <a16:colId xmlns:a16="http://schemas.microsoft.com/office/drawing/2014/main" val="3565849694"/>
                    </a:ext>
                  </a:extLst>
                </a:gridCol>
              </a:tblGrid>
              <a:tr h="416981">
                <a:tc rowSpan="2">
                  <a:txBody>
                    <a:bodyPr/>
                    <a:lstStyle/>
                    <a:p>
                      <a:pPr algn="ctr" fontAlgn="ctr"/>
                      <a:r>
                        <a:rPr lang="fr-FR" sz="2400" b="1" u="none" strike="noStrike" dirty="0">
                          <a:effectLst/>
                        </a:rPr>
                        <a:t>Sessions</a:t>
                      </a:r>
                      <a:endParaRPr lang="fr-FR" sz="2400" b="1" i="0" u="none" strike="noStrike" dirty="0">
                        <a:solidFill>
                          <a:srgbClr val="000000"/>
                        </a:solidFill>
                        <a:effectLst/>
                        <a:latin typeface="Shruti"/>
                      </a:endParaRPr>
                    </a:p>
                  </a:txBody>
                  <a:tcPr marL="9525" marR="9525" marT="9525" marB="0" anchor="ctr"/>
                </a:tc>
                <a:tc gridSpan="5">
                  <a:txBody>
                    <a:bodyPr/>
                    <a:lstStyle/>
                    <a:p>
                      <a:pPr algn="ctr" fontAlgn="ctr"/>
                      <a:r>
                        <a:rPr lang="fr-FR" sz="2400" b="1" u="none" strike="noStrike" dirty="0">
                          <a:effectLst/>
                        </a:rPr>
                        <a:t>mentions</a:t>
                      </a:r>
                      <a:endParaRPr lang="fr-FR" sz="2400" b="1" i="0" u="none" strike="noStrike" dirty="0">
                        <a:solidFill>
                          <a:srgbClr val="000000"/>
                        </a:solidFill>
                        <a:effectLst/>
                        <a:latin typeface="Shruti"/>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2400" b="1" u="none" strike="noStrike" dirty="0">
                          <a:effectLst/>
                        </a:rPr>
                        <a:t>taux de réussite</a:t>
                      </a:r>
                      <a:endParaRPr lang="fr-FR" sz="2400" b="1" i="0" u="none" strike="noStrike" dirty="0">
                        <a:solidFill>
                          <a:srgbClr val="000000"/>
                        </a:solidFill>
                        <a:effectLst/>
                        <a:latin typeface="Shruti"/>
                      </a:endParaRPr>
                    </a:p>
                  </a:txBody>
                  <a:tcPr marL="9525" marR="9525" marT="9525" marB="0" anchor="ctr"/>
                </a:tc>
                <a:tc rowSpan="2">
                  <a:txBody>
                    <a:bodyPr/>
                    <a:lstStyle/>
                    <a:p>
                      <a:pPr algn="ctr" fontAlgn="ctr"/>
                      <a:r>
                        <a:rPr lang="fr-FR" sz="2400" b="1" u="none" strike="noStrike" dirty="0">
                          <a:effectLst/>
                        </a:rPr>
                        <a:t>Félicitations</a:t>
                      </a:r>
                      <a:endParaRPr lang="fr-FR" sz="2400" b="1" i="0" u="none" strike="noStrike" dirty="0">
                        <a:solidFill>
                          <a:srgbClr val="000000"/>
                        </a:solidFill>
                        <a:effectLst/>
                        <a:latin typeface="Shruti"/>
                      </a:endParaRPr>
                    </a:p>
                  </a:txBody>
                  <a:tcPr marL="9525" marR="9525" marT="9525" marB="0" anchor="ctr"/>
                </a:tc>
                <a:extLst>
                  <a:ext uri="{0D108BD9-81ED-4DB2-BD59-A6C34878D82A}">
                    <a16:rowId xmlns:a16="http://schemas.microsoft.com/office/drawing/2014/main" val="1786833354"/>
                  </a:ext>
                </a:extLst>
              </a:tr>
              <a:tr h="416981">
                <a:tc vMerge="1">
                  <a:txBody>
                    <a:bodyPr/>
                    <a:lstStyle/>
                    <a:p>
                      <a:endParaRPr lang="fr-FR"/>
                    </a:p>
                  </a:txBody>
                  <a:tcPr/>
                </a:tc>
                <a:tc>
                  <a:txBody>
                    <a:bodyPr/>
                    <a:lstStyle/>
                    <a:p>
                      <a:pPr algn="ctr" fontAlgn="ctr"/>
                      <a:r>
                        <a:rPr lang="fr-FR" sz="2400" u="none" strike="noStrike">
                          <a:effectLst/>
                        </a:rPr>
                        <a:t>AB</a:t>
                      </a:r>
                      <a:endParaRPr lang="fr-FR" sz="2400" b="0" i="0" u="none" strike="noStrike">
                        <a:solidFill>
                          <a:srgbClr val="000000"/>
                        </a:solidFill>
                        <a:effectLst/>
                        <a:latin typeface="Shruti"/>
                      </a:endParaRPr>
                    </a:p>
                  </a:txBody>
                  <a:tcPr marL="9525" marR="9525" marT="9525" marB="0" anchor="ctr"/>
                </a:tc>
                <a:tc>
                  <a:txBody>
                    <a:bodyPr/>
                    <a:lstStyle/>
                    <a:p>
                      <a:pPr algn="ctr" fontAlgn="ctr"/>
                      <a:r>
                        <a:rPr lang="fr-FR" sz="2400" u="none" strike="noStrike" dirty="0">
                          <a:effectLst/>
                        </a:rPr>
                        <a:t>B</a:t>
                      </a:r>
                      <a:endParaRPr lang="fr-FR" sz="2400" b="0" i="0" u="none" strike="noStrike" dirty="0">
                        <a:solidFill>
                          <a:srgbClr val="000000"/>
                        </a:solidFill>
                        <a:effectLst/>
                        <a:latin typeface="Shruti"/>
                      </a:endParaRPr>
                    </a:p>
                  </a:txBody>
                  <a:tcPr marL="9525" marR="9525" marT="9525" marB="0" anchor="ctr"/>
                </a:tc>
                <a:tc>
                  <a:txBody>
                    <a:bodyPr/>
                    <a:lstStyle/>
                    <a:p>
                      <a:pPr algn="ctr" fontAlgn="ctr"/>
                      <a:r>
                        <a:rPr lang="fr-FR" sz="2400" u="none" strike="noStrike" dirty="0">
                          <a:effectLst/>
                        </a:rPr>
                        <a:t>TB *</a:t>
                      </a:r>
                      <a:endParaRPr lang="fr-FR" sz="2400" b="0" i="0" u="none" strike="noStrike" dirty="0">
                        <a:solidFill>
                          <a:srgbClr val="000000"/>
                        </a:solidFill>
                        <a:effectLst/>
                        <a:latin typeface="Shruti"/>
                      </a:endParaRPr>
                    </a:p>
                  </a:txBody>
                  <a:tcPr marL="9525" marR="9525" marT="9525" marB="0" anchor="ctr"/>
                </a:tc>
                <a:tc>
                  <a:txBody>
                    <a:bodyPr/>
                    <a:lstStyle/>
                    <a:p>
                      <a:pPr algn="ctr" fontAlgn="ctr"/>
                      <a:r>
                        <a:rPr lang="fr-FR" sz="2400" u="none" strike="noStrike" dirty="0">
                          <a:effectLst/>
                        </a:rPr>
                        <a:t> </a:t>
                      </a:r>
                      <a:endParaRPr lang="fr-FR" sz="2400" b="0" i="0" u="none" strike="noStrike" dirty="0">
                        <a:solidFill>
                          <a:srgbClr val="000000"/>
                        </a:solidFill>
                        <a:effectLst/>
                        <a:latin typeface="Shruti"/>
                      </a:endParaRPr>
                    </a:p>
                  </a:txBody>
                  <a:tcPr marL="9525" marR="9525" marT="9525" marB="0" anchor="ctr"/>
                </a:tc>
                <a:tc>
                  <a:txBody>
                    <a:bodyPr/>
                    <a:lstStyle/>
                    <a:p>
                      <a:pPr algn="ctr" fontAlgn="ctr"/>
                      <a:r>
                        <a:rPr lang="fr-FR" sz="2400" u="none" strike="noStrike" dirty="0">
                          <a:effectLst/>
                        </a:rPr>
                        <a:t>%</a:t>
                      </a:r>
                      <a:endParaRPr lang="fr-FR" sz="2400" b="0" i="0" u="none" strike="noStrike" dirty="0">
                        <a:solidFill>
                          <a:srgbClr val="000000"/>
                        </a:solidFill>
                        <a:effectLst/>
                        <a:latin typeface="Shruti"/>
                      </a:endParaRPr>
                    </a:p>
                  </a:txBody>
                  <a:tcPr marL="9525" marR="9525" marT="9525"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92125336"/>
                  </a:ext>
                </a:extLst>
              </a:tr>
              <a:tr h="823379">
                <a:tc>
                  <a:txBody>
                    <a:bodyPr/>
                    <a:lstStyle/>
                    <a:p>
                      <a:pPr algn="ctr" fontAlgn="ctr"/>
                      <a:r>
                        <a:rPr lang="fr-FR" sz="2400" b="1" u="none" strike="noStrike" dirty="0">
                          <a:effectLst/>
                        </a:rPr>
                        <a:t>Session 2017</a:t>
                      </a:r>
                      <a:endParaRPr lang="fr-FR" sz="2400" b="1" i="0" u="none" strike="noStrike" dirty="0">
                        <a:solidFill>
                          <a:srgbClr val="000000"/>
                        </a:solidFill>
                        <a:effectLst/>
                        <a:latin typeface="Shruti"/>
                      </a:endParaRPr>
                    </a:p>
                  </a:txBody>
                  <a:tcPr marL="9525" marR="9525" marT="9525" marB="0" anchor="ctr"/>
                </a:tc>
                <a:tc>
                  <a:txBody>
                    <a:bodyPr/>
                    <a:lstStyle/>
                    <a:p>
                      <a:pPr algn="ctr" fontAlgn="ctr"/>
                      <a:r>
                        <a:rPr lang="fr-FR" sz="2400" u="none" strike="noStrike" dirty="0">
                          <a:effectLst/>
                        </a:rPr>
                        <a:t>49</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dirty="0">
                          <a:effectLst/>
                        </a:rPr>
                        <a:t>42</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a:effectLst/>
                        </a:rPr>
                        <a:t>32</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123</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68%</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dirty="0">
                          <a:effectLst/>
                        </a:rPr>
                        <a:t>97,79%</a:t>
                      </a:r>
                      <a:endParaRPr lang="fr-FR" sz="2400" b="1" i="0" u="none" strike="noStrike" dirty="0">
                        <a:solidFill>
                          <a:srgbClr val="366092"/>
                        </a:solidFill>
                        <a:effectLst/>
                        <a:latin typeface="Shruti"/>
                      </a:endParaRPr>
                    </a:p>
                  </a:txBody>
                  <a:tcPr marL="9525" marR="9525" marT="9525" marB="0" anchor="ctr"/>
                </a:tc>
                <a:tc>
                  <a:txBody>
                    <a:bodyPr/>
                    <a:lstStyle/>
                    <a:p>
                      <a:pPr algn="ctr" fontAlgn="b"/>
                      <a:r>
                        <a:rPr lang="fr-FR" sz="2400" u="none" strike="noStrike" dirty="0">
                          <a:effectLst/>
                        </a:rPr>
                        <a:t>5</a:t>
                      </a:r>
                      <a:endParaRPr lang="fr-FR" sz="2400" b="0" i="0" u="none" strike="noStrike" dirty="0">
                        <a:solidFill>
                          <a:srgbClr val="000000"/>
                        </a:solidFill>
                        <a:effectLst/>
                        <a:latin typeface="Shruti"/>
                      </a:endParaRPr>
                    </a:p>
                  </a:txBody>
                  <a:tcPr marL="9525" marR="9525" marT="9525" marB="0" anchor="b"/>
                </a:tc>
                <a:extLst>
                  <a:ext uri="{0D108BD9-81ED-4DB2-BD59-A6C34878D82A}">
                    <a16:rowId xmlns:a16="http://schemas.microsoft.com/office/drawing/2014/main" val="2834377355"/>
                  </a:ext>
                </a:extLst>
              </a:tr>
              <a:tr h="823379">
                <a:tc>
                  <a:txBody>
                    <a:bodyPr/>
                    <a:lstStyle/>
                    <a:p>
                      <a:pPr algn="ctr" fontAlgn="ctr"/>
                      <a:r>
                        <a:rPr lang="fr-FR" sz="2400" b="1" u="none" strike="noStrike">
                          <a:effectLst/>
                        </a:rPr>
                        <a:t>Session 2018</a:t>
                      </a:r>
                      <a:endParaRPr lang="fr-FR" sz="2400" b="1" i="0" u="none" strike="noStrike">
                        <a:solidFill>
                          <a:srgbClr val="000000"/>
                        </a:solidFill>
                        <a:effectLst/>
                        <a:latin typeface="Shruti"/>
                      </a:endParaRPr>
                    </a:p>
                  </a:txBody>
                  <a:tcPr marL="9525" marR="9525" marT="9525" marB="0" anchor="ctr"/>
                </a:tc>
                <a:tc>
                  <a:txBody>
                    <a:bodyPr/>
                    <a:lstStyle/>
                    <a:p>
                      <a:pPr algn="ctr" fontAlgn="ctr"/>
                      <a:r>
                        <a:rPr lang="fr-FR" sz="2400" u="none" strike="noStrike">
                          <a:effectLst/>
                        </a:rPr>
                        <a:t>38</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41</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a:effectLst/>
                        </a:rPr>
                        <a:t>32</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111</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dirty="0">
                          <a:effectLst/>
                        </a:rPr>
                        <a:t>62%</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dirty="0">
                          <a:effectLst/>
                        </a:rPr>
                        <a:t>97,22%</a:t>
                      </a:r>
                      <a:endParaRPr lang="fr-FR" sz="2400" b="1" i="0" u="none" strike="noStrike" dirty="0">
                        <a:solidFill>
                          <a:srgbClr val="366092"/>
                        </a:solidFill>
                        <a:effectLst/>
                        <a:latin typeface="Shruti"/>
                      </a:endParaRPr>
                    </a:p>
                  </a:txBody>
                  <a:tcPr marL="9525" marR="9525" marT="9525" marB="0" anchor="ctr"/>
                </a:tc>
                <a:tc>
                  <a:txBody>
                    <a:bodyPr/>
                    <a:lstStyle/>
                    <a:p>
                      <a:pPr algn="ctr" fontAlgn="b"/>
                      <a:r>
                        <a:rPr lang="fr-FR" sz="2400" u="none" strike="noStrike" dirty="0">
                          <a:effectLst/>
                        </a:rPr>
                        <a:t>9</a:t>
                      </a:r>
                      <a:endParaRPr lang="fr-FR" sz="2400" b="0" i="0" u="none" strike="noStrike" dirty="0">
                        <a:solidFill>
                          <a:srgbClr val="000000"/>
                        </a:solidFill>
                        <a:effectLst/>
                        <a:latin typeface="Shruti"/>
                      </a:endParaRPr>
                    </a:p>
                  </a:txBody>
                  <a:tcPr marL="9525" marR="9525" marT="9525" marB="0" anchor="b"/>
                </a:tc>
                <a:extLst>
                  <a:ext uri="{0D108BD9-81ED-4DB2-BD59-A6C34878D82A}">
                    <a16:rowId xmlns:a16="http://schemas.microsoft.com/office/drawing/2014/main" val="108318727"/>
                  </a:ext>
                </a:extLst>
              </a:tr>
              <a:tr h="823379">
                <a:tc>
                  <a:txBody>
                    <a:bodyPr/>
                    <a:lstStyle/>
                    <a:p>
                      <a:pPr algn="ctr" fontAlgn="ctr"/>
                      <a:r>
                        <a:rPr lang="fr-FR" sz="2400" b="1" u="none" strike="noStrike">
                          <a:effectLst/>
                        </a:rPr>
                        <a:t>Session 2019</a:t>
                      </a:r>
                      <a:endParaRPr lang="fr-FR" sz="2400" b="1" i="0" u="none" strike="noStrike">
                        <a:solidFill>
                          <a:srgbClr val="000000"/>
                        </a:solidFill>
                        <a:effectLst/>
                        <a:latin typeface="Shruti"/>
                      </a:endParaRPr>
                    </a:p>
                  </a:txBody>
                  <a:tcPr marL="9525" marR="9525" marT="9525" marB="0" anchor="ctr"/>
                </a:tc>
                <a:tc>
                  <a:txBody>
                    <a:bodyPr/>
                    <a:lstStyle/>
                    <a:p>
                      <a:pPr algn="ctr" fontAlgn="ctr"/>
                      <a:r>
                        <a:rPr lang="fr-FR" sz="2400" u="none" strike="noStrike">
                          <a:effectLst/>
                        </a:rPr>
                        <a:t>68</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41</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48</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a:effectLst/>
                        </a:rPr>
                        <a:t>157</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77%</a:t>
                      </a:r>
                      <a:endParaRPr lang="fr-FR" sz="2400" b="1" i="0" u="none" strike="noStrike" dirty="0">
                        <a:solidFill>
                          <a:srgbClr val="366092"/>
                        </a:solidFill>
                        <a:effectLst/>
                        <a:latin typeface="Shruti"/>
                      </a:endParaRPr>
                    </a:p>
                  </a:txBody>
                  <a:tcPr marL="9525" marR="9525" marT="9525" marB="0" anchor="ctr"/>
                </a:tc>
                <a:tc>
                  <a:txBody>
                    <a:bodyPr/>
                    <a:lstStyle/>
                    <a:p>
                      <a:pPr algn="ctr" fontAlgn="ctr"/>
                      <a:r>
                        <a:rPr lang="fr-FR" sz="2400" u="none" strike="noStrike" dirty="0">
                          <a:effectLst/>
                        </a:rPr>
                        <a:t>97,55%</a:t>
                      </a:r>
                      <a:endParaRPr lang="fr-FR" sz="2400" b="1" i="0" u="none" strike="noStrike" dirty="0">
                        <a:solidFill>
                          <a:srgbClr val="366092"/>
                        </a:solidFill>
                        <a:effectLst/>
                        <a:latin typeface="Shruti"/>
                      </a:endParaRPr>
                    </a:p>
                  </a:txBody>
                  <a:tcPr marL="9525" marR="9525" marT="9525" marB="0" anchor="ctr"/>
                </a:tc>
                <a:tc>
                  <a:txBody>
                    <a:bodyPr/>
                    <a:lstStyle/>
                    <a:p>
                      <a:pPr algn="ctr" fontAlgn="b"/>
                      <a:r>
                        <a:rPr lang="fr-FR" sz="2400" u="none" strike="noStrike" dirty="0">
                          <a:effectLst/>
                        </a:rPr>
                        <a:t>13</a:t>
                      </a:r>
                      <a:endParaRPr lang="fr-FR" sz="2400" b="0" i="0" u="none" strike="noStrike" dirty="0">
                        <a:solidFill>
                          <a:srgbClr val="000000"/>
                        </a:solidFill>
                        <a:effectLst/>
                        <a:latin typeface="Shruti"/>
                      </a:endParaRPr>
                    </a:p>
                  </a:txBody>
                  <a:tcPr marL="9525" marR="9525" marT="9525" marB="0" anchor="b"/>
                </a:tc>
                <a:extLst>
                  <a:ext uri="{0D108BD9-81ED-4DB2-BD59-A6C34878D82A}">
                    <a16:rowId xmlns:a16="http://schemas.microsoft.com/office/drawing/2014/main" val="1125893560"/>
                  </a:ext>
                </a:extLst>
              </a:tr>
              <a:tr h="823379">
                <a:tc>
                  <a:txBody>
                    <a:bodyPr/>
                    <a:lstStyle/>
                    <a:p>
                      <a:pPr algn="ctr" fontAlgn="ctr"/>
                      <a:r>
                        <a:rPr lang="fr-FR" sz="2400" b="1" u="none" strike="noStrike" dirty="0">
                          <a:effectLst/>
                        </a:rPr>
                        <a:t>Session 2020</a:t>
                      </a:r>
                      <a:endParaRPr lang="fr-FR" sz="2400" b="1" i="0" u="none" strike="noStrike" dirty="0">
                        <a:solidFill>
                          <a:srgbClr val="000000"/>
                        </a:solidFill>
                        <a:effectLst/>
                        <a:latin typeface="Shruti"/>
                      </a:endParaRPr>
                    </a:p>
                  </a:txBody>
                  <a:tcPr marL="9525" marR="9525" marT="9525" marB="0" anchor="ctr"/>
                </a:tc>
                <a:tc>
                  <a:txBody>
                    <a:bodyPr/>
                    <a:lstStyle/>
                    <a:p>
                      <a:pPr algn="ctr" fontAlgn="ctr"/>
                      <a:r>
                        <a:rPr lang="fr-FR" sz="2400" u="none" strike="noStrike">
                          <a:effectLst/>
                        </a:rPr>
                        <a:t>63</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69</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55</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187</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a:effectLst/>
                        </a:rPr>
                        <a:t>89%</a:t>
                      </a:r>
                      <a:endParaRPr lang="fr-FR" sz="2400" b="1" i="0" u="none" strike="noStrike">
                        <a:solidFill>
                          <a:srgbClr val="366092"/>
                        </a:solidFill>
                        <a:effectLst/>
                        <a:latin typeface="Shruti"/>
                      </a:endParaRPr>
                    </a:p>
                  </a:txBody>
                  <a:tcPr marL="9525" marR="9525" marT="9525" marB="0" anchor="ctr"/>
                </a:tc>
                <a:tc>
                  <a:txBody>
                    <a:bodyPr/>
                    <a:lstStyle/>
                    <a:p>
                      <a:pPr algn="ctr" fontAlgn="ctr"/>
                      <a:r>
                        <a:rPr lang="fr-FR" sz="2400" u="none" strike="noStrike" dirty="0">
                          <a:effectLst/>
                        </a:rPr>
                        <a:t>100%</a:t>
                      </a:r>
                      <a:endParaRPr lang="fr-FR" sz="2400" b="1" i="0" u="none" strike="noStrike" dirty="0">
                        <a:solidFill>
                          <a:srgbClr val="366092"/>
                        </a:solidFill>
                        <a:effectLst/>
                        <a:latin typeface="Shruti"/>
                      </a:endParaRPr>
                    </a:p>
                  </a:txBody>
                  <a:tcPr marL="9525" marR="9525" marT="9525" marB="0" anchor="ctr"/>
                </a:tc>
                <a:tc>
                  <a:txBody>
                    <a:bodyPr/>
                    <a:lstStyle/>
                    <a:p>
                      <a:pPr algn="ctr" fontAlgn="b"/>
                      <a:r>
                        <a:rPr lang="fr-FR" sz="2400" u="none" strike="noStrike" dirty="0">
                          <a:effectLst/>
                        </a:rPr>
                        <a:t>18</a:t>
                      </a:r>
                      <a:endParaRPr lang="fr-FR" sz="2400" b="0" i="0" u="none" strike="noStrike" dirty="0">
                        <a:solidFill>
                          <a:srgbClr val="000000"/>
                        </a:solidFill>
                        <a:effectLst/>
                        <a:latin typeface="Shruti"/>
                      </a:endParaRPr>
                    </a:p>
                  </a:txBody>
                  <a:tcPr marL="9525" marR="9525" marT="9525" marB="0" anchor="b"/>
                </a:tc>
                <a:extLst>
                  <a:ext uri="{0D108BD9-81ED-4DB2-BD59-A6C34878D82A}">
                    <a16:rowId xmlns:a16="http://schemas.microsoft.com/office/drawing/2014/main" val="674301621"/>
                  </a:ext>
                </a:extLst>
              </a:tr>
              <a:tr h="823379">
                <a:tc>
                  <a:txBody>
                    <a:bodyPr/>
                    <a:lstStyle/>
                    <a:p>
                      <a:pPr algn="ctr" fontAlgn="ctr"/>
                      <a:r>
                        <a:rPr lang="fr-FR" sz="2400" b="1" u="none" strike="noStrike" dirty="0">
                          <a:effectLst/>
                        </a:rPr>
                        <a:t>Session 2021</a:t>
                      </a:r>
                      <a:endParaRPr lang="fr-FR" sz="2400" b="1"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60</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45</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50</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155</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87%</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ctr"/>
                      <a:r>
                        <a:rPr lang="fr-FR" sz="2400" u="none" strike="noStrike" dirty="0">
                          <a:effectLst/>
                        </a:rPr>
                        <a:t>100 %</a:t>
                      </a:r>
                      <a:endParaRPr lang="fr-FR" sz="2400" b="0" i="0" u="none" strike="noStrike" dirty="0">
                        <a:solidFill>
                          <a:schemeClr val="accent1">
                            <a:lumMod val="50000"/>
                          </a:schemeClr>
                        </a:solidFill>
                        <a:effectLst/>
                        <a:latin typeface="+mn-lt"/>
                      </a:endParaRPr>
                    </a:p>
                  </a:txBody>
                  <a:tcPr marL="9525" marR="9525" marT="9525" marB="0" anchor="ctr"/>
                </a:tc>
                <a:tc>
                  <a:txBody>
                    <a:bodyPr/>
                    <a:lstStyle/>
                    <a:p>
                      <a:pPr algn="ctr" fontAlgn="b"/>
                      <a:r>
                        <a:rPr lang="fr-FR" sz="2400" u="none" strike="noStrike" dirty="0">
                          <a:effectLst/>
                        </a:rPr>
                        <a:t>10</a:t>
                      </a:r>
                      <a:endParaRPr lang="fr-FR" sz="2400" b="0" i="0" u="none" strike="noStrike" dirty="0">
                        <a:solidFill>
                          <a:schemeClr val="accent1">
                            <a:lumMod val="50000"/>
                          </a:schemeClr>
                        </a:solidFill>
                        <a:effectLst/>
                        <a:latin typeface="+mn-lt"/>
                      </a:endParaRPr>
                    </a:p>
                  </a:txBody>
                  <a:tcPr marL="9525" marR="9525" marT="9525" marB="0" anchor="b"/>
                </a:tc>
                <a:extLst>
                  <a:ext uri="{0D108BD9-81ED-4DB2-BD59-A6C34878D82A}">
                    <a16:rowId xmlns:a16="http://schemas.microsoft.com/office/drawing/2014/main" val="680441314"/>
                  </a:ext>
                </a:extLst>
              </a:tr>
            </a:tbl>
          </a:graphicData>
        </a:graphic>
      </p:graphicFrame>
      <p:sp>
        <p:nvSpPr>
          <p:cNvPr id="16" name="Rectangle 8">
            <a:extLst>
              <a:ext uri="{FF2B5EF4-FFF2-40B4-BE49-F238E27FC236}">
                <a16:creationId xmlns:a16="http://schemas.microsoft.com/office/drawing/2014/main" id="{85EEAA95-32DC-430A-B132-FC226DB991D2}"/>
              </a:ext>
            </a:extLst>
          </p:cNvPr>
          <p:cNvSpPr>
            <a:spLocks noChangeArrowheads="1"/>
          </p:cNvSpPr>
          <p:nvPr/>
        </p:nvSpPr>
        <p:spPr bwMode="auto">
          <a:xfrm>
            <a:off x="-2" y="3244"/>
            <a:ext cx="18288000"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spcBef>
                <a:spcPts val="150"/>
              </a:spcBef>
              <a:spcAft>
                <a:spcPts val="1350"/>
              </a:spcAft>
            </a:pPr>
            <a:r>
              <a:rPr lang="fr-FR" altLang="en-US" sz="5000" b="1" dirty="0">
                <a:solidFill>
                  <a:schemeClr val="tx2"/>
                </a:solidFill>
                <a:latin typeface="+mn-lt"/>
              </a:rPr>
              <a:t>LDM – Culture de l’Excellence </a:t>
            </a:r>
          </a:p>
          <a:p>
            <a:pPr algn="ctr">
              <a:spcBef>
                <a:spcPts val="150"/>
              </a:spcBef>
              <a:spcAft>
                <a:spcPts val="1350"/>
              </a:spcAft>
            </a:pPr>
            <a:r>
              <a:rPr lang="fr-FR" altLang="en-US" sz="5000" b="1" dirty="0">
                <a:solidFill>
                  <a:schemeClr val="tx2"/>
                </a:solidFill>
                <a:latin typeface="+mn-lt"/>
              </a:rPr>
              <a:t>2017-2021 </a:t>
            </a:r>
          </a:p>
        </p:txBody>
      </p:sp>
    </p:spTree>
    <p:extLst>
      <p:ext uri="{BB962C8B-B14F-4D97-AF65-F5344CB8AC3E}">
        <p14:creationId xmlns:p14="http://schemas.microsoft.com/office/powerpoint/2010/main" val="13496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9428E8-644A-4DC1-9730-662D8EB2F182}"/>
              </a:ext>
            </a:extLst>
          </p:cNvPr>
          <p:cNvSpPr txBox="1">
            <a:spLocks/>
          </p:cNvSpPr>
          <p:nvPr/>
        </p:nvSpPr>
        <p:spPr>
          <a:xfrm>
            <a:off x="0" y="251590"/>
            <a:ext cx="18287999" cy="172913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6000" b="1" dirty="0" err="1">
                <a:solidFill>
                  <a:schemeClr val="tx2"/>
                </a:solidFill>
              </a:rPr>
              <a:t>Où</a:t>
            </a:r>
            <a:r>
              <a:rPr lang="en-US" sz="6000" b="1" dirty="0">
                <a:solidFill>
                  <a:schemeClr val="tx2"/>
                </a:solidFill>
              </a:rPr>
              <a:t> </a:t>
            </a:r>
            <a:r>
              <a:rPr lang="en-US" sz="6000" b="1" dirty="0" err="1">
                <a:solidFill>
                  <a:schemeClr val="tx2"/>
                </a:solidFill>
              </a:rPr>
              <a:t>vont</a:t>
            </a:r>
            <a:r>
              <a:rPr lang="en-US" sz="6000" b="1" dirty="0">
                <a:solidFill>
                  <a:schemeClr val="tx2"/>
                </a:solidFill>
              </a:rPr>
              <a:t> les Alumni du LDM ?</a:t>
            </a:r>
          </a:p>
          <a:p>
            <a:pPr>
              <a:lnSpc>
                <a:spcPct val="90000"/>
              </a:lnSpc>
              <a:spcAft>
                <a:spcPts val="600"/>
              </a:spcAft>
            </a:pPr>
            <a:r>
              <a:rPr lang="en-US" sz="6000" b="1" dirty="0">
                <a:solidFill>
                  <a:schemeClr val="tx2"/>
                </a:solidFill>
              </a:rPr>
              <a:t>Focus </a:t>
            </a:r>
            <a:r>
              <a:rPr lang="en-US" sz="6000" b="1" dirty="0" err="1">
                <a:solidFill>
                  <a:schemeClr val="tx2"/>
                </a:solidFill>
              </a:rPr>
              <a:t>Géographique</a:t>
            </a:r>
            <a:endParaRPr lang="en-US" sz="6000" b="1" dirty="0">
              <a:solidFill>
                <a:schemeClr val="tx2"/>
              </a:solidFill>
            </a:endParaRPr>
          </a:p>
        </p:txBody>
      </p:sp>
      <p:sp>
        <p:nvSpPr>
          <p:cNvPr id="8" name="Organigramme : Connecteur 7">
            <a:extLst>
              <a:ext uri="{FF2B5EF4-FFF2-40B4-BE49-F238E27FC236}">
                <a16:creationId xmlns:a16="http://schemas.microsoft.com/office/drawing/2014/main" id="{120FE0F1-0538-4356-92D2-1C69D636BAF2}"/>
              </a:ext>
            </a:extLst>
          </p:cNvPr>
          <p:cNvSpPr/>
          <p:nvPr/>
        </p:nvSpPr>
        <p:spPr>
          <a:xfrm>
            <a:off x="9011065" y="2226359"/>
            <a:ext cx="1760750" cy="1614577"/>
          </a:xfrm>
          <a:prstGeom prst="flowChartConnector">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France</a:t>
            </a:r>
            <a:endParaRPr lang="fr-MU" b="1" dirty="0"/>
          </a:p>
        </p:txBody>
      </p:sp>
      <p:sp>
        <p:nvSpPr>
          <p:cNvPr id="9" name="Organigramme : Connecteur 8">
            <a:extLst>
              <a:ext uri="{FF2B5EF4-FFF2-40B4-BE49-F238E27FC236}">
                <a16:creationId xmlns:a16="http://schemas.microsoft.com/office/drawing/2014/main" id="{A88D60D9-13D5-48FA-B7B2-22B173375748}"/>
              </a:ext>
            </a:extLst>
          </p:cNvPr>
          <p:cNvSpPr/>
          <p:nvPr/>
        </p:nvSpPr>
        <p:spPr>
          <a:xfrm>
            <a:off x="10918072" y="2401639"/>
            <a:ext cx="1430656" cy="1401071"/>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Maurice</a:t>
            </a:r>
            <a:endParaRPr lang="fr-MU" sz="1500" b="1" dirty="0"/>
          </a:p>
        </p:txBody>
      </p:sp>
      <p:sp>
        <p:nvSpPr>
          <p:cNvPr id="10" name="Organigramme : Connecteur 9">
            <a:extLst>
              <a:ext uri="{FF2B5EF4-FFF2-40B4-BE49-F238E27FC236}">
                <a16:creationId xmlns:a16="http://schemas.microsoft.com/office/drawing/2014/main" id="{D226F36A-20B8-4A91-A3B7-383C5EB23310}"/>
              </a:ext>
            </a:extLst>
          </p:cNvPr>
          <p:cNvSpPr/>
          <p:nvPr/>
        </p:nvSpPr>
        <p:spPr>
          <a:xfrm>
            <a:off x="12523280" y="2648851"/>
            <a:ext cx="1217932" cy="119208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Canada</a:t>
            </a:r>
            <a:endParaRPr lang="fr-MU" sz="1500" b="1" dirty="0"/>
          </a:p>
        </p:txBody>
      </p:sp>
      <p:sp>
        <p:nvSpPr>
          <p:cNvPr id="11" name="Organigramme : Connecteur 10">
            <a:extLst>
              <a:ext uri="{FF2B5EF4-FFF2-40B4-BE49-F238E27FC236}">
                <a16:creationId xmlns:a16="http://schemas.microsoft.com/office/drawing/2014/main" id="{B0560B44-1A0E-4B5E-ABA2-687BD25F4D83}"/>
              </a:ext>
            </a:extLst>
          </p:cNvPr>
          <p:cNvSpPr/>
          <p:nvPr/>
        </p:nvSpPr>
        <p:spPr>
          <a:xfrm>
            <a:off x="13915765" y="2748008"/>
            <a:ext cx="1266818" cy="1092928"/>
          </a:xfrm>
          <a:prstGeom prst="flowChartConnector">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500" b="1" dirty="0"/>
              <a:t>Australie</a:t>
            </a:r>
            <a:endParaRPr lang="fr-MU" sz="1500" b="1" dirty="0"/>
          </a:p>
        </p:txBody>
      </p:sp>
      <p:sp>
        <p:nvSpPr>
          <p:cNvPr id="12" name="Ellipse 11">
            <a:extLst>
              <a:ext uri="{FF2B5EF4-FFF2-40B4-BE49-F238E27FC236}">
                <a16:creationId xmlns:a16="http://schemas.microsoft.com/office/drawing/2014/main" id="{7BEEC530-87CE-42B5-B7D6-E3F8FD8D84FE}"/>
              </a:ext>
            </a:extLst>
          </p:cNvPr>
          <p:cNvSpPr/>
          <p:nvPr/>
        </p:nvSpPr>
        <p:spPr>
          <a:xfrm>
            <a:off x="15415974" y="2727788"/>
            <a:ext cx="1266818" cy="109292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Royaume-Uni</a:t>
            </a:r>
            <a:endParaRPr lang="fr-MU" sz="1400" b="1" dirty="0"/>
          </a:p>
        </p:txBody>
      </p:sp>
      <p:sp>
        <p:nvSpPr>
          <p:cNvPr id="13" name="Ellipse 12">
            <a:extLst>
              <a:ext uri="{FF2B5EF4-FFF2-40B4-BE49-F238E27FC236}">
                <a16:creationId xmlns:a16="http://schemas.microsoft.com/office/drawing/2014/main" id="{6242FCA9-1B7F-4BCD-A03D-6F49B019C783}"/>
              </a:ext>
            </a:extLst>
          </p:cNvPr>
          <p:cNvSpPr/>
          <p:nvPr/>
        </p:nvSpPr>
        <p:spPr>
          <a:xfrm>
            <a:off x="16844644" y="2952762"/>
            <a:ext cx="934919" cy="849948"/>
          </a:xfrm>
          <a:prstGeom prst="ellipse">
            <a:avLst/>
          </a:prstGeom>
          <a:solidFill>
            <a:schemeClr val="accent5">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100" b="1" dirty="0">
                <a:solidFill>
                  <a:schemeClr val="bg1"/>
                </a:solidFill>
              </a:rPr>
              <a:t>Afrique du Sud</a:t>
            </a:r>
            <a:endParaRPr lang="fr-MU" sz="1100" b="1" dirty="0">
              <a:solidFill>
                <a:schemeClr val="bg1"/>
              </a:solidFill>
            </a:endParaRPr>
          </a:p>
        </p:txBody>
      </p:sp>
      <p:pic>
        <p:nvPicPr>
          <p:cNvPr id="14" name="Picture 2" descr="Carte du monde murale 3D Bleu - Boutique Déco - Agence Architecture">
            <a:extLst>
              <a:ext uri="{FF2B5EF4-FFF2-40B4-BE49-F238E27FC236}">
                <a16:creationId xmlns:a16="http://schemas.microsoft.com/office/drawing/2014/main" id="{A2D49777-699C-40C8-A9A7-9714901A1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4" y="5143500"/>
            <a:ext cx="9155078" cy="4192138"/>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a:extLst>
              <a:ext uri="{FF2B5EF4-FFF2-40B4-BE49-F238E27FC236}">
                <a16:creationId xmlns:a16="http://schemas.microsoft.com/office/drawing/2014/main" id="{C970AA17-E122-4A0F-A585-0D87B872361E}"/>
              </a:ext>
            </a:extLst>
          </p:cNvPr>
          <p:cNvSpPr txBox="1">
            <a:spLocks/>
          </p:cNvSpPr>
          <p:nvPr/>
        </p:nvSpPr>
        <p:spPr>
          <a:xfrm>
            <a:off x="9459878" y="4223621"/>
            <a:ext cx="8700208" cy="564427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fr-FR" sz="2500" kern="1000" dirty="0">
                <a:cs typeface="Times New Roman" panose="02020603050405020304" pitchFamily="18" charset="0"/>
              </a:rPr>
              <a:t>Classes préparatoires : </a:t>
            </a:r>
            <a:r>
              <a:rPr lang="fr-FR" sz="2500" b="1" kern="1000" dirty="0">
                <a:cs typeface="Times New Roman" panose="02020603050405020304" pitchFamily="18" charset="0"/>
              </a:rPr>
              <a:t>Sainte-Geneviève</a:t>
            </a:r>
            <a:r>
              <a:rPr lang="fr-FR" sz="2500" kern="1000" dirty="0">
                <a:cs typeface="Times New Roman" panose="02020603050405020304" pitchFamily="18" charset="0"/>
              </a:rPr>
              <a:t> (Versailles) ; Henri-IV et Louis le Grand (Paris) ; </a:t>
            </a:r>
            <a:r>
              <a:rPr lang="fr-FR" sz="2500" b="1" kern="1000" dirty="0">
                <a:cs typeface="Times New Roman" panose="02020603050405020304" pitchFamily="18" charset="0"/>
              </a:rPr>
              <a:t>Saint-Louis</a:t>
            </a:r>
            <a:r>
              <a:rPr lang="fr-FR" sz="2500" kern="1000" dirty="0">
                <a:cs typeface="Times New Roman" panose="02020603050405020304" pitchFamily="18" charset="0"/>
              </a:rPr>
              <a:t> et </a:t>
            </a:r>
            <a:r>
              <a:rPr lang="fr-FR" sz="2500" b="1" kern="1000" dirty="0">
                <a:cs typeface="Times New Roman" panose="02020603050405020304" pitchFamily="18" charset="0"/>
              </a:rPr>
              <a:t>Janson-de-Sailly </a:t>
            </a:r>
            <a:r>
              <a:rPr lang="fr-FR" sz="2500" kern="1000" dirty="0">
                <a:cs typeface="Times New Roman" panose="02020603050405020304" pitchFamily="18" charset="0"/>
              </a:rPr>
              <a:t>(Paris) </a:t>
            </a:r>
            <a:r>
              <a:rPr lang="fr-FR" sz="2500" b="1" kern="1000" dirty="0">
                <a:cs typeface="Times New Roman" panose="02020603050405020304" pitchFamily="18" charset="0"/>
              </a:rPr>
              <a:t>Montaigne</a:t>
            </a:r>
            <a:r>
              <a:rPr lang="fr-FR" sz="2500" kern="1000" dirty="0">
                <a:cs typeface="Times New Roman" panose="02020603050405020304" pitchFamily="18" charset="0"/>
              </a:rPr>
              <a:t> (Bordeaux) ; Du Parc (Lyon) ; Kléber (Strasbourg); …</a:t>
            </a:r>
          </a:p>
          <a:p>
            <a:pPr algn="just">
              <a:buFont typeface="Wingdings" panose="05000000000000000000" pitchFamily="2" charset="2"/>
              <a:buChar char="Ø"/>
            </a:pPr>
            <a:r>
              <a:rPr lang="fr-FR" sz="2500" kern="1000" dirty="0">
                <a:cs typeface="Times New Roman" panose="02020603050405020304" pitchFamily="18" charset="0"/>
              </a:rPr>
              <a:t>Universités: </a:t>
            </a:r>
            <a:r>
              <a:rPr lang="fr-FR" sz="2500" b="1" kern="1000" dirty="0">
                <a:cs typeface="Times New Roman" panose="02020603050405020304" pitchFamily="18" charset="0"/>
              </a:rPr>
              <a:t>Dauphine</a:t>
            </a:r>
            <a:r>
              <a:rPr lang="fr-FR" sz="2500" kern="1000" dirty="0">
                <a:cs typeface="Times New Roman" panose="02020603050405020304" pitchFamily="18" charset="0"/>
              </a:rPr>
              <a:t> ; Science Po Paris ; Panthéon Assas ;  Sorbonne;</a:t>
            </a:r>
          </a:p>
          <a:p>
            <a:pPr algn="just">
              <a:buFont typeface="Wingdings" panose="05000000000000000000" pitchFamily="2" charset="2"/>
              <a:buChar char="Ø"/>
            </a:pPr>
            <a:r>
              <a:rPr lang="fr-FR" sz="2500" kern="1000" dirty="0">
                <a:cs typeface="Times New Roman" panose="02020603050405020304" pitchFamily="18" charset="0"/>
              </a:rPr>
              <a:t>Ecoles de commerce : </a:t>
            </a:r>
            <a:r>
              <a:rPr lang="fr-FR" sz="2500" b="1" kern="1000" dirty="0">
                <a:cs typeface="Times New Roman" panose="02020603050405020304" pitchFamily="18" charset="0"/>
              </a:rPr>
              <a:t>HEC ; ESSEC </a:t>
            </a:r>
            <a:r>
              <a:rPr lang="fr-FR" sz="2500" kern="1000" dirty="0">
                <a:cs typeface="Times New Roman" panose="02020603050405020304" pitchFamily="18" charset="0"/>
              </a:rPr>
              <a:t>; ESCP ; EDHEC ; </a:t>
            </a:r>
            <a:r>
              <a:rPr lang="fr-FR" sz="2500" b="1" kern="1000" dirty="0">
                <a:cs typeface="Times New Roman" panose="02020603050405020304" pitchFamily="18" charset="0"/>
              </a:rPr>
              <a:t>London School of </a:t>
            </a:r>
            <a:r>
              <a:rPr lang="fr-FR" sz="2500" b="1" kern="1000" dirty="0" err="1">
                <a:cs typeface="Times New Roman" panose="02020603050405020304" pitchFamily="18" charset="0"/>
              </a:rPr>
              <a:t>Economics</a:t>
            </a:r>
            <a:r>
              <a:rPr lang="fr-FR" sz="2500" b="1" kern="1000" dirty="0">
                <a:cs typeface="Times New Roman" panose="02020603050405020304" pitchFamily="18" charset="0"/>
              </a:rPr>
              <a:t>; Oxford ; Warwick</a:t>
            </a:r>
          </a:p>
          <a:p>
            <a:pPr algn="just">
              <a:buFont typeface="Wingdings" panose="05000000000000000000" pitchFamily="2" charset="2"/>
              <a:buChar char="Ø"/>
            </a:pPr>
            <a:r>
              <a:rPr lang="fr-FR" sz="2500" kern="1000" dirty="0">
                <a:cs typeface="Times New Roman" panose="02020603050405020304" pitchFamily="18" charset="0"/>
              </a:rPr>
              <a:t>Ecoles d’’ingénieur </a:t>
            </a:r>
            <a:r>
              <a:rPr lang="fr-FR" sz="2500" b="1" kern="1000" dirty="0">
                <a:cs typeface="Times New Roman" panose="02020603050405020304" pitchFamily="18" charset="0"/>
              </a:rPr>
              <a:t>: l’X (</a:t>
            </a:r>
            <a:r>
              <a:rPr lang="fr-FR" sz="2500" kern="1000" dirty="0">
                <a:cs typeface="Times New Roman" panose="02020603050405020304" pitchFamily="18" charset="0"/>
              </a:rPr>
              <a:t>Polytechnique) ; </a:t>
            </a:r>
            <a:r>
              <a:rPr lang="fr-FR" sz="2500" b="1" kern="1000" dirty="0">
                <a:cs typeface="Times New Roman" panose="02020603050405020304" pitchFamily="18" charset="0"/>
              </a:rPr>
              <a:t>INSA ; UTC ; EPF ; ESTACA </a:t>
            </a:r>
            <a:r>
              <a:rPr lang="fr-FR" sz="2500" kern="1000" dirty="0">
                <a:cs typeface="Times New Roman" panose="02020603050405020304" pitchFamily="18" charset="0"/>
              </a:rPr>
              <a:t>; </a:t>
            </a:r>
            <a:r>
              <a:rPr lang="fr-FR" sz="2500" b="1" kern="1000" dirty="0">
                <a:cs typeface="Times New Roman" panose="02020603050405020304" pitchFamily="18" charset="0"/>
              </a:rPr>
              <a:t>EPFL</a:t>
            </a:r>
          </a:p>
          <a:p>
            <a:pPr algn="just">
              <a:buFont typeface="Wingdings" panose="05000000000000000000" pitchFamily="2" charset="2"/>
              <a:buChar char="Ø"/>
            </a:pPr>
            <a:r>
              <a:rPr lang="fr-FR" sz="2500" kern="1000" dirty="0">
                <a:cs typeface="Times New Roman" panose="02020603050405020304" pitchFamily="18" charset="0"/>
              </a:rPr>
              <a:t>Royaume-Uni : </a:t>
            </a:r>
            <a:r>
              <a:rPr lang="fr-FR" sz="2500" b="1" kern="1000" dirty="0">
                <a:cs typeface="Times New Roman" panose="02020603050405020304" pitchFamily="18" charset="0"/>
              </a:rPr>
              <a:t>Cambridge</a:t>
            </a:r>
            <a:r>
              <a:rPr lang="fr-FR" sz="2500" kern="1000" dirty="0">
                <a:cs typeface="Times New Roman" panose="02020603050405020304" pitchFamily="18" charset="0"/>
              </a:rPr>
              <a:t> ; </a:t>
            </a:r>
            <a:r>
              <a:rPr lang="fr-FR" sz="2500" b="1" kern="1000" dirty="0" err="1">
                <a:cs typeface="Times New Roman" panose="02020603050405020304" pitchFamily="18" charset="0"/>
              </a:rPr>
              <a:t>King’s</a:t>
            </a:r>
            <a:r>
              <a:rPr lang="fr-FR" sz="2500" b="1" kern="1000" dirty="0">
                <a:cs typeface="Times New Roman" panose="02020603050405020304" pitchFamily="18" charset="0"/>
              </a:rPr>
              <a:t> </a:t>
            </a:r>
            <a:r>
              <a:rPr lang="fr-FR" sz="2500" b="1" kern="1000" dirty="0" err="1">
                <a:cs typeface="Times New Roman" panose="02020603050405020304" pitchFamily="18" charset="0"/>
              </a:rPr>
              <a:t>College</a:t>
            </a:r>
            <a:r>
              <a:rPr lang="fr-FR" sz="2500" kern="1000" dirty="0">
                <a:cs typeface="Times New Roman" panose="02020603050405020304" pitchFamily="18" charset="0"/>
              </a:rPr>
              <a:t> ; </a:t>
            </a:r>
            <a:r>
              <a:rPr lang="fr-FR" sz="2500" b="1" kern="1000" dirty="0">
                <a:cs typeface="Times New Roman" panose="02020603050405020304" pitchFamily="18" charset="0"/>
              </a:rPr>
              <a:t>Imperial </a:t>
            </a:r>
            <a:r>
              <a:rPr lang="fr-FR" sz="2500" b="1" kern="1000" dirty="0" err="1">
                <a:cs typeface="Times New Roman" panose="02020603050405020304" pitchFamily="18" charset="0"/>
              </a:rPr>
              <a:t>College</a:t>
            </a:r>
            <a:r>
              <a:rPr lang="fr-FR" sz="2500" kern="1000" dirty="0">
                <a:cs typeface="Times New Roman" panose="02020603050405020304" pitchFamily="18" charset="0"/>
              </a:rPr>
              <a:t> ; </a:t>
            </a:r>
            <a:r>
              <a:rPr lang="fr-FR" sz="2500" b="1" kern="1000" dirty="0">
                <a:cs typeface="Times New Roman" panose="02020603050405020304" pitchFamily="18" charset="0"/>
              </a:rPr>
              <a:t>Bristol University </a:t>
            </a:r>
            <a:r>
              <a:rPr lang="fr-FR" sz="2500" kern="1000" dirty="0">
                <a:cs typeface="Times New Roman" panose="02020603050405020304" pitchFamily="18" charset="0"/>
              </a:rPr>
              <a:t>; </a:t>
            </a:r>
            <a:r>
              <a:rPr lang="fr-FR" sz="2500" b="1" kern="1000" dirty="0">
                <a:cs typeface="Times New Roman" panose="02020603050405020304" pitchFamily="18" charset="0"/>
              </a:rPr>
              <a:t>Warwick University </a:t>
            </a:r>
            <a:r>
              <a:rPr lang="fr-FR" sz="2500" kern="1000" dirty="0">
                <a:cs typeface="Times New Roman" panose="02020603050405020304" pitchFamily="18" charset="0"/>
              </a:rPr>
              <a:t>; …</a:t>
            </a:r>
          </a:p>
          <a:p>
            <a:pPr algn="just">
              <a:buFont typeface="Wingdings" panose="05000000000000000000" pitchFamily="2" charset="2"/>
              <a:buChar char="Ø"/>
            </a:pPr>
            <a:r>
              <a:rPr lang="fr-FR" sz="2500" kern="1000" dirty="0">
                <a:cs typeface="Times New Roman" panose="02020603050405020304" pitchFamily="18" charset="0"/>
              </a:rPr>
              <a:t>Canada : </a:t>
            </a:r>
            <a:r>
              <a:rPr lang="fr-FR" sz="2500" b="1" kern="1000" dirty="0">
                <a:cs typeface="Times New Roman" panose="02020603050405020304" pitchFamily="18" charset="0"/>
              </a:rPr>
              <a:t>McGill</a:t>
            </a:r>
            <a:r>
              <a:rPr lang="fr-FR" sz="2500" kern="1000" dirty="0">
                <a:cs typeface="Times New Roman" panose="02020603050405020304" pitchFamily="18" charset="0"/>
              </a:rPr>
              <a:t> ; </a:t>
            </a:r>
            <a:r>
              <a:rPr lang="fr-FR" sz="2500" b="1" kern="1000" dirty="0">
                <a:cs typeface="Times New Roman" panose="02020603050405020304" pitchFamily="18" charset="0"/>
              </a:rPr>
              <a:t>UBC</a:t>
            </a:r>
            <a:r>
              <a:rPr lang="fr-FR" sz="2500" kern="1000" dirty="0">
                <a:cs typeface="Times New Roman" panose="02020603050405020304" pitchFamily="18" charset="0"/>
              </a:rPr>
              <a:t> ; …</a:t>
            </a:r>
          </a:p>
          <a:p>
            <a:pPr algn="just">
              <a:buFont typeface="Wingdings" panose="05000000000000000000" pitchFamily="2" charset="2"/>
              <a:buChar char="Ø"/>
            </a:pPr>
            <a:r>
              <a:rPr lang="fr-FR" sz="2500" kern="1000" dirty="0">
                <a:cs typeface="Times New Roman" panose="02020603050405020304" pitchFamily="18" charset="0"/>
              </a:rPr>
              <a:t>Suisse : </a:t>
            </a:r>
            <a:r>
              <a:rPr lang="fr-FR" sz="2500" b="1" kern="1000" dirty="0">
                <a:cs typeface="Times New Roman" panose="02020603050405020304" pitchFamily="18" charset="0"/>
              </a:rPr>
              <a:t>Ecole Polytechnique de Lausanne</a:t>
            </a:r>
          </a:p>
        </p:txBody>
      </p:sp>
    </p:spTree>
    <p:extLst>
      <p:ext uri="{BB962C8B-B14F-4D97-AF65-F5344CB8AC3E}">
        <p14:creationId xmlns:p14="http://schemas.microsoft.com/office/powerpoint/2010/main" val="6136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bout — IHS Girl Up">
            <a:extLst>
              <a:ext uri="{FF2B5EF4-FFF2-40B4-BE49-F238E27FC236}">
                <a16:creationId xmlns:a16="http://schemas.microsoft.com/office/drawing/2014/main" id="{E5015A6F-A002-4D70-9D27-C33587E3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0" y="4574382"/>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a:extLst>
              <a:ext uri="{FF2B5EF4-FFF2-40B4-BE49-F238E27FC236}">
                <a16:creationId xmlns:a16="http://schemas.microsoft.com/office/drawing/2014/main" id="{875137D7-DB89-40AB-80C1-91C272DFDA75}"/>
              </a:ext>
            </a:extLst>
          </p:cNvPr>
          <p:cNvPicPr>
            <a:picLocks noChangeAspect="1"/>
          </p:cNvPicPr>
          <p:nvPr/>
        </p:nvPicPr>
        <p:blipFill>
          <a:blip r:embed="rId3">
            <a:extLst>
              <a:ext uri="{28A0092B-C50C-407E-A947-70E740481C1C}">
                <a14:useLocalDpi xmlns:a14="http://schemas.microsoft.com/office/drawing/2010/main" val="0"/>
              </a:ext>
            </a:extLst>
          </a:blip>
          <a:srcRect t="27400" b="28000"/>
          <a:stretch>
            <a:fillRect/>
          </a:stretch>
        </p:blipFill>
        <p:spPr bwMode="auto">
          <a:xfrm>
            <a:off x="0" y="1733550"/>
            <a:ext cx="46767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3F8BFAB1-D855-404E-A242-7AD6AE433973}"/>
              </a:ext>
            </a:extLst>
          </p:cNvPr>
          <p:cNvSpPr/>
          <p:nvPr/>
        </p:nvSpPr>
        <p:spPr>
          <a:xfrm>
            <a:off x="4593432" y="1631157"/>
            <a:ext cx="10363200" cy="22479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650" b="1" dirty="0"/>
              <a:t>Le Conseil de la vie lycéenne qui est «  Toujours à l’écoute des élèves ». </a:t>
            </a:r>
          </a:p>
          <a:p>
            <a:pPr algn="ctr">
              <a:defRPr/>
            </a:pPr>
            <a:endParaRPr lang="fr-FR" sz="1650" b="1" dirty="0"/>
          </a:p>
          <a:p>
            <a:pPr algn="ctr">
              <a:defRPr/>
            </a:pPr>
            <a:r>
              <a:rPr lang="fr-FR" sz="1650" b="1" dirty="0"/>
              <a:t>Au LDM le « vivre ensemble » et « la solidarité » sont des mots clés dans les actions. Environ 300 lycéens s’engagent depuis le début de l’année scolaire au sein de 15 clubs. </a:t>
            </a:r>
            <a:r>
              <a:rPr lang="fr-FR" sz="1650" b="1" dirty="0">
                <a:solidFill>
                  <a:prstClr val="white"/>
                </a:solidFill>
              </a:rPr>
              <a:t>Tout le monde trouve sa place… </a:t>
            </a:r>
          </a:p>
          <a:p>
            <a:pPr algn="ctr">
              <a:defRPr/>
            </a:pPr>
            <a:r>
              <a:rPr lang="fr-FR" sz="1650" b="1" dirty="0"/>
              <a:t>Une vie lycéenne qui est très active et animée. Les clubs et le CVL se mobilisent lors des expositions, spectacles, conférences, sorties et activités inter lycées qu’ils organisent. Tout le monde trouve sa place…</a:t>
            </a:r>
          </a:p>
          <a:p>
            <a:pPr algn="ctr">
              <a:defRPr/>
            </a:pPr>
            <a:r>
              <a:rPr lang="fr-FR" sz="1650" b="1" dirty="0"/>
              <a:t>Le CVL Maurice s’inspire du même dynamisme  - Collaboration et Partage. Les deux CVL (Lycée des Mascareignes et le lycée </a:t>
            </a:r>
            <a:r>
              <a:rPr lang="fr-FR" sz="1650" b="1" dirty="0" err="1"/>
              <a:t>Labourdonnais</a:t>
            </a:r>
            <a:r>
              <a:rPr lang="fr-FR" sz="1650" b="1" dirty="0"/>
              <a:t>) organisent des activités en commun . </a:t>
            </a:r>
          </a:p>
        </p:txBody>
      </p:sp>
      <p:pic>
        <p:nvPicPr>
          <p:cNvPr id="8197" name="Picture 8">
            <a:extLst>
              <a:ext uri="{FF2B5EF4-FFF2-40B4-BE49-F238E27FC236}">
                <a16:creationId xmlns:a16="http://schemas.microsoft.com/office/drawing/2014/main" id="{783CF424-23F5-4116-96CA-478BA6BAC5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0938" y="1876426"/>
            <a:ext cx="283607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0">
            <a:extLst>
              <a:ext uri="{FF2B5EF4-FFF2-40B4-BE49-F238E27FC236}">
                <a16:creationId xmlns:a16="http://schemas.microsoft.com/office/drawing/2014/main" id="{250A06B5-D439-4F16-ABA7-91708BE703A5}"/>
              </a:ext>
            </a:extLst>
          </p:cNvPr>
          <p:cNvSpPr txBox="1">
            <a:spLocks noChangeArrowheads="1"/>
          </p:cNvSpPr>
          <p:nvPr/>
        </p:nvSpPr>
        <p:spPr bwMode="auto">
          <a:xfrm>
            <a:off x="4572001" y="4869657"/>
            <a:ext cx="914162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700"/>
              <a:t>                                          </a:t>
            </a:r>
            <a:r>
              <a:rPr lang="fr-FR" altLang="fr-FR" sz="1800"/>
              <a:t>Partenariat avec 5 collèges dans l’ile.</a:t>
            </a:r>
          </a:p>
          <a:p>
            <a:pPr>
              <a:lnSpc>
                <a:spcPct val="100000"/>
              </a:lnSpc>
              <a:spcBef>
                <a:spcPct val="0"/>
              </a:spcBef>
              <a:buFontTx/>
              <a:buNone/>
            </a:pPr>
            <a:r>
              <a:rPr lang="fr-FR" altLang="fr-FR" sz="1800"/>
              <a:t>Les                                                          La voix des jeunes, leurs difficultés</a:t>
            </a:r>
          </a:p>
          <a:p>
            <a:pPr>
              <a:lnSpc>
                <a:spcPct val="100000"/>
              </a:lnSpc>
              <a:spcBef>
                <a:spcPct val="0"/>
              </a:spcBef>
              <a:buFontTx/>
              <a:buNone/>
            </a:pPr>
            <a:r>
              <a:rPr lang="fr-FR" altLang="fr-FR" sz="1800"/>
              <a:t>                                                                Approches pragmatiques et solutions</a:t>
            </a:r>
            <a:endParaRPr lang="LID4096" altLang="fr-FR" sz="1800"/>
          </a:p>
        </p:txBody>
      </p:sp>
      <p:sp>
        <p:nvSpPr>
          <p:cNvPr id="13" name="TextBox 12">
            <a:extLst>
              <a:ext uri="{FF2B5EF4-FFF2-40B4-BE49-F238E27FC236}">
                <a16:creationId xmlns:a16="http://schemas.microsoft.com/office/drawing/2014/main" id="{B1FF948F-5779-4FFF-88B2-124AACA74552}"/>
              </a:ext>
            </a:extLst>
          </p:cNvPr>
          <p:cNvSpPr txBox="1"/>
          <p:nvPr/>
        </p:nvSpPr>
        <p:spPr>
          <a:xfrm>
            <a:off x="52388" y="3967163"/>
            <a:ext cx="3659982" cy="507831"/>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700" dirty="0"/>
              <a:t>1. Club Arts et Musique </a:t>
            </a:r>
            <a:endParaRPr lang="en-MU" sz="2700" dirty="0"/>
          </a:p>
        </p:txBody>
      </p:sp>
      <p:sp>
        <p:nvSpPr>
          <p:cNvPr id="16" name="TextBox 15">
            <a:extLst>
              <a:ext uri="{FF2B5EF4-FFF2-40B4-BE49-F238E27FC236}">
                <a16:creationId xmlns:a16="http://schemas.microsoft.com/office/drawing/2014/main" id="{4280D688-CE34-43C1-8DF3-FD8F9EF48C8C}"/>
              </a:ext>
            </a:extLst>
          </p:cNvPr>
          <p:cNvSpPr txBox="1"/>
          <p:nvPr/>
        </p:nvSpPr>
        <p:spPr>
          <a:xfrm>
            <a:off x="3712370" y="3979070"/>
            <a:ext cx="3750468" cy="461665"/>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400" dirty="0"/>
              <a:t>2. Club des Droits </a:t>
            </a:r>
            <a:r>
              <a:rPr lang="en-US" sz="2400" dirty="0" err="1"/>
              <a:t>Humains</a:t>
            </a:r>
            <a:r>
              <a:rPr lang="en-US" sz="2400" dirty="0"/>
              <a:t> </a:t>
            </a:r>
            <a:endParaRPr lang="en-MU" sz="2400" dirty="0"/>
          </a:p>
        </p:txBody>
      </p:sp>
      <p:pic>
        <p:nvPicPr>
          <p:cNvPr id="8201" name="Picture 18">
            <a:extLst>
              <a:ext uri="{FF2B5EF4-FFF2-40B4-BE49-F238E27FC236}">
                <a16:creationId xmlns:a16="http://schemas.microsoft.com/office/drawing/2014/main" id="{9FC99DCA-D47C-4F34-BAFB-D9BBE5EC2C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776" y="4569620"/>
            <a:ext cx="119538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9">
            <a:extLst>
              <a:ext uri="{FF2B5EF4-FFF2-40B4-BE49-F238E27FC236}">
                <a16:creationId xmlns:a16="http://schemas.microsoft.com/office/drawing/2014/main" id="{15F03C15-5A8C-4011-9B8E-1F9F1B6DBB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1901" y="4550570"/>
            <a:ext cx="14144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20">
            <a:extLst>
              <a:ext uri="{FF2B5EF4-FFF2-40B4-BE49-F238E27FC236}">
                <a16:creationId xmlns:a16="http://schemas.microsoft.com/office/drawing/2014/main" id="{F21D8334-6DE4-41D0-A5D5-90D34593DDB8}"/>
              </a:ext>
            </a:extLst>
          </p:cNvPr>
          <p:cNvSpPr txBox="1">
            <a:spLocks noChangeArrowheads="1"/>
          </p:cNvSpPr>
          <p:nvPr/>
        </p:nvSpPr>
        <p:spPr bwMode="auto">
          <a:xfrm>
            <a:off x="1376363" y="4610100"/>
            <a:ext cx="24550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800"/>
              <a:t>Spectacles, Animations lors des événements du LDM , interactions avec les autres clubs</a:t>
            </a:r>
            <a:endParaRPr lang="LID4096" altLang="fr-FR" sz="1800"/>
          </a:p>
        </p:txBody>
      </p:sp>
      <p:pic>
        <p:nvPicPr>
          <p:cNvPr id="8204" name="Picture 21">
            <a:extLst>
              <a:ext uri="{FF2B5EF4-FFF2-40B4-BE49-F238E27FC236}">
                <a16:creationId xmlns:a16="http://schemas.microsoft.com/office/drawing/2014/main" id="{48BB45CB-B9B5-4A37-8348-8E263A252A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4358" y="3929063"/>
            <a:ext cx="2936081" cy="84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7312DDC8-7612-4FDE-8D8D-8397EAFB2040}"/>
              </a:ext>
            </a:extLst>
          </p:cNvPr>
          <p:cNvSpPr txBox="1"/>
          <p:nvPr/>
        </p:nvSpPr>
        <p:spPr>
          <a:xfrm>
            <a:off x="8029576" y="3929063"/>
            <a:ext cx="673895" cy="507831"/>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US" sz="2700" dirty="0"/>
              <a:t>3. </a:t>
            </a:r>
            <a:endParaRPr lang="en-MU" sz="2700" dirty="0"/>
          </a:p>
        </p:txBody>
      </p:sp>
      <p:pic>
        <p:nvPicPr>
          <p:cNvPr id="8206" name="Picture 23">
            <a:extLst>
              <a:ext uri="{FF2B5EF4-FFF2-40B4-BE49-F238E27FC236}">
                <a16:creationId xmlns:a16="http://schemas.microsoft.com/office/drawing/2014/main" id="{D567B7B9-6561-4793-826E-A28010B58AF2}"/>
              </a:ext>
            </a:extLst>
          </p:cNvPr>
          <p:cNvPicPr>
            <a:picLocks noChangeAspect="1"/>
          </p:cNvPicPr>
          <p:nvPr/>
        </p:nvPicPr>
        <p:blipFill>
          <a:blip r:embed="rId8">
            <a:extLst>
              <a:ext uri="{28A0092B-C50C-407E-A947-70E740481C1C}">
                <a14:useLocalDpi xmlns:a14="http://schemas.microsoft.com/office/drawing/2010/main" val="0"/>
              </a:ext>
            </a:extLst>
          </a:blip>
          <a:srcRect l="23500" t="10129" r="22400" b="7494"/>
          <a:stretch>
            <a:fillRect/>
          </a:stretch>
        </p:blipFill>
        <p:spPr bwMode="auto">
          <a:xfrm>
            <a:off x="14054138" y="4505326"/>
            <a:ext cx="976313" cy="14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140D5BBA-0E7B-4011-84D8-BEBEAF2B9828}"/>
              </a:ext>
            </a:extLst>
          </p:cNvPr>
          <p:cNvSpPr txBox="1"/>
          <p:nvPr/>
        </p:nvSpPr>
        <p:spPr>
          <a:xfrm>
            <a:off x="11830050" y="3886200"/>
            <a:ext cx="3126582" cy="507831"/>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defRPr/>
            </a:pPr>
            <a:r>
              <a:rPr lang="en-US" sz="2700" dirty="0"/>
              <a:t>4. Club Soli</a:t>
            </a:r>
            <a:r>
              <a:rPr lang="fr-FR" sz="2700" dirty="0" err="1"/>
              <a:t>darité</a:t>
            </a:r>
            <a:r>
              <a:rPr lang="en-US" sz="2700" dirty="0"/>
              <a:t> </a:t>
            </a:r>
            <a:endParaRPr lang="en-MU" sz="2700" dirty="0"/>
          </a:p>
        </p:txBody>
      </p:sp>
      <p:sp>
        <p:nvSpPr>
          <p:cNvPr id="8208" name="TextBox 27">
            <a:extLst>
              <a:ext uri="{FF2B5EF4-FFF2-40B4-BE49-F238E27FC236}">
                <a16:creationId xmlns:a16="http://schemas.microsoft.com/office/drawing/2014/main" id="{F96344BA-FCE8-4A68-9F87-7107AC9D6053}"/>
              </a:ext>
            </a:extLst>
          </p:cNvPr>
          <p:cNvSpPr txBox="1">
            <a:spLocks noChangeArrowheads="1"/>
          </p:cNvSpPr>
          <p:nvPr/>
        </p:nvSpPr>
        <p:spPr bwMode="auto">
          <a:xfrm>
            <a:off x="5095875" y="4602957"/>
            <a:ext cx="2850357"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650"/>
              <a:t>Conférences, levée de fonds -ONG, Sensibilisation à travers des posters. Mur d’expression , Ateliers IFM pour la journée de la femme….</a:t>
            </a:r>
          </a:p>
        </p:txBody>
      </p:sp>
      <p:sp>
        <p:nvSpPr>
          <p:cNvPr id="8209" name="TextBox 28">
            <a:extLst>
              <a:ext uri="{FF2B5EF4-FFF2-40B4-BE49-F238E27FC236}">
                <a16:creationId xmlns:a16="http://schemas.microsoft.com/office/drawing/2014/main" id="{FFB20DAB-9762-4160-A9C1-A029198F0A86}"/>
              </a:ext>
            </a:extLst>
          </p:cNvPr>
          <p:cNvSpPr txBox="1">
            <a:spLocks noChangeArrowheads="1"/>
          </p:cNvSpPr>
          <p:nvPr/>
        </p:nvSpPr>
        <p:spPr bwMode="auto">
          <a:xfrm>
            <a:off x="11665745" y="4445795"/>
            <a:ext cx="25979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Levée de fonds, visite de centre de refuge pour SDF, dons d’aliments et d’objets de première nécessité.</a:t>
            </a:r>
          </a:p>
        </p:txBody>
      </p:sp>
      <p:sp>
        <p:nvSpPr>
          <p:cNvPr id="30" name="TextBox 29">
            <a:extLst>
              <a:ext uri="{FF2B5EF4-FFF2-40B4-BE49-F238E27FC236}">
                <a16:creationId xmlns:a16="http://schemas.microsoft.com/office/drawing/2014/main" id="{FE2426C2-9FA7-4A5E-99AB-E74845442EAD}"/>
              </a:ext>
            </a:extLst>
          </p:cNvPr>
          <p:cNvSpPr txBox="1"/>
          <p:nvPr/>
        </p:nvSpPr>
        <p:spPr>
          <a:xfrm>
            <a:off x="15585282" y="3940970"/>
            <a:ext cx="2245518" cy="507831"/>
          </a:xfrm>
          <a:prstGeom prst="rect">
            <a:avLst/>
          </a:prstGeom>
          <a:solidFill>
            <a:srgbClr val="7030A0"/>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700" dirty="0"/>
              <a:t>5. Club </a:t>
            </a:r>
            <a:r>
              <a:rPr lang="en-US" sz="2700" dirty="0" err="1"/>
              <a:t>GirlUP</a:t>
            </a:r>
            <a:r>
              <a:rPr lang="en-US" sz="2700" dirty="0"/>
              <a:t> </a:t>
            </a:r>
            <a:endParaRPr lang="en-MU" sz="2700" dirty="0"/>
          </a:p>
        </p:txBody>
      </p:sp>
      <p:sp>
        <p:nvSpPr>
          <p:cNvPr id="32" name="TextBox 31">
            <a:extLst>
              <a:ext uri="{FF2B5EF4-FFF2-40B4-BE49-F238E27FC236}">
                <a16:creationId xmlns:a16="http://schemas.microsoft.com/office/drawing/2014/main" id="{C9611F0E-4BC1-45E0-BE39-6BDE34DBF390}"/>
              </a:ext>
            </a:extLst>
          </p:cNvPr>
          <p:cNvSpPr txBox="1"/>
          <p:nvPr/>
        </p:nvSpPr>
        <p:spPr>
          <a:xfrm>
            <a:off x="26195" y="5836445"/>
            <a:ext cx="4062413" cy="507831"/>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6. Club </a:t>
            </a:r>
            <a:r>
              <a:rPr lang="fr-FR" sz="2700" dirty="0"/>
              <a:t>Environnement-Eco</a:t>
            </a:r>
            <a:endParaRPr lang="en-MU" sz="2700" dirty="0"/>
          </a:p>
        </p:txBody>
      </p:sp>
      <p:pic>
        <p:nvPicPr>
          <p:cNvPr id="8212" name="Picture 25">
            <a:extLst>
              <a:ext uri="{FF2B5EF4-FFF2-40B4-BE49-F238E27FC236}">
                <a16:creationId xmlns:a16="http://schemas.microsoft.com/office/drawing/2014/main" id="{C850C220-C4EB-469D-850E-F44B1A6F04D6}"/>
              </a:ext>
            </a:extLst>
          </p:cNvPr>
          <p:cNvPicPr>
            <a:picLocks noChangeAspect="1"/>
          </p:cNvPicPr>
          <p:nvPr/>
        </p:nvPicPr>
        <p:blipFill>
          <a:blip r:embed="rId9">
            <a:extLst>
              <a:ext uri="{28A0092B-C50C-407E-A947-70E740481C1C}">
                <a14:useLocalDpi xmlns:a14="http://schemas.microsoft.com/office/drawing/2010/main" val="0"/>
              </a:ext>
            </a:extLst>
          </a:blip>
          <a:srcRect l="-37" t="-6194" r="37" b="6194"/>
          <a:stretch>
            <a:fillRect/>
          </a:stretch>
        </p:blipFill>
        <p:spPr bwMode="auto">
          <a:xfrm>
            <a:off x="69058" y="6560345"/>
            <a:ext cx="7572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75F1B64A-5291-46E4-80FB-B2799755864F}"/>
              </a:ext>
            </a:extLst>
          </p:cNvPr>
          <p:cNvSpPr txBox="1"/>
          <p:nvPr/>
        </p:nvSpPr>
        <p:spPr>
          <a:xfrm>
            <a:off x="4286250" y="5955507"/>
            <a:ext cx="2914650" cy="507831"/>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7. Club Volley-Ball</a:t>
            </a:r>
            <a:endParaRPr lang="en-MU" sz="2700" dirty="0"/>
          </a:p>
        </p:txBody>
      </p:sp>
      <p:pic>
        <p:nvPicPr>
          <p:cNvPr id="8214" name="Picture 30">
            <a:extLst>
              <a:ext uri="{FF2B5EF4-FFF2-40B4-BE49-F238E27FC236}">
                <a16:creationId xmlns:a16="http://schemas.microsoft.com/office/drawing/2014/main" id="{9372A581-E4C4-4C7C-8B08-0474EF9C856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33826" y="6543675"/>
            <a:ext cx="152162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E7EB54AA-E8B3-40DF-BF16-79132F0C36F5}"/>
              </a:ext>
            </a:extLst>
          </p:cNvPr>
          <p:cNvSpPr txBox="1"/>
          <p:nvPr/>
        </p:nvSpPr>
        <p:spPr>
          <a:xfrm>
            <a:off x="7369970" y="5955507"/>
            <a:ext cx="2912268" cy="507831"/>
          </a:xfrm>
          <a:prstGeom prst="rect">
            <a:avLst/>
          </a:prstGeom>
          <a:solidFill>
            <a:srgbClr val="F00000"/>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8. Club Basket-Ball</a:t>
            </a:r>
            <a:endParaRPr lang="en-MU" sz="2700" dirty="0"/>
          </a:p>
        </p:txBody>
      </p:sp>
      <p:pic>
        <p:nvPicPr>
          <p:cNvPr id="8216" name="Picture 40">
            <a:extLst>
              <a:ext uri="{FF2B5EF4-FFF2-40B4-BE49-F238E27FC236}">
                <a16:creationId xmlns:a16="http://schemas.microsoft.com/office/drawing/2014/main" id="{3744B6E3-C100-43CD-BB1E-251CCFFC36F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41620" y="6574632"/>
            <a:ext cx="1366838" cy="1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16:creationId xmlns:a16="http://schemas.microsoft.com/office/drawing/2014/main" id="{9956B8A1-B624-4686-8081-F9B31E96DBA5}"/>
              </a:ext>
            </a:extLst>
          </p:cNvPr>
          <p:cNvSpPr txBox="1"/>
          <p:nvPr/>
        </p:nvSpPr>
        <p:spPr>
          <a:xfrm>
            <a:off x="10603708" y="5974557"/>
            <a:ext cx="2700338" cy="507831"/>
          </a:xfrm>
          <a:prstGeom prst="rect">
            <a:avLst/>
          </a:prstGeom>
          <a:solidFill>
            <a:srgbClr val="F537E7"/>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700" dirty="0"/>
              <a:t>9. Club </a:t>
            </a:r>
            <a:r>
              <a:rPr lang="fr-FR" sz="2700" dirty="0"/>
              <a:t>Actualités </a:t>
            </a:r>
            <a:r>
              <a:rPr lang="en-US" sz="2700" dirty="0"/>
              <a:t> </a:t>
            </a:r>
            <a:endParaRPr lang="en-MU" sz="2700" dirty="0"/>
          </a:p>
        </p:txBody>
      </p:sp>
      <p:pic>
        <p:nvPicPr>
          <p:cNvPr id="8218" name="Picture 6" descr="Actualités Dessin Avec Caractères En Métal Vecteurs libres de droits et  plus d'images vectorielles de Blanc - iStock">
            <a:extLst>
              <a:ext uri="{FF2B5EF4-FFF2-40B4-BE49-F238E27FC236}">
                <a16:creationId xmlns:a16="http://schemas.microsoft.com/office/drawing/2014/main" id="{D1E39579-B361-49BF-9BF0-3347ADF06A7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65808" y="6436520"/>
            <a:ext cx="1433513" cy="55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686C11CF-CED1-4D8B-8D2C-AC7B75A18A9C}"/>
              </a:ext>
            </a:extLst>
          </p:cNvPr>
          <p:cNvSpPr txBox="1"/>
          <p:nvPr/>
        </p:nvSpPr>
        <p:spPr>
          <a:xfrm>
            <a:off x="13606463" y="6005513"/>
            <a:ext cx="2700338" cy="507831"/>
          </a:xfrm>
          <a:prstGeom prst="rect">
            <a:avLst/>
          </a:prstGeom>
          <a:solidFill>
            <a:srgbClr val="0B97DB"/>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700" dirty="0"/>
              <a:t>10. Club </a:t>
            </a:r>
            <a:r>
              <a:rPr lang="fr-FR" sz="2700" dirty="0"/>
              <a:t>Sciences </a:t>
            </a:r>
            <a:r>
              <a:rPr lang="en-US" sz="2700" dirty="0"/>
              <a:t> </a:t>
            </a:r>
            <a:endParaRPr lang="en-MU" sz="2700" dirty="0"/>
          </a:p>
        </p:txBody>
      </p:sp>
      <p:pic>
        <p:nvPicPr>
          <p:cNvPr id="8220" name="Picture 35">
            <a:extLst>
              <a:ext uri="{FF2B5EF4-FFF2-40B4-BE49-F238E27FC236}">
                <a16:creationId xmlns:a16="http://schemas.microsoft.com/office/drawing/2014/main" id="{DC2E13DC-84CC-4E4D-8739-FD022B76F3B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206788" y="6005513"/>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27484CD1-AF94-4B99-B57D-6D4C252F1CCD}"/>
              </a:ext>
            </a:extLst>
          </p:cNvPr>
          <p:cNvSpPr txBox="1"/>
          <p:nvPr/>
        </p:nvSpPr>
        <p:spPr>
          <a:xfrm>
            <a:off x="69057" y="8293895"/>
            <a:ext cx="3245643" cy="507831"/>
          </a:xfrm>
          <a:prstGeom prst="rect">
            <a:avLst/>
          </a:prstGeom>
          <a:solidFill>
            <a:srgbClr val="6CC0A4"/>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fr-FR" sz="2700" dirty="0"/>
              <a:t>11. Club Echecs-Jeux </a:t>
            </a:r>
          </a:p>
        </p:txBody>
      </p:sp>
      <p:pic>
        <p:nvPicPr>
          <p:cNvPr id="8222" name="Picture 8">
            <a:extLst>
              <a:ext uri="{FF2B5EF4-FFF2-40B4-BE49-F238E27FC236}">
                <a16:creationId xmlns:a16="http://schemas.microsoft.com/office/drawing/2014/main" id="{7F9DE99E-33F5-4B9E-BD7D-582C78D25B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683" y="8882063"/>
            <a:ext cx="1404938"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09BE59D7-70F3-4C8D-9B50-4A1E5DDC3F58}"/>
              </a:ext>
            </a:extLst>
          </p:cNvPr>
          <p:cNvSpPr txBox="1"/>
          <p:nvPr/>
        </p:nvSpPr>
        <p:spPr>
          <a:xfrm>
            <a:off x="3455195" y="8303420"/>
            <a:ext cx="2712243" cy="507831"/>
          </a:xfrm>
          <a:prstGeom prst="rect">
            <a:avLst/>
          </a:prstGeom>
          <a:solidFill>
            <a:srgbClr val="CA268F"/>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12. Club </a:t>
            </a:r>
            <a:r>
              <a:rPr lang="en-US" sz="2700" dirty="0" err="1"/>
              <a:t>Cinéma</a:t>
            </a:r>
            <a:endParaRPr lang="en-MU" sz="2700" dirty="0"/>
          </a:p>
        </p:txBody>
      </p:sp>
      <p:pic>
        <p:nvPicPr>
          <p:cNvPr id="8224" name="Picture 36">
            <a:extLst>
              <a:ext uri="{FF2B5EF4-FFF2-40B4-BE49-F238E27FC236}">
                <a16:creationId xmlns:a16="http://schemas.microsoft.com/office/drawing/2014/main" id="{745F8CF3-FD8B-4F39-AB8C-4B7A91A89FB4}"/>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31395" y="9082088"/>
            <a:ext cx="881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a16="http://schemas.microsoft.com/office/drawing/2014/main" id="{72DC42C5-59C6-4CB2-B33E-988A42C1962C}"/>
              </a:ext>
            </a:extLst>
          </p:cNvPr>
          <p:cNvSpPr txBox="1"/>
          <p:nvPr/>
        </p:nvSpPr>
        <p:spPr>
          <a:xfrm>
            <a:off x="6265070" y="8293895"/>
            <a:ext cx="3562350" cy="507831"/>
          </a:xfrm>
          <a:prstGeom prst="rect">
            <a:avLst/>
          </a:prstGeom>
          <a:solidFill>
            <a:srgbClr val="67F000"/>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13. Club </a:t>
            </a:r>
            <a:r>
              <a:rPr lang="en-US" sz="2700" dirty="0" err="1"/>
              <a:t>Photographie</a:t>
            </a:r>
            <a:r>
              <a:rPr lang="en-US" sz="2700" dirty="0"/>
              <a:t> </a:t>
            </a:r>
            <a:endParaRPr lang="en-MU" sz="2700" dirty="0"/>
          </a:p>
        </p:txBody>
      </p:sp>
      <p:pic>
        <p:nvPicPr>
          <p:cNvPr id="8226" name="Picture 10" descr="Clip Art Portable Network Graphics Free Content Camera - Camera Dessin Png  , Free Transparent Clipart - ClipartKey">
            <a:extLst>
              <a:ext uri="{FF2B5EF4-FFF2-40B4-BE49-F238E27FC236}">
                <a16:creationId xmlns:a16="http://schemas.microsoft.com/office/drawing/2014/main" id="{E9DA1D98-0AB3-485D-985C-B8B343C50FC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60333" y="9246395"/>
            <a:ext cx="7667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46">
            <a:extLst>
              <a:ext uri="{FF2B5EF4-FFF2-40B4-BE49-F238E27FC236}">
                <a16:creationId xmlns:a16="http://schemas.microsoft.com/office/drawing/2014/main" id="{605BD58F-3E88-4846-B797-B7C51D0E5233}"/>
              </a:ext>
            </a:extLst>
          </p:cNvPr>
          <p:cNvPicPr>
            <a:picLocks noChangeAspect="1"/>
          </p:cNvPicPr>
          <p:nvPr/>
        </p:nvPicPr>
        <p:blipFill>
          <a:blip r:embed="rId17">
            <a:extLst>
              <a:ext uri="{28A0092B-C50C-407E-A947-70E740481C1C}">
                <a14:useLocalDpi xmlns:a14="http://schemas.microsoft.com/office/drawing/2010/main" val="0"/>
              </a:ext>
            </a:extLst>
          </a:blip>
          <a:srcRect l="19206" t="-1604" r="24075" b="1604"/>
          <a:stretch>
            <a:fillRect/>
          </a:stretch>
        </p:blipFill>
        <p:spPr bwMode="auto">
          <a:xfrm>
            <a:off x="16854488" y="8777288"/>
            <a:ext cx="118824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A2CF6C05-5FE4-4C5E-862E-9B02BACF6CB7}"/>
              </a:ext>
            </a:extLst>
          </p:cNvPr>
          <p:cNvSpPr txBox="1"/>
          <p:nvPr/>
        </p:nvSpPr>
        <p:spPr>
          <a:xfrm>
            <a:off x="10156033" y="8293895"/>
            <a:ext cx="3367088" cy="507831"/>
          </a:xfrm>
          <a:prstGeom prst="rect">
            <a:avLst/>
          </a:prstGeom>
          <a:solidFill>
            <a:srgbClr val="A3DBF6"/>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14. Club Eloquence </a:t>
            </a:r>
            <a:endParaRPr lang="en-MU" sz="2700" dirty="0"/>
          </a:p>
        </p:txBody>
      </p:sp>
      <p:pic>
        <p:nvPicPr>
          <p:cNvPr id="8229" name="Picture 44">
            <a:extLst>
              <a:ext uri="{FF2B5EF4-FFF2-40B4-BE49-F238E27FC236}">
                <a16:creationId xmlns:a16="http://schemas.microsoft.com/office/drawing/2014/main" id="{6AF4E2AD-CFC4-486C-ABA0-ACBBD7BC2D7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2237245" y="9332120"/>
            <a:ext cx="116919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a:extLst>
              <a:ext uri="{FF2B5EF4-FFF2-40B4-BE49-F238E27FC236}">
                <a16:creationId xmlns:a16="http://schemas.microsoft.com/office/drawing/2014/main" id="{375A38F0-18F5-4241-B903-6966689E4B9C}"/>
              </a:ext>
            </a:extLst>
          </p:cNvPr>
          <p:cNvSpPr txBox="1"/>
          <p:nvPr/>
        </p:nvSpPr>
        <p:spPr>
          <a:xfrm>
            <a:off x="13796963" y="8279607"/>
            <a:ext cx="4217195" cy="507831"/>
          </a:xfrm>
          <a:prstGeom prst="rect">
            <a:avLst/>
          </a:prstGeom>
          <a:solidFill>
            <a:srgbClr val="5E4924"/>
          </a:solidFill>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700" dirty="0"/>
              <a:t>15. Club Jeunes Reporters   </a:t>
            </a:r>
            <a:endParaRPr lang="en-MU" sz="2700" dirty="0"/>
          </a:p>
        </p:txBody>
      </p:sp>
      <p:sp>
        <p:nvSpPr>
          <p:cNvPr id="8231" name="TextBox 48">
            <a:extLst>
              <a:ext uri="{FF2B5EF4-FFF2-40B4-BE49-F238E27FC236}">
                <a16:creationId xmlns:a16="http://schemas.microsoft.com/office/drawing/2014/main" id="{A563C0D9-D8ED-4490-89F7-4E8525418A5F}"/>
              </a:ext>
            </a:extLst>
          </p:cNvPr>
          <p:cNvSpPr txBox="1">
            <a:spLocks noChangeArrowheads="1"/>
          </p:cNvSpPr>
          <p:nvPr/>
        </p:nvSpPr>
        <p:spPr bwMode="auto">
          <a:xfrm>
            <a:off x="2728913" y="2538413"/>
            <a:ext cx="194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b="1">
                <a:solidFill>
                  <a:srgbClr val="002060"/>
                </a:solidFill>
                <a:latin typeface="Aharoni" panose="02010803020104030203" pitchFamily="2" charset="-79"/>
                <a:ea typeface="Aharoni" panose="02010803020104030203" pitchFamily="2" charset="-79"/>
                <a:cs typeface="Aharoni" panose="02010803020104030203" pitchFamily="2" charset="-79"/>
              </a:rPr>
              <a:t>@cvl_ldm</a:t>
            </a:r>
          </a:p>
        </p:txBody>
      </p:sp>
      <p:sp>
        <p:nvSpPr>
          <p:cNvPr id="8232" name="TextBox 58">
            <a:extLst>
              <a:ext uri="{FF2B5EF4-FFF2-40B4-BE49-F238E27FC236}">
                <a16:creationId xmlns:a16="http://schemas.microsoft.com/office/drawing/2014/main" id="{8FDED586-229A-4EA8-87FF-7F69487B0C82}"/>
              </a:ext>
            </a:extLst>
          </p:cNvPr>
          <p:cNvSpPr txBox="1">
            <a:spLocks noChangeArrowheads="1"/>
          </p:cNvSpPr>
          <p:nvPr/>
        </p:nvSpPr>
        <p:spPr bwMode="auto">
          <a:xfrm>
            <a:off x="5748338" y="6543676"/>
            <a:ext cx="3390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Matchs amicaux, Inter classes  Inter lycées et  Inter Collèges .Le fairplay reste à l’agenda . Animation de nos pauses méridiennes</a:t>
            </a:r>
          </a:p>
        </p:txBody>
      </p:sp>
      <p:sp>
        <p:nvSpPr>
          <p:cNvPr id="8233" name="TextBox 59">
            <a:extLst>
              <a:ext uri="{FF2B5EF4-FFF2-40B4-BE49-F238E27FC236}">
                <a16:creationId xmlns:a16="http://schemas.microsoft.com/office/drawing/2014/main" id="{D29C3DFD-0342-458A-A827-477635AC0B3B}"/>
              </a:ext>
            </a:extLst>
          </p:cNvPr>
          <p:cNvSpPr txBox="1">
            <a:spLocks noChangeArrowheads="1"/>
          </p:cNvSpPr>
          <p:nvPr/>
        </p:nvSpPr>
        <p:spPr bwMode="auto">
          <a:xfrm>
            <a:off x="15325726" y="4548188"/>
            <a:ext cx="17311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Levée de fonds, </a:t>
            </a:r>
          </a:p>
          <a:p>
            <a:pPr>
              <a:lnSpc>
                <a:spcPct val="100000"/>
              </a:lnSpc>
              <a:spcBef>
                <a:spcPct val="0"/>
              </a:spcBef>
              <a:buFontTx/>
              <a:buNone/>
            </a:pPr>
            <a:r>
              <a:rPr lang="fr-FR" altLang="fr-FR" sz="1800"/>
              <a:t>Sensibilisation et projets autour du féminisme </a:t>
            </a:r>
          </a:p>
        </p:txBody>
      </p:sp>
      <p:sp>
        <p:nvSpPr>
          <p:cNvPr id="8234" name="TextBox 61">
            <a:extLst>
              <a:ext uri="{FF2B5EF4-FFF2-40B4-BE49-F238E27FC236}">
                <a16:creationId xmlns:a16="http://schemas.microsoft.com/office/drawing/2014/main" id="{6044C6BF-B0B4-474F-9BC5-7CCFBA8C7EED}"/>
              </a:ext>
            </a:extLst>
          </p:cNvPr>
          <p:cNvSpPr txBox="1">
            <a:spLocks noChangeArrowheads="1"/>
          </p:cNvSpPr>
          <p:nvPr/>
        </p:nvSpPr>
        <p:spPr bwMode="auto">
          <a:xfrm>
            <a:off x="1464470" y="8763000"/>
            <a:ext cx="2038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Tournois d’échecs                       (et autres jeux) amicaux et inter lycées. </a:t>
            </a:r>
          </a:p>
        </p:txBody>
      </p:sp>
      <p:sp>
        <p:nvSpPr>
          <p:cNvPr id="8235" name="TextBox 62">
            <a:extLst>
              <a:ext uri="{FF2B5EF4-FFF2-40B4-BE49-F238E27FC236}">
                <a16:creationId xmlns:a16="http://schemas.microsoft.com/office/drawing/2014/main" id="{78B527F3-21EC-4535-95CB-355F3E99B496}"/>
              </a:ext>
            </a:extLst>
          </p:cNvPr>
          <p:cNvSpPr txBox="1">
            <a:spLocks noChangeArrowheads="1"/>
          </p:cNvSpPr>
          <p:nvPr/>
        </p:nvSpPr>
        <p:spPr bwMode="auto">
          <a:xfrm>
            <a:off x="964408" y="6274595"/>
            <a:ext cx="315515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Protection de l'environnement -Sensibilisation sur l’écologie</a:t>
            </a:r>
          </a:p>
          <a:p>
            <a:pPr>
              <a:lnSpc>
                <a:spcPct val="100000"/>
              </a:lnSpc>
              <a:spcBef>
                <a:spcPct val="0"/>
              </a:spcBef>
              <a:buFontTx/>
              <a:buNone/>
            </a:pPr>
            <a:r>
              <a:rPr lang="fr-FR" altLang="fr-FR" sz="1800"/>
              <a:t>Promouvoir le recyclage , mise en place d’un jardin bio , projets plantes  endémiques , supprimer le plastique , études - photovoltaïques ldm</a:t>
            </a:r>
          </a:p>
        </p:txBody>
      </p:sp>
      <p:sp>
        <p:nvSpPr>
          <p:cNvPr id="8236" name="TextBox 64">
            <a:extLst>
              <a:ext uri="{FF2B5EF4-FFF2-40B4-BE49-F238E27FC236}">
                <a16:creationId xmlns:a16="http://schemas.microsoft.com/office/drawing/2014/main" id="{818652AE-09D4-44A9-A0FD-CC9FF5635A8E}"/>
              </a:ext>
            </a:extLst>
          </p:cNvPr>
          <p:cNvSpPr txBox="1">
            <a:spLocks noChangeArrowheads="1"/>
          </p:cNvSpPr>
          <p:nvPr/>
        </p:nvSpPr>
        <p:spPr bwMode="auto">
          <a:xfrm>
            <a:off x="10558463" y="6560345"/>
            <a:ext cx="27003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Présentation </a:t>
            </a:r>
          </a:p>
          <a:p>
            <a:pPr>
              <a:lnSpc>
                <a:spcPct val="100000"/>
              </a:lnSpc>
              <a:spcBef>
                <a:spcPct val="0"/>
              </a:spcBef>
              <a:buFontTx/>
              <a:buNone/>
            </a:pPr>
            <a:r>
              <a:rPr lang="fr-FR" altLang="fr-FR" sz="1800"/>
              <a:t>chaque semaine sur un sujet, débats en classe avec les élèves du club. Ouverture sur le Monde et la culture </a:t>
            </a:r>
          </a:p>
        </p:txBody>
      </p:sp>
      <p:sp>
        <p:nvSpPr>
          <p:cNvPr id="8237" name="TextBox 66">
            <a:extLst>
              <a:ext uri="{FF2B5EF4-FFF2-40B4-BE49-F238E27FC236}">
                <a16:creationId xmlns:a16="http://schemas.microsoft.com/office/drawing/2014/main" id="{98F83CDD-D2F9-42A2-A2B6-891A263C2F52}"/>
              </a:ext>
            </a:extLst>
          </p:cNvPr>
          <p:cNvSpPr txBox="1">
            <a:spLocks noChangeArrowheads="1"/>
          </p:cNvSpPr>
          <p:nvPr/>
        </p:nvSpPr>
        <p:spPr bwMode="auto">
          <a:xfrm>
            <a:off x="13699333" y="6560345"/>
            <a:ext cx="25003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Conférences sur l'intelligence artificielle</a:t>
            </a:r>
          </a:p>
          <a:p>
            <a:pPr>
              <a:lnSpc>
                <a:spcPct val="100000"/>
              </a:lnSpc>
              <a:spcBef>
                <a:spcPct val="0"/>
              </a:spcBef>
              <a:buFontTx/>
              <a:buNone/>
            </a:pPr>
            <a:r>
              <a:rPr lang="fr-FR" altLang="fr-FR" sz="1800"/>
              <a:t> Sorties, expositions , expériences ,club robotique….</a:t>
            </a:r>
          </a:p>
        </p:txBody>
      </p:sp>
      <p:sp>
        <p:nvSpPr>
          <p:cNvPr id="8238" name="TextBox 61">
            <a:extLst>
              <a:ext uri="{FF2B5EF4-FFF2-40B4-BE49-F238E27FC236}">
                <a16:creationId xmlns:a16="http://schemas.microsoft.com/office/drawing/2014/main" id="{28D7D460-7474-4192-8EC5-3EEE250D5FFC}"/>
              </a:ext>
            </a:extLst>
          </p:cNvPr>
          <p:cNvSpPr txBox="1">
            <a:spLocks noChangeArrowheads="1"/>
          </p:cNvSpPr>
          <p:nvPr/>
        </p:nvSpPr>
        <p:spPr bwMode="auto">
          <a:xfrm>
            <a:off x="4250533" y="8927307"/>
            <a:ext cx="20407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t>Tournages et montages des évènements du LDM,CVL et clubs</a:t>
            </a:r>
          </a:p>
        </p:txBody>
      </p:sp>
      <p:sp>
        <p:nvSpPr>
          <p:cNvPr id="8239" name="TextBox 61">
            <a:extLst>
              <a:ext uri="{FF2B5EF4-FFF2-40B4-BE49-F238E27FC236}">
                <a16:creationId xmlns:a16="http://schemas.microsoft.com/office/drawing/2014/main" id="{AAD16A4A-CE1B-44BA-A459-DBD7B14E3D38}"/>
              </a:ext>
            </a:extLst>
          </p:cNvPr>
          <p:cNvSpPr txBox="1">
            <a:spLocks noChangeArrowheads="1"/>
          </p:cNvSpPr>
          <p:nvPr/>
        </p:nvSpPr>
        <p:spPr bwMode="auto">
          <a:xfrm>
            <a:off x="7462838" y="8848726"/>
            <a:ext cx="2038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solidFill>
                  <a:srgbClr val="000000"/>
                </a:solidFill>
              </a:rPr>
              <a:t>Couvrir les évènements du                     LDM,CVL et clubs , concours et jeux..</a:t>
            </a:r>
          </a:p>
        </p:txBody>
      </p:sp>
      <p:sp>
        <p:nvSpPr>
          <p:cNvPr id="8240" name="TextBox 61">
            <a:extLst>
              <a:ext uri="{FF2B5EF4-FFF2-40B4-BE49-F238E27FC236}">
                <a16:creationId xmlns:a16="http://schemas.microsoft.com/office/drawing/2014/main" id="{7B4FC9B2-CCDF-4024-ABC4-05AB7518895F}"/>
              </a:ext>
            </a:extLst>
          </p:cNvPr>
          <p:cNvSpPr txBox="1">
            <a:spLocks noChangeArrowheads="1"/>
          </p:cNvSpPr>
          <p:nvPr/>
        </p:nvSpPr>
        <p:spPr bwMode="auto">
          <a:xfrm>
            <a:off x="10377488" y="8724901"/>
            <a:ext cx="19978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solidFill>
                  <a:srgbClr val="000000"/>
                </a:solidFill>
              </a:rPr>
              <a:t>Entrainements à la prise de parole; joutes oratoires; entrainements grand oral …</a:t>
            </a:r>
          </a:p>
        </p:txBody>
      </p:sp>
      <p:sp>
        <p:nvSpPr>
          <p:cNvPr id="8241" name="TextBox 61">
            <a:extLst>
              <a:ext uri="{FF2B5EF4-FFF2-40B4-BE49-F238E27FC236}">
                <a16:creationId xmlns:a16="http://schemas.microsoft.com/office/drawing/2014/main" id="{13022DFF-C5F4-4F04-983F-5D5DFBC76200}"/>
              </a:ext>
            </a:extLst>
          </p:cNvPr>
          <p:cNvSpPr txBox="1">
            <a:spLocks noChangeArrowheads="1"/>
          </p:cNvSpPr>
          <p:nvPr/>
        </p:nvSpPr>
        <p:spPr bwMode="auto">
          <a:xfrm>
            <a:off x="14213682" y="9053513"/>
            <a:ext cx="26455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800">
                <a:solidFill>
                  <a:srgbClr val="000000"/>
                </a:solidFill>
              </a:rPr>
              <a:t>Rédaction des articles pour le MASCANEWS , Sondages ; Orientation…</a:t>
            </a:r>
          </a:p>
        </p:txBody>
      </p:sp>
      <p:sp>
        <p:nvSpPr>
          <p:cNvPr id="5" name="Rectangle 4">
            <a:extLst>
              <a:ext uri="{FF2B5EF4-FFF2-40B4-BE49-F238E27FC236}">
                <a16:creationId xmlns:a16="http://schemas.microsoft.com/office/drawing/2014/main" id="{4A4743AE-5063-42A2-B4DB-CBB1D4CD0FEB}"/>
              </a:ext>
            </a:extLst>
          </p:cNvPr>
          <p:cNvSpPr/>
          <p:nvPr/>
        </p:nvSpPr>
        <p:spPr>
          <a:xfrm>
            <a:off x="26195" y="254795"/>
            <a:ext cx="18261805" cy="1015663"/>
          </a:xfrm>
          <a:prstGeom prst="rect">
            <a:avLst/>
          </a:prstGeom>
        </p:spPr>
        <p:txBody>
          <a:bodyPr wrap="square">
            <a:spAutoFit/>
          </a:bodyPr>
          <a:lstStyle/>
          <a:p>
            <a:pPr marL="19050" algn="ctr">
              <a:spcBef>
                <a:spcPts val="150"/>
              </a:spcBef>
              <a:defRPr/>
            </a:pPr>
            <a:r>
              <a:rPr lang="fr-FR" sz="6000" b="1" dirty="0">
                <a:solidFill>
                  <a:schemeClr val="tx2"/>
                </a:solidFill>
                <a:effectLst>
                  <a:outerShdw blurRad="38100" dist="38100" dir="2700000" algn="tl">
                    <a:srgbClr val="000000">
                      <a:alpha val="43137"/>
                    </a:srgbClr>
                  </a:outerShdw>
                </a:effectLst>
              </a:rPr>
              <a:t>Rejoignez le CVL et les clubs à la rentrée!</a:t>
            </a:r>
            <a:endParaRPr lang="fr-FR" sz="6000" b="1" dirty="0">
              <a:solidFill>
                <a:schemeClr val="tx2"/>
              </a:solidFill>
              <a:effectLst>
                <a:outerShdw blurRad="38100" dist="38100" dir="2700000" algn="tl">
                  <a:srgbClr val="000000">
                    <a:alpha val="43137"/>
                  </a:srgbClr>
                </a:outerShdw>
              </a:effectLst>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C4F58EB-EAE0-44F1-B5DB-F62243449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33" y="95250"/>
            <a:ext cx="17263533" cy="10096500"/>
          </a:xfrm>
          <a:prstGeom prst="rect">
            <a:avLst/>
          </a:prstGeom>
        </p:spPr>
      </p:pic>
    </p:spTree>
    <p:extLst>
      <p:ext uri="{BB962C8B-B14F-4D97-AF65-F5344CB8AC3E}">
        <p14:creationId xmlns:p14="http://schemas.microsoft.com/office/powerpoint/2010/main" val="9586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2000" r="-2000"/>
          </a:stretch>
        </a:blipFill>
        <a:effectLst/>
      </p:bgPr>
    </p:bg>
    <p:spTree>
      <p:nvGrpSpPr>
        <p:cNvPr id="1" name=""/>
        <p:cNvGrpSpPr/>
        <p:nvPr/>
      </p:nvGrpSpPr>
      <p:grpSpPr>
        <a:xfrm>
          <a:off x="0" y="0"/>
          <a:ext cx="0" cy="0"/>
          <a:chOff x="0" y="0"/>
          <a:chExt cx="0" cy="0"/>
        </a:xfrm>
      </p:grpSpPr>
      <p:sp>
        <p:nvSpPr>
          <p:cNvPr id="27" name="Text Box 3">
            <a:extLst>
              <a:ext uri="{FF2B5EF4-FFF2-40B4-BE49-F238E27FC236}">
                <a16:creationId xmlns:a16="http://schemas.microsoft.com/office/drawing/2014/main" id="{9C520970-601D-4BFA-BC57-28DBBA3FA551}"/>
              </a:ext>
            </a:extLst>
          </p:cNvPr>
          <p:cNvSpPr txBox="1">
            <a:spLocks noChangeArrowheads="1"/>
          </p:cNvSpPr>
          <p:nvPr/>
        </p:nvSpPr>
        <p:spPr bwMode="auto">
          <a:xfrm>
            <a:off x="60158" y="64362"/>
            <a:ext cx="182880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6000" b="1" i="0" dirty="0">
                <a:solidFill>
                  <a:schemeClr val="tx2"/>
                </a:solidFill>
                <a:latin typeface="+mn-lt"/>
                <a:cs typeface="Arial" pitchFamily="34" charset="0"/>
              </a:rPr>
              <a:t>Lycée des Mascareignes</a:t>
            </a:r>
          </a:p>
          <a:p>
            <a:pPr algn="ctr" eaLnBrk="1" hangingPunct="1">
              <a:defRPr/>
            </a:pPr>
            <a:r>
              <a:rPr lang="fr-FR" sz="3200" b="1" dirty="0">
                <a:solidFill>
                  <a:schemeClr val="tx2"/>
                </a:solidFill>
              </a:rPr>
              <a:t>« S’épanouir dans un parcours scolaire ouvert sur le monde »</a:t>
            </a:r>
          </a:p>
          <a:p>
            <a:pPr algn="ctr" eaLnBrk="1" hangingPunct="1">
              <a:defRPr/>
            </a:pPr>
            <a:endParaRPr lang="fr-FR" sz="6000" b="1" i="0" dirty="0">
              <a:solidFill>
                <a:schemeClr val="tx2"/>
              </a:solidFill>
              <a:latin typeface="+mn-lt"/>
              <a:cs typeface="Arial" pitchFamily="34" charset="0"/>
            </a:endParaRPr>
          </a:p>
          <a:p>
            <a:pPr algn="ctr" eaLnBrk="1" hangingPunct="1">
              <a:defRPr/>
            </a:pPr>
            <a:r>
              <a:rPr lang="fr-FR" sz="6000" b="1" i="0" dirty="0">
                <a:solidFill>
                  <a:schemeClr val="accent6">
                    <a:lumMod val="75000"/>
                  </a:schemeClr>
                </a:solidFill>
                <a:latin typeface="+mn-lt"/>
                <a:cs typeface="Arial" pitchFamily="34" charset="0"/>
              </a:rPr>
              <a:t> </a:t>
            </a:r>
          </a:p>
        </p:txBody>
      </p:sp>
      <p:sp>
        <p:nvSpPr>
          <p:cNvPr id="4" name="ZoneTexte 3">
            <a:extLst>
              <a:ext uri="{FF2B5EF4-FFF2-40B4-BE49-F238E27FC236}">
                <a16:creationId xmlns:a16="http://schemas.microsoft.com/office/drawing/2014/main" id="{3E18C5CF-CF2C-48BE-B446-857807DDAAC0}"/>
              </a:ext>
            </a:extLst>
          </p:cNvPr>
          <p:cNvSpPr txBox="1"/>
          <p:nvPr/>
        </p:nvSpPr>
        <p:spPr>
          <a:xfrm>
            <a:off x="870284" y="3015869"/>
            <a:ext cx="17477874" cy="553998"/>
          </a:xfrm>
          <a:prstGeom prst="rect">
            <a:avLst/>
          </a:prstGeom>
          <a:solidFill>
            <a:schemeClr val="accent3">
              <a:lumMod val="60000"/>
              <a:lumOff val="40000"/>
            </a:schemeClr>
          </a:solidFill>
        </p:spPr>
        <p:txBody>
          <a:bodyPr wrap="square" rtlCol="0">
            <a:spAutoFit/>
          </a:bodyPr>
          <a:lstStyle/>
          <a:p>
            <a:pPr algn="ctr"/>
            <a:r>
              <a:rPr lang="fr-FR" sz="3000" b="1">
                <a:solidFill>
                  <a:schemeClr val="tx2"/>
                </a:solidFill>
              </a:rPr>
              <a:t>Un établissement où excellence académique rime avec épanouissement et autonomie</a:t>
            </a:r>
            <a:endParaRPr lang="fr-MU" sz="3000" b="1" dirty="0">
              <a:solidFill>
                <a:schemeClr val="tx2"/>
              </a:solidFill>
            </a:endParaRPr>
          </a:p>
        </p:txBody>
      </p:sp>
      <p:sp>
        <p:nvSpPr>
          <p:cNvPr id="28" name="ZoneTexte 27">
            <a:extLst>
              <a:ext uri="{FF2B5EF4-FFF2-40B4-BE49-F238E27FC236}">
                <a16:creationId xmlns:a16="http://schemas.microsoft.com/office/drawing/2014/main" id="{C44443BE-3432-4896-8197-D532CD2AFB3B}"/>
              </a:ext>
            </a:extLst>
          </p:cNvPr>
          <p:cNvSpPr txBox="1"/>
          <p:nvPr/>
        </p:nvSpPr>
        <p:spPr>
          <a:xfrm>
            <a:off x="2393818" y="5371934"/>
            <a:ext cx="15922256" cy="553998"/>
          </a:xfrm>
          <a:prstGeom prst="rect">
            <a:avLst/>
          </a:prstGeom>
          <a:solidFill>
            <a:schemeClr val="accent3">
              <a:lumMod val="60000"/>
              <a:lumOff val="40000"/>
            </a:schemeClr>
          </a:solidFill>
        </p:spPr>
        <p:txBody>
          <a:bodyPr wrap="square" rtlCol="0">
            <a:spAutoFit/>
          </a:bodyPr>
          <a:lstStyle/>
          <a:p>
            <a:pPr algn="ctr"/>
            <a:r>
              <a:rPr lang="fr-FR" sz="3000" b="1" dirty="0">
                <a:solidFill>
                  <a:schemeClr val="tx2"/>
                </a:solidFill>
              </a:rPr>
              <a:t>Une pédagogie rigoureuse et moderne</a:t>
            </a:r>
          </a:p>
        </p:txBody>
      </p:sp>
      <p:sp>
        <p:nvSpPr>
          <p:cNvPr id="29" name="ZoneTexte 28">
            <a:extLst>
              <a:ext uri="{FF2B5EF4-FFF2-40B4-BE49-F238E27FC236}">
                <a16:creationId xmlns:a16="http://schemas.microsoft.com/office/drawing/2014/main" id="{8CFBDBA8-68FE-457F-AC76-7FFD47F9ECF6}"/>
              </a:ext>
            </a:extLst>
          </p:cNvPr>
          <p:cNvSpPr txBox="1"/>
          <p:nvPr/>
        </p:nvSpPr>
        <p:spPr>
          <a:xfrm>
            <a:off x="3127744" y="6164336"/>
            <a:ext cx="15160256" cy="553998"/>
          </a:xfrm>
          <a:prstGeom prst="rect">
            <a:avLst/>
          </a:prstGeom>
          <a:solidFill>
            <a:schemeClr val="accent6">
              <a:lumMod val="40000"/>
              <a:lumOff val="60000"/>
            </a:schemeClr>
          </a:solidFill>
        </p:spPr>
        <p:txBody>
          <a:bodyPr wrap="square" rtlCol="0">
            <a:spAutoFit/>
          </a:bodyPr>
          <a:lstStyle/>
          <a:p>
            <a:pPr algn="ctr"/>
            <a:r>
              <a:rPr lang="fr-FR" sz="3000" b="1" dirty="0">
                <a:solidFill>
                  <a:schemeClr val="tx2"/>
                </a:solidFill>
              </a:rPr>
              <a:t>Un système éducatif ouvert sur le monde</a:t>
            </a:r>
          </a:p>
        </p:txBody>
      </p:sp>
      <p:sp>
        <p:nvSpPr>
          <p:cNvPr id="30" name="ZoneTexte 29">
            <a:extLst>
              <a:ext uri="{FF2B5EF4-FFF2-40B4-BE49-F238E27FC236}">
                <a16:creationId xmlns:a16="http://schemas.microsoft.com/office/drawing/2014/main" id="{C92BB954-0866-4472-9D35-6C1AB5219D4C}"/>
              </a:ext>
            </a:extLst>
          </p:cNvPr>
          <p:cNvSpPr txBox="1"/>
          <p:nvPr/>
        </p:nvSpPr>
        <p:spPr>
          <a:xfrm>
            <a:off x="4780547" y="8771409"/>
            <a:ext cx="13535527" cy="553998"/>
          </a:xfrm>
          <a:prstGeom prst="rect">
            <a:avLst/>
          </a:prstGeom>
          <a:solidFill>
            <a:schemeClr val="accent6">
              <a:lumMod val="40000"/>
              <a:lumOff val="60000"/>
            </a:schemeClr>
          </a:solidFill>
        </p:spPr>
        <p:txBody>
          <a:bodyPr wrap="square" rtlCol="0">
            <a:spAutoFit/>
          </a:bodyPr>
          <a:lstStyle/>
          <a:p>
            <a:pPr algn="ctr"/>
            <a:r>
              <a:rPr lang="fr-FR" sz="3000" b="1" dirty="0">
                <a:solidFill>
                  <a:schemeClr val="tx2"/>
                </a:solidFill>
              </a:rPr>
              <a:t>5 options proposées en Seconde </a:t>
            </a:r>
          </a:p>
        </p:txBody>
      </p:sp>
      <p:sp>
        <p:nvSpPr>
          <p:cNvPr id="31" name="ZoneTexte 30">
            <a:extLst>
              <a:ext uri="{FF2B5EF4-FFF2-40B4-BE49-F238E27FC236}">
                <a16:creationId xmlns:a16="http://schemas.microsoft.com/office/drawing/2014/main" id="{486EEE78-E83D-42C4-98C8-656A1A9D67EC}"/>
              </a:ext>
            </a:extLst>
          </p:cNvPr>
          <p:cNvSpPr txBox="1"/>
          <p:nvPr/>
        </p:nvSpPr>
        <p:spPr>
          <a:xfrm>
            <a:off x="5972140" y="9668640"/>
            <a:ext cx="12296274" cy="553998"/>
          </a:xfrm>
          <a:prstGeom prst="rect">
            <a:avLst/>
          </a:prstGeom>
          <a:solidFill>
            <a:schemeClr val="accent3">
              <a:lumMod val="60000"/>
              <a:lumOff val="40000"/>
            </a:schemeClr>
          </a:solidFill>
        </p:spPr>
        <p:txBody>
          <a:bodyPr wrap="square" rtlCol="0">
            <a:spAutoFit/>
          </a:bodyPr>
          <a:lstStyle/>
          <a:p>
            <a:pPr algn="ctr"/>
            <a:r>
              <a:rPr lang="fr-FR" sz="3000" b="1" dirty="0">
                <a:solidFill>
                  <a:schemeClr val="tx2"/>
                </a:solidFill>
              </a:rPr>
              <a:t>10 spécialités proposées en Première</a:t>
            </a:r>
          </a:p>
        </p:txBody>
      </p:sp>
      <p:sp>
        <p:nvSpPr>
          <p:cNvPr id="32" name="ZoneTexte 31">
            <a:extLst>
              <a:ext uri="{FF2B5EF4-FFF2-40B4-BE49-F238E27FC236}">
                <a16:creationId xmlns:a16="http://schemas.microsoft.com/office/drawing/2014/main" id="{6BB86205-843C-48E5-A7E8-AAA8CC2E36C3}"/>
              </a:ext>
            </a:extLst>
          </p:cNvPr>
          <p:cNvSpPr txBox="1"/>
          <p:nvPr/>
        </p:nvSpPr>
        <p:spPr>
          <a:xfrm>
            <a:off x="1525120" y="4004615"/>
            <a:ext cx="16754859" cy="1015663"/>
          </a:xfrm>
          <a:prstGeom prst="rect">
            <a:avLst/>
          </a:prstGeom>
          <a:solidFill>
            <a:schemeClr val="accent6">
              <a:lumMod val="40000"/>
              <a:lumOff val="60000"/>
            </a:schemeClr>
          </a:solidFill>
        </p:spPr>
        <p:txBody>
          <a:bodyPr wrap="square" rtlCol="0">
            <a:spAutoFit/>
          </a:bodyPr>
          <a:lstStyle/>
          <a:p>
            <a:pPr algn="ctr"/>
            <a:r>
              <a:rPr lang="fr-FR" sz="3000" b="1" dirty="0">
                <a:solidFill>
                  <a:schemeClr val="tx2"/>
                </a:solidFill>
              </a:rPr>
              <a:t>Une équipe éducative et administrative de plus de 90 personnes qui sont engagées dans la réussite et le bien-être des lycéens</a:t>
            </a:r>
            <a:endParaRPr lang="fr-MU" sz="3000" b="1" dirty="0">
              <a:solidFill>
                <a:schemeClr val="tx2"/>
              </a:solidFill>
            </a:endParaRPr>
          </a:p>
        </p:txBody>
      </p:sp>
      <p:sp>
        <p:nvSpPr>
          <p:cNvPr id="38" name="ZoneTexte 37">
            <a:extLst>
              <a:ext uri="{FF2B5EF4-FFF2-40B4-BE49-F238E27FC236}">
                <a16:creationId xmlns:a16="http://schemas.microsoft.com/office/drawing/2014/main" id="{3B5E67A8-AD7F-433D-B4FD-2CCBA5B33E9D}"/>
              </a:ext>
            </a:extLst>
          </p:cNvPr>
          <p:cNvSpPr txBox="1"/>
          <p:nvPr/>
        </p:nvSpPr>
        <p:spPr>
          <a:xfrm>
            <a:off x="3945891" y="7007829"/>
            <a:ext cx="14322056" cy="1477328"/>
          </a:xfrm>
          <a:prstGeom prst="rect">
            <a:avLst/>
          </a:prstGeom>
          <a:solidFill>
            <a:schemeClr val="accent3">
              <a:lumMod val="60000"/>
              <a:lumOff val="40000"/>
            </a:schemeClr>
          </a:solidFill>
        </p:spPr>
        <p:txBody>
          <a:bodyPr wrap="square" rtlCol="0">
            <a:spAutoFit/>
          </a:bodyPr>
          <a:lstStyle/>
          <a:p>
            <a:pPr algn="ctr"/>
            <a:r>
              <a:rPr lang="fr-FR" sz="3000" b="1" dirty="0">
                <a:solidFill>
                  <a:schemeClr val="tx2"/>
                </a:solidFill>
              </a:rPr>
              <a:t>1 Section Internationale</a:t>
            </a:r>
          </a:p>
          <a:p>
            <a:pPr algn="ctr"/>
            <a:r>
              <a:rPr lang="fr-FR" sz="3000" b="1" dirty="0">
                <a:solidFill>
                  <a:schemeClr val="tx2"/>
                </a:solidFill>
              </a:rPr>
              <a:t>1 Section Européenne</a:t>
            </a:r>
          </a:p>
          <a:p>
            <a:pPr algn="ctr"/>
            <a:r>
              <a:rPr lang="fr-FR" sz="3000" b="1" dirty="0">
                <a:solidFill>
                  <a:schemeClr val="tx2"/>
                </a:solidFill>
              </a:rPr>
              <a:t>1 Section d’Excellence Sportive</a:t>
            </a:r>
          </a:p>
        </p:txBody>
      </p:sp>
      <p:sp>
        <p:nvSpPr>
          <p:cNvPr id="10" name="ZoneTexte 9">
            <a:extLst>
              <a:ext uri="{FF2B5EF4-FFF2-40B4-BE49-F238E27FC236}">
                <a16:creationId xmlns:a16="http://schemas.microsoft.com/office/drawing/2014/main" id="{77682E8E-55F2-4D11-9073-E1D33397DB01}"/>
              </a:ext>
            </a:extLst>
          </p:cNvPr>
          <p:cNvSpPr txBox="1"/>
          <p:nvPr/>
        </p:nvSpPr>
        <p:spPr>
          <a:xfrm>
            <a:off x="-8021" y="1660891"/>
            <a:ext cx="18288000" cy="1077218"/>
          </a:xfrm>
          <a:prstGeom prst="rect">
            <a:avLst/>
          </a:prstGeom>
          <a:solidFill>
            <a:schemeClr val="accent6">
              <a:lumMod val="40000"/>
              <a:lumOff val="60000"/>
            </a:schemeClr>
          </a:solidFill>
        </p:spPr>
        <p:txBody>
          <a:bodyPr wrap="square" rtlCol="0">
            <a:spAutoFit/>
          </a:bodyPr>
          <a:lstStyle/>
          <a:p>
            <a:pPr algn="ctr"/>
            <a:r>
              <a:rPr lang="fr-FR" sz="3000" b="1" dirty="0">
                <a:solidFill>
                  <a:schemeClr val="tx2"/>
                </a:solidFill>
              </a:rPr>
              <a:t>Fondé en 2000, le LDM </a:t>
            </a:r>
            <a:r>
              <a:rPr lang="fr-FR" sz="3200" b="1" dirty="0">
                <a:solidFill>
                  <a:schemeClr val="tx2"/>
                </a:solidFill>
              </a:rPr>
              <a:t>prépare ses élèves à la voie Générale ou Technologique du Baccalauréat Français, et à l’entrée dans l’Enseignement Supérieur</a:t>
            </a:r>
            <a:endParaRPr lang="fr-MU" sz="3000" b="1" dirty="0">
              <a:solidFill>
                <a:schemeClr val="tx2"/>
              </a:solidFill>
            </a:endParaRPr>
          </a:p>
        </p:txBody>
      </p:sp>
    </p:spTree>
    <p:extLst>
      <p:ext uri="{BB962C8B-B14F-4D97-AF65-F5344CB8AC3E}">
        <p14:creationId xmlns:p14="http://schemas.microsoft.com/office/powerpoint/2010/main" val="2278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2" grpId="0" animBg="1"/>
      <p:bldP spid="3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5"/>
          <p:cNvSpPr>
            <a:spLocks noChangeArrowheads="1"/>
          </p:cNvSpPr>
          <p:nvPr/>
        </p:nvSpPr>
        <p:spPr bwMode="auto">
          <a:xfrm>
            <a:off x="1668052" y="1380911"/>
            <a:ext cx="11160129" cy="1272986"/>
          </a:xfrm>
          <a:prstGeom prst="rect">
            <a:avLst/>
          </a:prstGeom>
          <a:solidFill>
            <a:schemeClr val="accent6">
              <a:lumMod val="60000"/>
              <a:lumOff val="40000"/>
            </a:schemeClr>
          </a:solidFill>
          <a:ln>
            <a:noFill/>
          </a:ln>
          <a:effectLst/>
        </p:spPr>
        <p:txBody>
          <a:bodyPr wrap="none" lIns="135000" tIns="70200" rIns="135000" bIns="70200" anchor="ctr"/>
          <a:lstStyle/>
          <a:p>
            <a:pPr algn="ctr">
              <a:tabLst>
                <a:tab pos="0" algn="l"/>
                <a:tab pos="671513" algn="l"/>
                <a:tab pos="1345407" algn="l"/>
                <a:tab pos="2019300" algn="l"/>
                <a:tab pos="2693195" algn="l"/>
                <a:tab pos="3367088" algn="l"/>
                <a:tab pos="4040982" algn="l"/>
                <a:tab pos="4714875" algn="l"/>
                <a:tab pos="5388770" algn="l"/>
                <a:tab pos="6062663" algn="l"/>
                <a:tab pos="6736557" algn="l"/>
                <a:tab pos="7410450" algn="l"/>
                <a:tab pos="8084345" algn="l"/>
                <a:tab pos="8758238" algn="l"/>
                <a:tab pos="9432132" algn="l"/>
                <a:tab pos="10106025" algn="l"/>
                <a:tab pos="10779920" algn="l"/>
                <a:tab pos="11453813" algn="l"/>
                <a:tab pos="12127707" algn="l"/>
                <a:tab pos="12801600" algn="l"/>
                <a:tab pos="13475495" algn="l"/>
              </a:tabLst>
              <a:defRPr/>
            </a:pPr>
            <a:r>
              <a:rPr lang="en-GB" sz="5250" b="1" dirty="0">
                <a:solidFill>
                  <a:schemeClr val="bg1"/>
                </a:solidFill>
                <a:cs typeface="Times New Roman" pitchFamily="18" charset="0"/>
              </a:rPr>
              <a:t>Lycée des Mascareignes </a:t>
            </a:r>
          </a:p>
        </p:txBody>
      </p:sp>
      <p:sp>
        <p:nvSpPr>
          <p:cNvPr id="42" name="Rectangle 41"/>
          <p:cNvSpPr/>
          <p:nvPr/>
        </p:nvSpPr>
        <p:spPr>
          <a:xfrm>
            <a:off x="12339470" y="4059696"/>
            <a:ext cx="3780420" cy="3386658"/>
          </a:xfrm>
          <a:prstGeom prst="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48" name="Forme libre 47"/>
          <p:cNvSpPr/>
          <p:nvPr/>
        </p:nvSpPr>
        <p:spPr>
          <a:xfrm>
            <a:off x="13833566" y="1744796"/>
            <a:ext cx="3801963" cy="208615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chemeClr val="accent6">
              <a:lumMod val="60000"/>
              <a:lumOff val="40000"/>
            </a:schemeClr>
          </a:solidFill>
          <a:ln w="3175">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5384" tIns="231648" rIns="405384" bIns="231648" numCol="1" spcCol="1270" anchor="ctr" anchorCtr="0">
            <a:noAutofit/>
          </a:bodyPr>
          <a:lstStyle/>
          <a:p>
            <a:pPr algn="ctr" defTabSz="2533650">
              <a:lnSpc>
                <a:spcPct val="90000"/>
              </a:lnSpc>
              <a:spcBef>
                <a:spcPct val="0"/>
              </a:spcBef>
              <a:spcAft>
                <a:spcPct val="35000"/>
              </a:spcAft>
            </a:pPr>
            <a:r>
              <a:rPr lang="fr-FR" sz="3150" b="1" dirty="0"/>
              <a:t>1 Proviseur</a:t>
            </a:r>
          </a:p>
          <a:p>
            <a:pPr algn="ctr" defTabSz="2533650">
              <a:lnSpc>
                <a:spcPct val="90000"/>
              </a:lnSpc>
              <a:spcBef>
                <a:spcPct val="0"/>
              </a:spcBef>
              <a:spcAft>
                <a:spcPct val="35000"/>
              </a:spcAft>
            </a:pPr>
            <a:r>
              <a:rPr lang="fr-FR" sz="3150" b="1" dirty="0"/>
              <a:t>1 Proviseure-adjointe</a:t>
            </a:r>
          </a:p>
          <a:p>
            <a:pPr defTabSz="2533650">
              <a:lnSpc>
                <a:spcPct val="90000"/>
              </a:lnSpc>
              <a:spcBef>
                <a:spcPct val="0"/>
              </a:spcBef>
              <a:spcAft>
                <a:spcPct val="35000"/>
              </a:spcAft>
            </a:pPr>
            <a:endParaRPr lang="fr-FR" sz="3300" dirty="0"/>
          </a:p>
        </p:txBody>
      </p:sp>
      <p:sp>
        <p:nvSpPr>
          <p:cNvPr id="49" name="Forme libre 48"/>
          <p:cNvSpPr/>
          <p:nvPr/>
        </p:nvSpPr>
        <p:spPr>
          <a:xfrm>
            <a:off x="13833566" y="4098150"/>
            <a:ext cx="3801965" cy="1935297"/>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chemeClr val="accent6">
              <a:lumMod val="60000"/>
              <a:lumOff val="40000"/>
            </a:schemeClr>
          </a:solidFill>
          <a:ln w="3175">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5384" tIns="231648" rIns="405384" bIns="231648" numCol="1" spcCol="1270" anchor="ctr" anchorCtr="0">
            <a:noAutofit/>
          </a:bodyPr>
          <a:lstStyle/>
          <a:p>
            <a:pPr algn="ctr" defTabSz="2533650">
              <a:lnSpc>
                <a:spcPct val="90000"/>
              </a:lnSpc>
              <a:spcBef>
                <a:spcPct val="0"/>
              </a:spcBef>
              <a:spcAft>
                <a:spcPct val="35000"/>
              </a:spcAft>
            </a:pPr>
            <a:r>
              <a:rPr lang="fr-FR" sz="3300" b="1" dirty="0"/>
              <a:t>59 Personnels enseignants</a:t>
            </a:r>
          </a:p>
        </p:txBody>
      </p:sp>
      <p:sp>
        <p:nvSpPr>
          <p:cNvPr id="50" name="Forme libre 49"/>
          <p:cNvSpPr/>
          <p:nvPr/>
        </p:nvSpPr>
        <p:spPr>
          <a:xfrm>
            <a:off x="13833566" y="6300652"/>
            <a:ext cx="3801963" cy="1772195"/>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chemeClr val="accent6">
              <a:lumMod val="60000"/>
              <a:lumOff val="40000"/>
            </a:schemeClr>
          </a:solidFill>
          <a:ln w="3175">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5384" tIns="231648" rIns="405384" bIns="231648" numCol="1" spcCol="1270" anchor="ctr" anchorCtr="0">
            <a:noAutofit/>
          </a:bodyPr>
          <a:lstStyle/>
          <a:p>
            <a:pPr algn="ctr" defTabSz="2533650">
              <a:lnSpc>
                <a:spcPct val="90000"/>
              </a:lnSpc>
              <a:spcBef>
                <a:spcPct val="0"/>
              </a:spcBef>
              <a:spcAft>
                <a:spcPct val="35000"/>
              </a:spcAft>
            </a:pPr>
            <a:r>
              <a:rPr lang="fr-FR" sz="3300" b="1" dirty="0"/>
              <a:t>23 Personnels administratifs</a:t>
            </a:r>
          </a:p>
        </p:txBody>
      </p:sp>
      <p:sp>
        <p:nvSpPr>
          <p:cNvPr id="55" name="Flèche droite 54"/>
          <p:cNvSpPr/>
          <p:nvPr/>
        </p:nvSpPr>
        <p:spPr>
          <a:xfrm>
            <a:off x="12892403" y="1953994"/>
            <a:ext cx="524027" cy="126820"/>
          </a:xfrm>
          <a:prstGeom prst="rightArrow">
            <a:avLst/>
          </a:prstGeom>
          <a:solidFill>
            <a:schemeClr val="accent3">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700" dirty="0"/>
          </a:p>
        </p:txBody>
      </p:sp>
      <p:sp>
        <p:nvSpPr>
          <p:cNvPr id="58" name="Flèche vers le bas 57"/>
          <p:cNvSpPr/>
          <p:nvPr/>
        </p:nvSpPr>
        <p:spPr>
          <a:xfrm>
            <a:off x="7086600" y="3190851"/>
            <a:ext cx="95139" cy="1821196"/>
          </a:xfrm>
          <a:prstGeom prst="downArrow">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700" dirty="0"/>
          </a:p>
        </p:txBody>
      </p:sp>
      <p:sp>
        <p:nvSpPr>
          <p:cNvPr id="60" name="Forme libre 59"/>
          <p:cNvSpPr/>
          <p:nvPr/>
        </p:nvSpPr>
        <p:spPr>
          <a:xfrm>
            <a:off x="13833566" y="8351357"/>
            <a:ext cx="3801963" cy="173793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chemeClr val="accent6">
              <a:lumMod val="60000"/>
              <a:lumOff val="40000"/>
            </a:schemeClr>
          </a:solidFill>
          <a:ln w="3175">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05384" tIns="231648" rIns="405384" bIns="231648" numCol="1" spcCol="1270" anchor="ctr" anchorCtr="0">
            <a:noAutofit/>
          </a:bodyPr>
          <a:lstStyle/>
          <a:p>
            <a:pPr algn="ctr" defTabSz="2533650">
              <a:lnSpc>
                <a:spcPct val="90000"/>
              </a:lnSpc>
              <a:spcBef>
                <a:spcPct val="0"/>
              </a:spcBef>
              <a:spcAft>
                <a:spcPct val="35000"/>
              </a:spcAft>
            </a:pPr>
            <a:r>
              <a:rPr lang="fr-FR" sz="3000" b="1" dirty="0"/>
              <a:t>1 Conseil d’Administration</a:t>
            </a:r>
          </a:p>
          <a:p>
            <a:pPr algn="ctr" defTabSz="2533650">
              <a:lnSpc>
                <a:spcPct val="90000"/>
              </a:lnSpc>
              <a:spcBef>
                <a:spcPct val="0"/>
              </a:spcBef>
              <a:spcAft>
                <a:spcPct val="35000"/>
              </a:spcAft>
            </a:pPr>
            <a:r>
              <a:rPr lang="fr-FR" sz="3000" b="1" dirty="0"/>
              <a:t>1 Conseil d’Etablissement</a:t>
            </a:r>
          </a:p>
        </p:txBody>
      </p:sp>
      <p:grpSp>
        <p:nvGrpSpPr>
          <p:cNvPr id="25" name="Group 3">
            <a:extLst>
              <a:ext uri="{FF2B5EF4-FFF2-40B4-BE49-F238E27FC236}">
                <a16:creationId xmlns:a16="http://schemas.microsoft.com/office/drawing/2014/main" id="{B9EAB590-4062-42CE-B871-8D847F959F85}"/>
              </a:ext>
            </a:extLst>
          </p:cNvPr>
          <p:cNvGrpSpPr/>
          <p:nvPr/>
        </p:nvGrpSpPr>
        <p:grpSpPr>
          <a:xfrm>
            <a:off x="-1005384" y="-4000500"/>
            <a:ext cx="20298767" cy="5381410"/>
            <a:chOff x="0" y="2851713"/>
            <a:chExt cx="11757473" cy="2520387"/>
          </a:xfrm>
          <a:solidFill>
            <a:schemeClr val="accent3"/>
          </a:solidFill>
        </p:grpSpPr>
        <p:sp>
          <p:nvSpPr>
            <p:cNvPr id="26" name="Freeform 4">
              <a:extLst>
                <a:ext uri="{FF2B5EF4-FFF2-40B4-BE49-F238E27FC236}">
                  <a16:creationId xmlns:a16="http://schemas.microsoft.com/office/drawing/2014/main" id="{6B79B901-5DA0-434E-8756-359EBA2EC1C2}"/>
                </a:ext>
              </a:extLst>
            </p:cNvPr>
            <p:cNvSpPr/>
            <p:nvPr/>
          </p:nvSpPr>
          <p:spPr>
            <a:xfrm>
              <a:off x="0" y="2851713"/>
              <a:ext cx="11757473" cy="2520387"/>
            </a:xfrm>
            <a:custGeom>
              <a:avLst/>
              <a:gdLst/>
              <a:ahLst/>
              <a:cxnLst/>
              <a:rect l="l" t="t" r="r" b="b"/>
              <a:pathLst>
                <a:path w="11757473" h="5372100">
                  <a:moveTo>
                    <a:pt x="10206803" y="0"/>
                  </a:moveTo>
                  <a:lnTo>
                    <a:pt x="1550670" y="0"/>
                  </a:lnTo>
                  <a:lnTo>
                    <a:pt x="0" y="2686050"/>
                  </a:lnTo>
                  <a:lnTo>
                    <a:pt x="1550670" y="5372100"/>
                  </a:lnTo>
                  <a:lnTo>
                    <a:pt x="10206803" y="5372100"/>
                  </a:lnTo>
                  <a:lnTo>
                    <a:pt x="11757473" y="2686050"/>
                  </a:lnTo>
                  <a:lnTo>
                    <a:pt x="10206803" y="0"/>
                  </a:lnTo>
                  <a:close/>
                </a:path>
              </a:pathLst>
            </a:custGeom>
            <a:grpFill/>
          </p:spPr>
          <p:txBody>
            <a:bodyPr/>
            <a:lstStyle/>
            <a:p>
              <a:endParaRPr lang="fr-MU" dirty="0"/>
            </a:p>
          </p:txBody>
        </p:sp>
      </p:grpSp>
      <p:sp>
        <p:nvSpPr>
          <p:cNvPr id="27" name="Text Box 3">
            <a:extLst>
              <a:ext uri="{FF2B5EF4-FFF2-40B4-BE49-F238E27FC236}">
                <a16:creationId xmlns:a16="http://schemas.microsoft.com/office/drawing/2014/main" id="{9C520970-601D-4BFA-BC57-28DBBA3FA551}"/>
              </a:ext>
            </a:extLst>
          </p:cNvPr>
          <p:cNvSpPr txBox="1">
            <a:spLocks noChangeArrowheads="1"/>
          </p:cNvSpPr>
          <p:nvPr/>
        </p:nvSpPr>
        <p:spPr bwMode="auto">
          <a:xfrm>
            <a:off x="0" y="167590"/>
            <a:ext cx="18288000"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a:lnSpc>
                <a:spcPct val="90000"/>
              </a:lnSpc>
              <a:spcBef>
                <a:spcPct val="0"/>
              </a:spcBef>
              <a:spcAft>
                <a:spcPts val="900"/>
              </a:spcAft>
              <a:defRPr/>
            </a:pPr>
            <a:r>
              <a:rPr lang="fr-FR" sz="6000" b="1" i="0" dirty="0">
                <a:solidFill>
                  <a:schemeClr val="tx2"/>
                </a:solidFill>
              </a:rPr>
              <a:t>STRUCTURE GLOBALE 2021-22 </a:t>
            </a:r>
          </a:p>
          <a:p>
            <a:pPr algn="ctr" eaLnBrk="1" hangingPunct="1">
              <a:defRPr/>
            </a:pPr>
            <a:endParaRPr lang="fr-FR" sz="6000" b="1" i="0" dirty="0">
              <a:solidFill>
                <a:schemeClr val="accent6">
                  <a:lumMod val="75000"/>
                </a:schemeClr>
              </a:solidFill>
              <a:latin typeface="+mn-lt"/>
              <a:cs typeface="Arial" pitchFamily="34" charset="0"/>
            </a:endParaRPr>
          </a:p>
        </p:txBody>
      </p:sp>
      <p:sp>
        <p:nvSpPr>
          <p:cNvPr id="5" name="Ellipse 4">
            <a:extLst>
              <a:ext uri="{FF2B5EF4-FFF2-40B4-BE49-F238E27FC236}">
                <a16:creationId xmlns:a16="http://schemas.microsoft.com/office/drawing/2014/main" id="{531FFA25-60C2-419C-9CF6-4897E1AEDDBE}"/>
              </a:ext>
            </a:extLst>
          </p:cNvPr>
          <p:cNvSpPr/>
          <p:nvPr/>
        </p:nvSpPr>
        <p:spPr>
          <a:xfrm>
            <a:off x="1097174" y="5143500"/>
            <a:ext cx="3551026" cy="3207857"/>
          </a:xfrm>
          <a:prstGeom prst="ellipse">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500" b="1" dirty="0">
                <a:solidFill>
                  <a:schemeClr val="tx1"/>
                </a:solidFill>
              </a:rPr>
              <a:t>SECONDE </a:t>
            </a:r>
          </a:p>
          <a:p>
            <a:pPr algn="ctr"/>
            <a:r>
              <a:rPr lang="fr-FR" sz="3500" b="1" dirty="0">
                <a:solidFill>
                  <a:schemeClr val="tx1"/>
                </a:solidFill>
              </a:rPr>
              <a:t>10 CLASSES</a:t>
            </a:r>
          </a:p>
          <a:p>
            <a:pPr algn="ctr"/>
            <a:r>
              <a:rPr lang="fr-FR" sz="3200" b="1" dirty="0">
                <a:solidFill>
                  <a:schemeClr val="tx1"/>
                </a:solidFill>
              </a:rPr>
              <a:t>6GT/2SI/2SES</a:t>
            </a:r>
          </a:p>
          <a:p>
            <a:pPr algn="ctr"/>
            <a:r>
              <a:rPr lang="fr-FR" sz="3200" b="1" dirty="0">
                <a:solidFill>
                  <a:schemeClr val="tx1"/>
                </a:solidFill>
              </a:rPr>
              <a:t>233 élèves </a:t>
            </a:r>
            <a:endParaRPr lang="fr-MU" sz="3200" b="1" dirty="0">
              <a:solidFill>
                <a:schemeClr val="tx1"/>
              </a:solidFill>
            </a:endParaRPr>
          </a:p>
        </p:txBody>
      </p:sp>
      <p:sp>
        <p:nvSpPr>
          <p:cNvPr id="33" name="Ellipse 32">
            <a:extLst>
              <a:ext uri="{FF2B5EF4-FFF2-40B4-BE49-F238E27FC236}">
                <a16:creationId xmlns:a16="http://schemas.microsoft.com/office/drawing/2014/main" id="{CB26AB06-EA7D-4CE9-93B7-AFF9C8A8F129}"/>
              </a:ext>
            </a:extLst>
          </p:cNvPr>
          <p:cNvSpPr/>
          <p:nvPr/>
        </p:nvSpPr>
        <p:spPr>
          <a:xfrm>
            <a:off x="5395497" y="5143499"/>
            <a:ext cx="3551026" cy="3207857"/>
          </a:xfrm>
          <a:prstGeom prst="ellipse">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500" b="1" dirty="0">
                <a:solidFill>
                  <a:schemeClr val="tx1"/>
                </a:solidFill>
              </a:rPr>
              <a:t>PREMIERE </a:t>
            </a:r>
          </a:p>
          <a:p>
            <a:pPr algn="ctr"/>
            <a:r>
              <a:rPr lang="fr-FR" sz="3500" b="1" dirty="0">
                <a:solidFill>
                  <a:schemeClr val="tx1"/>
                </a:solidFill>
              </a:rPr>
              <a:t>9 CLASSES</a:t>
            </a:r>
          </a:p>
          <a:p>
            <a:pPr algn="ctr"/>
            <a:r>
              <a:rPr lang="fr-FR" sz="2800" b="1" dirty="0">
                <a:solidFill>
                  <a:schemeClr val="tx1"/>
                </a:solidFill>
              </a:rPr>
              <a:t>6G/1SI/2STMG</a:t>
            </a:r>
          </a:p>
          <a:p>
            <a:pPr algn="ctr"/>
            <a:r>
              <a:rPr lang="fr-FR" sz="2800" b="1" dirty="0">
                <a:solidFill>
                  <a:schemeClr val="tx1"/>
                </a:solidFill>
              </a:rPr>
              <a:t>216 élèves </a:t>
            </a:r>
            <a:endParaRPr lang="fr-MU" sz="2800" b="1" dirty="0">
              <a:solidFill>
                <a:schemeClr val="tx1"/>
              </a:solidFill>
            </a:endParaRPr>
          </a:p>
        </p:txBody>
      </p:sp>
      <p:sp>
        <p:nvSpPr>
          <p:cNvPr id="35" name="Ellipse 34">
            <a:extLst>
              <a:ext uri="{FF2B5EF4-FFF2-40B4-BE49-F238E27FC236}">
                <a16:creationId xmlns:a16="http://schemas.microsoft.com/office/drawing/2014/main" id="{1019505B-54E3-4E0E-BD64-33157B5F7279}"/>
              </a:ext>
            </a:extLst>
          </p:cNvPr>
          <p:cNvSpPr/>
          <p:nvPr/>
        </p:nvSpPr>
        <p:spPr>
          <a:xfrm>
            <a:off x="9693820" y="5155845"/>
            <a:ext cx="3551026" cy="3207857"/>
          </a:xfrm>
          <a:prstGeom prst="ellipse">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500" b="1" dirty="0">
                <a:solidFill>
                  <a:schemeClr val="tx1"/>
                </a:solidFill>
              </a:rPr>
              <a:t>TERMINALE </a:t>
            </a:r>
          </a:p>
          <a:p>
            <a:pPr algn="ctr"/>
            <a:r>
              <a:rPr lang="fr-FR" sz="3500" b="1" dirty="0">
                <a:solidFill>
                  <a:schemeClr val="tx1"/>
                </a:solidFill>
              </a:rPr>
              <a:t>8 CLASSES</a:t>
            </a:r>
          </a:p>
          <a:p>
            <a:pPr algn="ctr"/>
            <a:r>
              <a:rPr lang="fr-FR" sz="2800" b="1" dirty="0">
                <a:solidFill>
                  <a:schemeClr val="tx1"/>
                </a:solidFill>
              </a:rPr>
              <a:t>6G/1SI/1STMG</a:t>
            </a:r>
          </a:p>
          <a:p>
            <a:pPr algn="ctr"/>
            <a:r>
              <a:rPr lang="fr-FR" sz="2800" b="1" dirty="0">
                <a:solidFill>
                  <a:schemeClr val="tx1"/>
                </a:solidFill>
              </a:rPr>
              <a:t>200 élèves </a:t>
            </a:r>
            <a:endParaRPr lang="fr-MU" sz="2800" b="1" dirty="0">
              <a:solidFill>
                <a:schemeClr val="tx1"/>
              </a:solidFill>
            </a:endParaRPr>
          </a:p>
        </p:txBody>
      </p:sp>
      <p:sp>
        <p:nvSpPr>
          <p:cNvPr id="36" name="Flèche vers le bas 57">
            <a:extLst>
              <a:ext uri="{FF2B5EF4-FFF2-40B4-BE49-F238E27FC236}">
                <a16:creationId xmlns:a16="http://schemas.microsoft.com/office/drawing/2014/main" id="{2CA087A5-2464-4098-8EC6-E1BD7CEE7357}"/>
              </a:ext>
            </a:extLst>
          </p:cNvPr>
          <p:cNvSpPr/>
          <p:nvPr/>
        </p:nvSpPr>
        <p:spPr>
          <a:xfrm>
            <a:off x="2784700" y="3111664"/>
            <a:ext cx="95141" cy="1821196"/>
          </a:xfrm>
          <a:prstGeom prst="downArrow">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700" dirty="0"/>
          </a:p>
        </p:txBody>
      </p:sp>
      <p:sp>
        <p:nvSpPr>
          <p:cNvPr id="37" name="Flèche vers le bas 57">
            <a:extLst>
              <a:ext uri="{FF2B5EF4-FFF2-40B4-BE49-F238E27FC236}">
                <a16:creationId xmlns:a16="http://schemas.microsoft.com/office/drawing/2014/main" id="{508320F5-2B2E-4F98-9393-EEDB0234170D}"/>
              </a:ext>
            </a:extLst>
          </p:cNvPr>
          <p:cNvSpPr/>
          <p:nvPr/>
        </p:nvSpPr>
        <p:spPr>
          <a:xfrm>
            <a:off x="11469333" y="3190851"/>
            <a:ext cx="95137" cy="1821196"/>
          </a:xfrm>
          <a:prstGeom prst="downArrow">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700" dirty="0"/>
          </a:p>
        </p:txBody>
      </p:sp>
      <p:sp>
        <p:nvSpPr>
          <p:cNvPr id="19" name="Rectangle 5">
            <a:extLst>
              <a:ext uri="{FF2B5EF4-FFF2-40B4-BE49-F238E27FC236}">
                <a16:creationId xmlns:a16="http://schemas.microsoft.com/office/drawing/2014/main" id="{331C5213-DBAC-4E2A-B9D9-CD4F87B3D111}"/>
              </a:ext>
            </a:extLst>
          </p:cNvPr>
          <p:cNvSpPr>
            <a:spLocks noChangeArrowheads="1"/>
          </p:cNvSpPr>
          <p:nvPr/>
        </p:nvSpPr>
        <p:spPr bwMode="auto">
          <a:xfrm>
            <a:off x="1601674" y="8542503"/>
            <a:ext cx="11160129" cy="1272986"/>
          </a:xfrm>
          <a:prstGeom prst="rect">
            <a:avLst/>
          </a:prstGeom>
          <a:solidFill>
            <a:schemeClr val="accent6">
              <a:lumMod val="60000"/>
              <a:lumOff val="40000"/>
            </a:schemeClr>
          </a:solidFill>
          <a:ln>
            <a:noFill/>
          </a:ln>
          <a:effectLst/>
        </p:spPr>
        <p:txBody>
          <a:bodyPr wrap="none" lIns="135000" tIns="70200" rIns="135000" bIns="70200" anchor="ctr"/>
          <a:lstStyle/>
          <a:p>
            <a:pPr algn="ctr">
              <a:tabLst>
                <a:tab pos="0" algn="l"/>
                <a:tab pos="671513" algn="l"/>
                <a:tab pos="1345407" algn="l"/>
                <a:tab pos="2019300" algn="l"/>
                <a:tab pos="2693195" algn="l"/>
                <a:tab pos="3367088" algn="l"/>
                <a:tab pos="4040982" algn="l"/>
                <a:tab pos="4714875" algn="l"/>
                <a:tab pos="5388770" algn="l"/>
                <a:tab pos="6062663" algn="l"/>
                <a:tab pos="6736557" algn="l"/>
                <a:tab pos="7410450" algn="l"/>
                <a:tab pos="8084345" algn="l"/>
                <a:tab pos="8758238" algn="l"/>
                <a:tab pos="9432132" algn="l"/>
                <a:tab pos="10106025" algn="l"/>
                <a:tab pos="10779920" algn="l"/>
                <a:tab pos="11453813" algn="l"/>
                <a:tab pos="12127707" algn="l"/>
                <a:tab pos="12801600" algn="l"/>
                <a:tab pos="13475495" algn="l"/>
              </a:tabLst>
              <a:defRPr/>
            </a:pPr>
            <a:r>
              <a:rPr lang="en-GB" sz="5250" b="1" dirty="0">
                <a:cs typeface="Times New Roman" pitchFamily="18" charset="0"/>
              </a:rPr>
              <a:t>Effectifs élèves: 649 </a:t>
            </a:r>
          </a:p>
        </p:txBody>
      </p:sp>
    </p:spTree>
    <p:extLst>
      <p:ext uri="{BB962C8B-B14F-4D97-AF65-F5344CB8AC3E}">
        <p14:creationId xmlns:p14="http://schemas.microsoft.com/office/powerpoint/2010/main" val="29054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5" grpId="0" animBg="1"/>
      <p:bldP spid="6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F20A1C-B3E9-4D41-BDBD-A545E12AA6A4}"/>
              </a:ext>
            </a:extLst>
          </p:cNvPr>
          <p:cNvSpPr/>
          <p:nvPr/>
        </p:nvSpPr>
        <p:spPr>
          <a:xfrm>
            <a:off x="1" y="65806"/>
            <a:ext cx="18288000" cy="1938992"/>
          </a:xfrm>
          <a:prstGeom prst="rect">
            <a:avLst/>
          </a:prstGeom>
        </p:spPr>
        <p:txBody>
          <a:bodyPr wrap="square">
            <a:spAutoFit/>
          </a:bodyPr>
          <a:lstStyle/>
          <a:p>
            <a:pPr algn="ctr">
              <a:defRPr/>
            </a:pPr>
            <a:r>
              <a:rPr lang="fr-FR" sz="6000" b="1" dirty="0">
                <a:solidFill>
                  <a:schemeClr val="tx2"/>
                </a:solidFill>
                <a:cs typeface="Arial"/>
              </a:rPr>
              <a:t>Un lycée pour préparer l’avenir…</a:t>
            </a:r>
            <a:endParaRPr lang="fr-FR" sz="6000" dirty="0">
              <a:solidFill>
                <a:schemeClr val="tx2"/>
              </a:solidFill>
            </a:endParaRPr>
          </a:p>
          <a:p>
            <a:pPr algn="ctr">
              <a:defRPr/>
            </a:pPr>
            <a:endParaRPr lang="fr-FR" sz="6000" dirty="0">
              <a:solidFill>
                <a:schemeClr val="tx2"/>
              </a:solidFill>
              <a:cs typeface="Calibri" panose="020F0502020204030204" pitchFamily="34" charset="0"/>
            </a:endParaRPr>
          </a:p>
        </p:txBody>
      </p:sp>
      <p:sp>
        <p:nvSpPr>
          <p:cNvPr id="6" name="ZoneTexte 5">
            <a:extLst>
              <a:ext uri="{FF2B5EF4-FFF2-40B4-BE49-F238E27FC236}">
                <a16:creationId xmlns:a16="http://schemas.microsoft.com/office/drawing/2014/main" id="{EA7EC6D7-B9EE-49AD-83AD-0B88ECE28BA8}"/>
              </a:ext>
            </a:extLst>
          </p:cNvPr>
          <p:cNvSpPr txBox="1"/>
          <p:nvPr/>
        </p:nvSpPr>
        <p:spPr>
          <a:xfrm>
            <a:off x="685800" y="1545675"/>
            <a:ext cx="17602200" cy="4173538"/>
          </a:xfrm>
          <a:prstGeom prst="rect">
            <a:avLst/>
          </a:prstGeom>
        </p:spPr>
        <p:txBody>
          <a:bodyPr anchor="b">
            <a:normAutofit lnSpcReduction="10000"/>
          </a:bodyPr>
          <a:lstStyle/>
          <a:p>
            <a:pPr algn="ctr">
              <a:defRPr/>
            </a:pPr>
            <a:r>
              <a:rPr lang="fr-FR" sz="3200" dirty="0"/>
              <a:t>Nos trois axes pour préparer</a:t>
            </a:r>
          </a:p>
          <a:p>
            <a:pPr algn="ctr">
              <a:defRPr/>
            </a:pPr>
            <a:r>
              <a:rPr lang="fr-FR" sz="3200" b="1" dirty="0"/>
              <a:t>Une entrée de qualité dans l’enseignement supérieur </a:t>
            </a:r>
            <a:r>
              <a:rPr lang="fr-FR" sz="3200" dirty="0"/>
              <a:t>:</a:t>
            </a:r>
          </a:p>
          <a:p>
            <a:pPr>
              <a:defRPr/>
            </a:pPr>
            <a:endParaRPr lang="fr-FR" sz="3200" dirty="0"/>
          </a:p>
          <a:p>
            <a:pPr marL="571500" indent="-571500">
              <a:buFont typeface="Wingdings" panose="05000000000000000000" pitchFamily="2" charset="2"/>
              <a:buChar char="ü"/>
              <a:defRPr/>
            </a:pPr>
            <a:r>
              <a:rPr lang="fr-FR" sz="3500" dirty="0"/>
              <a:t>Dispenser un socle de formation solide pour l’acquisition de compétences variées et adaptées aux besoins des jeunes;</a:t>
            </a:r>
          </a:p>
          <a:p>
            <a:pPr marL="571500" indent="-571500">
              <a:buFont typeface="Wingdings" panose="05000000000000000000" pitchFamily="2" charset="2"/>
              <a:buChar char="ü"/>
              <a:defRPr/>
            </a:pPr>
            <a:r>
              <a:rPr lang="fr-FR" sz="3500" dirty="0"/>
              <a:t>Consolider ou acquérir les méthodes pour un travail efficace;</a:t>
            </a:r>
          </a:p>
          <a:p>
            <a:pPr marL="571500" indent="-571500">
              <a:buFont typeface="Wingdings" panose="05000000000000000000" pitchFamily="2" charset="2"/>
              <a:buChar char="ü"/>
              <a:defRPr/>
            </a:pPr>
            <a:r>
              <a:rPr lang="fr-FR" sz="3500" dirty="0"/>
              <a:t>Favoriser les conditions de développement de la confiance en soi et assurer l’accès à l’autonomie;</a:t>
            </a:r>
          </a:p>
        </p:txBody>
      </p:sp>
      <p:sp>
        <p:nvSpPr>
          <p:cNvPr id="2" name="Rectangle 1">
            <a:extLst>
              <a:ext uri="{FF2B5EF4-FFF2-40B4-BE49-F238E27FC236}">
                <a16:creationId xmlns:a16="http://schemas.microsoft.com/office/drawing/2014/main" id="{6B7E584A-D60E-4809-A9D8-32367151F94A}"/>
              </a:ext>
            </a:extLst>
          </p:cNvPr>
          <p:cNvSpPr/>
          <p:nvPr/>
        </p:nvSpPr>
        <p:spPr>
          <a:xfrm>
            <a:off x="1104900" y="6515100"/>
            <a:ext cx="16764000" cy="3323987"/>
          </a:xfrm>
          <a:prstGeom prst="rect">
            <a:avLst/>
          </a:prstGeom>
        </p:spPr>
        <p:txBody>
          <a:bodyPr wrap="square">
            <a:spAutoFit/>
          </a:bodyPr>
          <a:lstStyle/>
          <a:p>
            <a:pPr>
              <a:defRPr/>
            </a:pPr>
            <a:r>
              <a:rPr lang="fr-FR" sz="3500" dirty="0"/>
              <a:t>Le projet du Lycée des Mascareignes place l’élève et ses préoccupations d’élèves</a:t>
            </a:r>
          </a:p>
          <a:p>
            <a:pPr algn="ctr">
              <a:defRPr/>
            </a:pPr>
            <a:r>
              <a:rPr lang="fr-FR" sz="3500" b="1" dirty="0"/>
              <a:t>Au centre de l’organisation</a:t>
            </a:r>
            <a:r>
              <a:rPr lang="fr-FR" sz="3500" dirty="0"/>
              <a:t>:</a:t>
            </a:r>
          </a:p>
          <a:p>
            <a:pPr>
              <a:defRPr/>
            </a:pPr>
            <a:endParaRPr lang="fr-FR" sz="3500" dirty="0"/>
          </a:p>
          <a:p>
            <a:pPr marL="457200" indent="-457200">
              <a:buFont typeface="Wingdings" panose="05000000000000000000" pitchFamily="2" charset="2"/>
              <a:buChar char="ü"/>
              <a:defRPr/>
            </a:pPr>
            <a:r>
              <a:rPr lang="fr-FR" sz="3500" b="1" dirty="0"/>
              <a:t>Connaissance personnalisée et globale de chacun de nos élèves.</a:t>
            </a:r>
            <a:endParaRPr lang="fr-FR" sz="3500" dirty="0"/>
          </a:p>
          <a:p>
            <a:pPr marL="457200" indent="-457200">
              <a:buFont typeface="Wingdings" panose="05000000000000000000" pitchFamily="2" charset="2"/>
              <a:buChar char="ü"/>
              <a:defRPr/>
            </a:pPr>
            <a:r>
              <a:rPr lang="fr-FR" sz="3500" b="1" dirty="0"/>
              <a:t>Accompagnement chacun vers une voie de réussite et de valorisation de son potentiel.</a:t>
            </a:r>
            <a:endParaRPr lang="fr-FR" sz="3500" dirty="0"/>
          </a:p>
          <a:p>
            <a:pPr marL="457200" indent="-457200">
              <a:buFont typeface="Wingdings" panose="05000000000000000000" pitchFamily="2" charset="2"/>
              <a:buChar char="ü"/>
              <a:defRPr/>
            </a:pPr>
            <a:r>
              <a:rPr lang="fr-FR" sz="3500" b="1" dirty="0"/>
              <a:t>Pose d’un regard réaliste, exigeant et bienveillant sur chacun.</a:t>
            </a:r>
            <a:endParaRPr lang="fr-FR" sz="3500" dirty="0"/>
          </a:p>
        </p:txBody>
      </p:sp>
    </p:spTree>
    <p:extLst>
      <p:ext uri="{BB962C8B-B14F-4D97-AF65-F5344CB8AC3E}">
        <p14:creationId xmlns:p14="http://schemas.microsoft.com/office/powerpoint/2010/main" val="7013497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5" name="object 3">
            <a:extLst>
              <a:ext uri="{FF2B5EF4-FFF2-40B4-BE49-F238E27FC236}">
                <a16:creationId xmlns:a16="http://schemas.microsoft.com/office/drawing/2014/main" id="{0000B327-D465-44FA-AEEE-2D6156B25093}"/>
              </a:ext>
            </a:extLst>
          </p:cNvPr>
          <p:cNvSpPr txBox="1">
            <a:spLocks noChangeArrowheads="1"/>
          </p:cNvSpPr>
          <p:nvPr/>
        </p:nvSpPr>
        <p:spPr bwMode="auto">
          <a:xfrm>
            <a:off x="1066800" y="2985324"/>
            <a:ext cx="17221200" cy="49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3345" rIns="0" bIns="0">
            <a:spAutoFit/>
          </a:bodyPr>
          <a:lstStyle>
            <a:lvl1pPr marL="241300" indent="-228600">
              <a:lnSpc>
                <a:spcPct val="90000"/>
              </a:lnSpc>
              <a:spcBef>
                <a:spcPts val="1000"/>
              </a:spcBef>
              <a:buFont typeface="Arial" panose="020B0604020202020204" pitchFamily="34" charset="0"/>
              <a:buChar char="•"/>
              <a:tabLst>
                <a:tab pos="2413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13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13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13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13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1300" algn="l"/>
              </a:tabLst>
              <a:defRPr>
                <a:solidFill>
                  <a:schemeClr val="tx1"/>
                </a:solidFill>
                <a:latin typeface="Calibri" panose="020F0502020204030204" pitchFamily="34" charset="0"/>
              </a:defRPr>
            </a:lvl9pPr>
          </a:lstStyle>
          <a:p>
            <a:pPr>
              <a:lnSpc>
                <a:spcPts val="4538"/>
              </a:lnSpc>
              <a:spcBef>
                <a:spcPts val="732"/>
              </a:spcBef>
            </a:pPr>
            <a:r>
              <a:rPr lang="fr-FR" altLang="fr-FR" sz="4200" b="1" dirty="0">
                <a:latin typeface="Carlito"/>
                <a:ea typeface="Carlito"/>
                <a:cs typeface="Carlito"/>
              </a:rPr>
              <a:t>Année d’adaptation </a:t>
            </a:r>
            <a:r>
              <a:rPr lang="fr-FR" altLang="fr-FR" sz="4200" dirty="0">
                <a:latin typeface="Carlito"/>
                <a:ea typeface="Carlito"/>
                <a:cs typeface="Carlito"/>
              </a:rPr>
              <a:t>à de nouvelles exigences et attitudes face au  travail : autonomie ; curiosité ; esprit critique ; …</a:t>
            </a:r>
          </a:p>
          <a:p>
            <a:pPr>
              <a:lnSpc>
                <a:spcPct val="100000"/>
              </a:lnSpc>
              <a:spcBef>
                <a:spcPts val="938"/>
              </a:spcBef>
            </a:pPr>
            <a:r>
              <a:rPr lang="fr-FR" altLang="fr-FR" sz="4200" b="1" dirty="0">
                <a:latin typeface="Carlito"/>
                <a:ea typeface="Carlito"/>
                <a:cs typeface="Carlito"/>
              </a:rPr>
              <a:t>Année d’ouverture </a:t>
            </a:r>
            <a:r>
              <a:rPr lang="fr-FR" altLang="fr-FR" sz="4200" dirty="0">
                <a:latin typeface="Carlito"/>
                <a:ea typeface="Carlito"/>
                <a:cs typeface="Carlito"/>
              </a:rPr>
              <a:t>et de </a:t>
            </a:r>
            <a:r>
              <a:rPr lang="fr-FR" altLang="fr-FR" sz="4200" b="1" dirty="0">
                <a:latin typeface="Carlito"/>
                <a:ea typeface="Carlito"/>
                <a:cs typeface="Carlito"/>
              </a:rPr>
              <a:t>curiosité</a:t>
            </a:r>
            <a:r>
              <a:rPr lang="fr-FR" altLang="fr-FR" sz="4200" dirty="0">
                <a:latin typeface="Carlito"/>
                <a:ea typeface="Carlito"/>
                <a:cs typeface="Carlito"/>
              </a:rPr>
              <a:t> face au monde professionnel;</a:t>
            </a:r>
          </a:p>
          <a:p>
            <a:pPr>
              <a:lnSpc>
                <a:spcPct val="100000"/>
              </a:lnSpc>
              <a:spcBef>
                <a:spcPts val="1013"/>
              </a:spcBef>
            </a:pPr>
            <a:r>
              <a:rPr lang="fr-FR" altLang="fr-FR" sz="4200" b="1" dirty="0">
                <a:latin typeface="Carlito"/>
                <a:ea typeface="Carlito"/>
                <a:cs typeface="Carlito"/>
              </a:rPr>
              <a:t>Année de préparation vers la 1</a:t>
            </a:r>
            <a:r>
              <a:rPr lang="fr-FR" altLang="fr-FR" sz="4200" b="1" baseline="30000" dirty="0">
                <a:latin typeface="Carlito"/>
                <a:ea typeface="Carlito"/>
                <a:cs typeface="Carlito"/>
              </a:rPr>
              <a:t>ère</a:t>
            </a:r>
            <a:r>
              <a:rPr lang="fr-FR" altLang="fr-FR" sz="4200" b="1" dirty="0">
                <a:latin typeface="Carlito"/>
                <a:ea typeface="Carlito"/>
                <a:cs typeface="Carlito"/>
              </a:rPr>
              <a:t> ;</a:t>
            </a:r>
          </a:p>
          <a:p>
            <a:pPr>
              <a:lnSpc>
                <a:spcPct val="100000"/>
              </a:lnSpc>
              <a:spcBef>
                <a:spcPts val="975"/>
              </a:spcBef>
            </a:pPr>
            <a:r>
              <a:rPr lang="fr-FR" altLang="fr-FR" sz="4200" b="1" dirty="0">
                <a:latin typeface="Carlito"/>
                <a:ea typeface="Carlito"/>
                <a:cs typeface="Carlito"/>
              </a:rPr>
              <a:t>Année de réflexion, </a:t>
            </a:r>
            <a:r>
              <a:rPr lang="fr-FR" altLang="fr-FR" sz="4200" dirty="0">
                <a:latin typeface="Carlito"/>
                <a:ea typeface="Carlito"/>
                <a:cs typeface="Carlito"/>
              </a:rPr>
              <a:t>Palier d’Orientation pour le choix entre :</a:t>
            </a:r>
          </a:p>
          <a:p>
            <a:pPr marL="2697163" lvl="1">
              <a:lnSpc>
                <a:spcPct val="100000"/>
              </a:lnSpc>
              <a:spcBef>
                <a:spcPts val="1013"/>
              </a:spcBef>
              <a:buFontTx/>
              <a:buChar char="-"/>
            </a:pPr>
            <a:r>
              <a:rPr lang="fr-FR" altLang="fr-FR" sz="3600" b="1" dirty="0">
                <a:latin typeface="Carlito"/>
                <a:ea typeface="Carlito"/>
                <a:cs typeface="Carlito"/>
              </a:rPr>
              <a:t>La 1</a:t>
            </a:r>
            <a:r>
              <a:rPr lang="fr-FR" altLang="fr-FR" sz="3600" b="1" baseline="30000" dirty="0">
                <a:latin typeface="Carlito"/>
                <a:ea typeface="Carlito"/>
                <a:cs typeface="Carlito"/>
              </a:rPr>
              <a:t>ère</a:t>
            </a:r>
            <a:r>
              <a:rPr lang="fr-FR" altLang="fr-FR" sz="3600" b="1" dirty="0">
                <a:latin typeface="Carlito"/>
                <a:ea typeface="Carlito"/>
                <a:cs typeface="Carlito"/>
              </a:rPr>
              <a:t>  générale</a:t>
            </a:r>
          </a:p>
          <a:p>
            <a:pPr marL="2697163" lvl="1">
              <a:lnSpc>
                <a:spcPct val="100000"/>
              </a:lnSpc>
              <a:spcBef>
                <a:spcPts val="1013"/>
              </a:spcBef>
              <a:buFontTx/>
              <a:buChar char="-"/>
            </a:pPr>
            <a:r>
              <a:rPr lang="fr-FR" altLang="fr-FR" sz="3600" b="1" dirty="0">
                <a:latin typeface="Carlito"/>
                <a:ea typeface="Carlito"/>
                <a:cs typeface="Carlito"/>
              </a:rPr>
              <a:t>La 1</a:t>
            </a:r>
            <a:r>
              <a:rPr lang="fr-FR" altLang="fr-FR" sz="3600" b="1" baseline="30000" dirty="0">
                <a:latin typeface="Carlito"/>
                <a:ea typeface="Carlito"/>
                <a:cs typeface="Carlito"/>
              </a:rPr>
              <a:t>ère</a:t>
            </a:r>
            <a:r>
              <a:rPr lang="fr-FR" altLang="fr-FR" sz="3600" b="1" dirty="0">
                <a:latin typeface="Carlito"/>
                <a:ea typeface="Carlito"/>
                <a:cs typeface="Carlito"/>
              </a:rPr>
              <a:t>  technologique (STMG)</a:t>
            </a:r>
          </a:p>
        </p:txBody>
      </p:sp>
      <p:grpSp>
        <p:nvGrpSpPr>
          <p:cNvPr id="9" name="Group 3">
            <a:extLst>
              <a:ext uri="{FF2B5EF4-FFF2-40B4-BE49-F238E27FC236}">
                <a16:creationId xmlns:a16="http://schemas.microsoft.com/office/drawing/2014/main" id="{AACBD64A-623C-4F3A-A8C3-AE8F8C51DE3C}"/>
              </a:ext>
            </a:extLst>
          </p:cNvPr>
          <p:cNvGrpSpPr/>
          <p:nvPr/>
        </p:nvGrpSpPr>
        <p:grpSpPr>
          <a:xfrm>
            <a:off x="-1005384" y="-4000500"/>
            <a:ext cx="20298767" cy="5381410"/>
            <a:chOff x="0" y="2851713"/>
            <a:chExt cx="11757473" cy="2520387"/>
          </a:xfrm>
          <a:solidFill>
            <a:schemeClr val="accent6"/>
          </a:solidFill>
        </p:grpSpPr>
        <p:sp>
          <p:nvSpPr>
            <p:cNvPr id="11" name="Freeform 4">
              <a:extLst>
                <a:ext uri="{FF2B5EF4-FFF2-40B4-BE49-F238E27FC236}">
                  <a16:creationId xmlns:a16="http://schemas.microsoft.com/office/drawing/2014/main" id="{395375B5-22A5-4CA9-BC02-903DC22978EE}"/>
                </a:ext>
              </a:extLst>
            </p:cNvPr>
            <p:cNvSpPr/>
            <p:nvPr/>
          </p:nvSpPr>
          <p:spPr>
            <a:xfrm>
              <a:off x="0" y="2851713"/>
              <a:ext cx="11757473" cy="2520387"/>
            </a:xfrm>
            <a:custGeom>
              <a:avLst/>
              <a:gdLst/>
              <a:ahLst/>
              <a:cxnLst/>
              <a:rect l="l" t="t" r="r" b="b"/>
              <a:pathLst>
                <a:path w="11757473" h="5372100">
                  <a:moveTo>
                    <a:pt x="10206803" y="0"/>
                  </a:moveTo>
                  <a:lnTo>
                    <a:pt x="1550670" y="0"/>
                  </a:lnTo>
                  <a:lnTo>
                    <a:pt x="0" y="2686050"/>
                  </a:lnTo>
                  <a:lnTo>
                    <a:pt x="1550670" y="5372100"/>
                  </a:lnTo>
                  <a:lnTo>
                    <a:pt x="10206803" y="5372100"/>
                  </a:lnTo>
                  <a:lnTo>
                    <a:pt x="11757473" y="2686050"/>
                  </a:lnTo>
                  <a:lnTo>
                    <a:pt x="10206803" y="0"/>
                  </a:lnTo>
                  <a:close/>
                </a:path>
              </a:pathLst>
            </a:custGeom>
            <a:grpFill/>
          </p:spPr>
          <p:txBody>
            <a:bodyPr/>
            <a:lstStyle/>
            <a:p>
              <a:endParaRPr lang="fr-MU" dirty="0"/>
            </a:p>
          </p:txBody>
        </p:sp>
      </p:grpSp>
      <p:sp>
        <p:nvSpPr>
          <p:cNvPr id="12" name="Rectangle 11">
            <a:extLst>
              <a:ext uri="{FF2B5EF4-FFF2-40B4-BE49-F238E27FC236}">
                <a16:creationId xmlns:a16="http://schemas.microsoft.com/office/drawing/2014/main" id="{3AF20A1C-B3E9-4D41-BDBD-A545E12AA6A4}"/>
              </a:ext>
            </a:extLst>
          </p:cNvPr>
          <p:cNvSpPr/>
          <p:nvPr/>
        </p:nvSpPr>
        <p:spPr>
          <a:xfrm>
            <a:off x="3152166" y="65806"/>
            <a:ext cx="11983665" cy="1015663"/>
          </a:xfrm>
          <a:prstGeom prst="rect">
            <a:avLst/>
          </a:prstGeom>
        </p:spPr>
        <p:txBody>
          <a:bodyPr wrap="none">
            <a:spAutoFit/>
          </a:bodyPr>
          <a:lstStyle/>
          <a:p>
            <a:pPr algn="ctr">
              <a:defRPr/>
            </a:pPr>
            <a:r>
              <a:rPr lang="fr-FR" sz="6000" b="1" spc="-68" dirty="0">
                <a:solidFill>
                  <a:schemeClr val="tx2"/>
                </a:solidFill>
                <a:cs typeface="Calibri" panose="020F0502020204030204" pitchFamily="34" charset="0"/>
              </a:rPr>
              <a:t>Qu’est-ce </a:t>
            </a:r>
            <a:r>
              <a:rPr lang="fr-FR" sz="6000" b="1" spc="-30" dirty="0">
                <a:solidFill>
                  <a:schemeClr val="tx2"/>
                </a:solidFill>
                <a:cs typeface="Calibri" panose="020F0502020204030204" pitchFamily="34" charset="0"/>
              </a:rPr>
              <a:t>qu’une </a:t>
            </a:r>
            <a:r>
              <a:rPr lang="fr-FR" sz="6000" b="1" spc="-8" dirty="0">
                <a:solidFill>
                  <a:schemeClr val="tx2"/>
                </a:solidFill>
                <a:cs typeface="Calibri" panose="020F0502020204030204" pitchFamily="34" charset="0"/>
              </a:rPr>
              <a:t>année de Seconde</a:t>
            </a:r>
            <a:r>
              <a:rPr lang="fr-FR" sz="6000" b="1" spc="23" dirty="0">
                <a:solidFill>
                  <a:schemeClr val="tx2"/>
                </a:solidFill>
                <a:cs typeface="Calibri" panose="020F0502020204030204" pitchFamily="34" charset="0"/>
              </a:rPr>
              <a:t> </a:t>
            </a:r>
            <a:r>
              <a:rPr lang="fr-FR" sz="6000" b="1" dirty="0">
                <a:solidFill>
                  <a:schemeClr val="tx2"/>
                </a:solidFill>
                <a:cs typeface="Calibri" panose="020F0502020204030204" pitchFamily="34" charset="0"/>
              </a:rPr>
              <a:t>?</a:t>
            </a:r>
            <a:endParaRPr lang="fr-FR" sz="6000" dirty="0">
              <a:solidFill>
                <a:schemeClr val="tx2"/>
              </a:solidFill>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655"/>
                                        </p:tgtEl>
                                        <p:attrNameLst>
                                          <p:attrName>style.visibility</p:attrName>
                                        </p:attrNameLst>
                                      </p:cBhvr>
                                      <p:to>
                                        <p:strVal val="visible"/>
                                      </p:to>
                                    </p:set>
                                    <p:anim calcmode="lin" valueType="num">
                                      <p:cBhvr additive="base">
                                        <p:cTn id="11" dur="500" fill="hold"/>
                                        <p:tgtEl>
                                          <p:spTgt spid="27655"/>
                                        </p:tgtEl>
                                        <p:attrNameLst>
                                          <p:attrName>ppt_x</p:attrName>
                                        </p:attrNameLst>
                                      </p:cBhvr>
                                      <p:tavLst>
                                        <p:tav tm="0">
                                          <p:val>
                                            <p:strVal val="#ppt_x"/>
                                          </p:val>
                                        </p:tav>
                                        <p:tav tm="100000">
                                          <p:val>
                                            <p:strVal val="#ppt_x"/>
                                          </p:val>
                                        </p:tav>
                                      </p:tavLst>
                                    </p:anim>
                                    <p:anim calcmode="lin" valueType="num">
                                      <p:cBhvr additive="base">
                                        <p:cTn id="12"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56FCACB-2D4D-468D-9CF8-0667FA2022B7}"/>
              </a:ext>
            </a:extLst>
          </p:cNvPr>
          <p:cNvSpPr/>
          <p:nvPr/>
        </p:nvSpPr>
        <p:spPr>
          <a:xfrm>
            <a:off x="13156408" y="5183983"/>
            <a:ext cx="2700338" cy="220503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38" name="Rectangle 37">
            <a:extLst>
              <a:ext uri="{FF2B5EF4-FFF2-40B4-BE49-F238E27FC236}">
                <a16:creationId xmlns:a16="http://schemas.microsoft.com/office/drawing/2014/main" id="{6FD27F12-AA2D-41CE-9F0C-1F8A3CCF984F}"/>
              </a:ext>
            </a:extLst>
          </p:cNvPr>
          <p:cNvSpPr/>
          <p:nvPr/>
        </p:nvSpPr>
        <p:spPr>
          <a:xfrm>
            <a:off x="9758363" y="5222083"/>
            <a:ext cx="2700338" cy="220503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32" name="Rectangle 31">
            <a:extLst>
              <a:ext uri="{FF2B5EF4-FFF2-40B4-BE49-F238E27FC236}">
                <a16:creationId xmlns:a16="http://schemas.microsoft.com/office/drawing/2014/main" id="{6EA1E836-FEC4-4111-920D-B5757205F5EB}"/>
              </a:ext>
            </a:extLst>
          </p:cNvPr>
          <p:cNvSpPr/>
          <p:nvPr/>
        </p:nvSpPr>
        <p:spPr>
          <a:xfrm>
            <a:off x="6124575" y="5312570"/>
            <a:ext cx="2983707" cy="221932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18" name="Rectangle 5">
            <a:extLst>
              <a:ext uri="{FF2B5EF4-FFF2-40B4-BE49-F238E27FC236}">
                <a16:creationId xmlns:a16="http://schemas.microsoft.com/office/drawing/2014/main" id="{A48D1541-78CD-4760-98DA-A22857F0C127}"/>
              </a:ext>
            </a:extLst>
          </p:cNvPr>
          <p:cNvSpPr>
            <a:spLocks noChangeArrowheads="1"/>
          </p:cNvSpPr>
          <p:nvPr/>
        </p:nvSpPr>
        <p:spPr bwMode="auto">
          <a:xfrm>
            <a:off x="4595813" y="3367088"/>
            <a:ext cx="8591550" cy="666750"/>
          </a:xfrm>
          <a:prstGeom prst="rect">
            <a:avLst/>
          </a:prstGeom>
          <a:solidFill>
            <a:schemeClr val="accent1">
              <a:lumMod val="50000"/>
            </a:schemeClr>
          </a:solidFill>
          <a:ln>
            <a:noFill/>
          </a:ln>
          <a:effectLst/>
        </p:spPr>
        <p:txBody>
          <a:bodyPr wrap="none" lIns="135000" tIns="70200" rIns="135000" bIns="70200" anchor="ctr"/>
          <a:lstStyle/>
          <a:p>
            <a:pPr algn="ctr">
              <a:tabLst>
                <a:tab pos="0" algn="l"/>
                <a:tab pos="671513" algn="l"/>
                <a:tab pos="1345407" algn="l"/>
                <a:tab pos="2019300" algn="l"/>
                <a:tab pos="2693195" algn="l"/>
                <a:tab pos="3367088" algn="l"/>
                <a:tab pos="4040982" algn="l"/>
                <a:tab pos="4714875" algn="l"/>
                <a:tab pos="5388770" algn="l"/>
                <a:tab pos="6062663" algn="l"/>
                <a:tab pos="6736557" algn="l"/>
                <a:tab pos="7410450" algn="l"/>
                <a:tab pos="8084345" algn="l"/>
                <a:tab pos="8758238" algn="l"/>
                <a:tab pos="9432132" algn="l"/>
                <a:tab pos="10106025" algn="l"/>
                <a:tab pos="10779920" algn="l"/>
                <a:tab pos="11453813" algn="l"/>
                <a:tab pos="12127707" algn="l"/>
                <a:tab pos="12801600" algn="l"/>
                <a:tab pos="13475495" algn="l"/>
              </a:tabLst>
              <a:defRPr/>
            </a:pPr>
            <a:r>
              <a:rPr lang="en-GB" sz="2700" b="1" dirty="0">
                <a:solidFill>
                  <a:schemeClr val="bg1"/>
                </a:solidFill>
                <a:cs typeface="Times New Roman"/>
              </a:rPr>
              <a:t>Pour </a:t>
            </a:r>
            <a:r>
              <a:rPr lang="en-GB" sz="2700" b="1" dirty="0" err="1">
                <a:solidFill>
                  <a:schemeClr val="bg1"/>
                </a:solidFill>
                <a:cs typeface="Times New Roman"/>
              </a:rPr>
              <a:t>réussir</a:t>
            </a:r>
            <a:r>
              <a:rPr lang="en-GB" sz="2700" b="1" dirty="0">
                <a:solidFill>
                  <a:schemeClr val="bg1"/>
                </a:solidFill>
                <a:cs typeface="Times New Roman"/>
              </a:rPr>
              <a:t> en </a:t>
            </a:r>
            <a:r>
              <a:rPr lang="en-GB" sz="2700" b="1" dirty="0" err="1">
                <a:solidFill>
                  <a:schemeClr val="bg1"/>
                </a:solidFill>
                <a:cs typeface="Times New Roman"/>
              </a:rPr>
              <a:t>Seconde</a:t>
            </a:r>
            <a:r>
              <a:rPr lang="en-GB" sz="2700" b="1" dirty="0">
                <a:solidFill>
                  <a:schemeClr val="bg1"/>
                </a:solidFill>
                <a:cs typeface="Times New Roman"/>
              </a:rPr>
              <a:t> Générale et </a:t>
            </a:r>
            <a:r>
              <a:rPr lang="en-GB" sz="2700" b="1" dirty="0" err="1">
                <a:solidFill>
                  <a:schemeClr val="bg1"/>
                </a:solidFill>
                <a:cs typeface="Times New Roman"/>
              </a:rPr>
              <a:t>Technologique</a:t>
            </a:r>
            <a:r>
              <a:rPr lang="en-GB" sz="2700" b="1" dirty="0">
                <a:solidFill>
                  <a:schemeClr val="bg1"/>
                </a:solidFill>
                <a:cs typeface="Times New Roman"/>
              </a:rPr>
              <a:t>, </a:t>
            </a:r>
            <a:r>
              <a:rPr lang="en-GB" sz="2700" b="1" dirty="0" err="1">
                <a:solidFill>
                  <a:schemeClr val="bg1"/>
                </a:solidFill>
                <a:cs typeface="Times New Roman"/>
              </a:rPr>
              <a:t>il</a:t>
            </a:r>
            <a:r>
              <a:rPr lang="en-GB" sz="2700" b="1" dirty="0">
                <a:solidFill>
                  <a:schemeClr val="bg1"/>
                </a:solidFill>
                <a:cs typeface="Times New Roman"/>
              </a:rPr>
              <a:t> faut </a:t>
            </a:r>
            <a:r>
              <a:rPr lang="en-GB" sz="2700" dirty="0">
                <a:solidFill>
                  <a:schemeClr val="bg1"/>
                </a:solidFill>
                <a:cs typeface="Times New Roman"/>
              </a:rPr>
              <a:t>:</a:t>
            </a:r>
          </a:p>
        </p:txBody>
      </p:sp>
      <p:sp>
        <p:nvSpPr>
          <p:cNvPr id="42" name="Rectangle 41">
            <a:extLst>
              <a:ext uri="{FF2B5EF4-FFF2-40B4-BE49-F238E27FC236}">
                <a16:creationId xmlns:a16="http://schemas.microsoft.com/office/drawing/2014/main" id="{DB84DAD6-7AD3-486B-A5CD-A2F849E203D6}"/>
              </a:ext>
            </a:extLst>
          </p:cNvPr>
          <p:cNvSpPr/>
          <p:nvPr/>
        </p:nvSpPr>
        <p:spPr>
          <a:xfrm>
            <a:off x="12339470" y="4059696"/>
            <a:ext cx="3780420" cy="3386658"/>
          </a:xfrm>
          <a:prstGeom prst="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33" name="Rectangle 32">
            <a:extLst>
              <a:ext uri="{FF2B5EF4-FFF2-40B4-BE49-F238E27FC236}">
                <a16:creationId xmlns:a16="http://schemas.microsoft.com/office/drawing/2014/main" id="{D00D1CD9-1AD0-4E29-A886-9AF2DA973FFA}"/>
              </a:ext>
            </a:extLst>
          </p:cNvPr>
          <p:cNvSpPr/>
          <p:nvPr/>
        </p:nvSpPr>
        <p:spPr>
          <a:xfrm>
            <a:off x="2750345" y="5372101"/>
            <a:ext cx="2700338" cy="220503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2" name="Rectangle 1">
            <a:extLst>
              <a:ext uri="{FF2B5EF4-FFF2-40B4-BE49-F238E27FC236}">
                <a16:creationId xmlns:a16="http://schemas.microsoft.com/office/drawing/2014/main" id="{517B96A1-FC9B-4221-9ABA-4DCA6EB575EB}"/>
              </a:ext>
            </a:extLst>
          </p:cNvPr>
          <p:cNvSpPr/>
          <p:nvPr/>
        </p:nvSpPr>
        <p:spPr>
          <a:xfrm>
            <a:off x="7091772" y="1613707"/>
            <a:ext cx="3780420" cy="2141711"/>
          </a:xfrm>
          <a:prstGeom prst="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700" dirty="0"/>
          </a:p>
        </p:txBody>
      </p:sp>
      <p:sp>
        <p:nvSpPr>
          <p:cNvPr id="15" name="Line 3">
            <a:extLst>
              <a:ext uri="{FF2B5EF4-FFF2-40B4-BE49-F238E27FC236}">
                <a16:creationId xmlns:a16="http://schemas.microsoft.com/office/drawing/2014/main" id="{0C124939-18B3-4EAC-98CD-D96BFC3128C9}"/>
              </a:ext>
            </a:extLst>
          </p:cNvPr>
          <p:cNvSpPr>
            <a:spLocks noChangeShapeType="1"/>
          </p:cNvSpPr>
          <p:nvPr/>
        </p:nvSpPr>
        <p:spPr bwMode="auto">
          <a:xfrm>
            <a:off x="8939213" y="4060032"/>
            <a:ext cx="0" cy="314325"/>
          </a:xfrm>
          <a:prstGeom prst="line">
            <a:avLst/>
          </a:prstGeom>
          <a:noFill/>
          <a:ln w="15875">
            <a:solidFill>
              <a:srgbClr val="FF0000"/>
            </a:solidFill>
            <a:miter lim="800000"/>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2" name="Line 8">
            <a:extLst>
              <a:ext uri="{FF2B5EF4-FFF2-40B4-BE49-F238E27FC236}">
                <a16:creationId xmlns:a16="http://schemas.microsoft.com/office/drawing/2014/main" id="{DA1CDCD7-EF6D-43A3-9154-AAC288361558}"/>
              </a:ext>
            </a:extLst>
          </p:cNvPr>
          <p:cNvSpPr>
            <a:spLocks noChangeShapeType="1"/>
          </p:cNvSpPr>
          <p:nvPr/>
        </p:nvSpPr>
        <p:spPr bwMode="auto">
          <a:xfrm>
            <a:off x="3967163" y="4452938"/>
            <a:ext cx="4924425" cy="0"/>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3" name="Line 9">
            <a:extLst>
              <a:ext uri="{FF2B5EF4-FFF2-40B4-BE49-F238E27FC236}">
                <a16:creationId xmlns:a16="http://schemas.microsoft.com/office/drawing/2014/main" id="{0E9F9C48-A293-4ACC-A710-1524890130D2}"/>
              </a:ext>
            </a:extLst>
          </p:cNvPr>
          <p:cNvSpPr>
            <a:spLocks noChangeShapeType="1"/>
          </p:cNvSpPr>
          <p:nvPr/>
        </p:nvSpPr>
        <p:spPr bwMode="auto">
          <a:xfrm>
            <a:off x="4019550" y="4452938"/>
            <a:ext cx="0" cy="678657"/>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4" name="Line 10">
            <a:extLst>
              <a:ext uri="{FF2B5EF4-FFF2-40B4-BE49-F238E27FC236}">
                <a16:creationId xmlns:a16="http://schemas.microsoft.com/office/drawing/2014/main" id="{1B66665B-0B3E-4E36-8F22-B3B34FF4D8C9}"/>
              </a:ext>
            </a:extLst>
          </p:cNvPr>
          <p:cNvSpPr>
            <a:spLocks noChangeShapeType="1"/>
          </p:cNvSpPr>
          <p:nvPr/>
        </p:nvSpPr>
        <p:spPr bwMode="auto">
          <a:xfrm>
            <a:off x="7431883" y="4452938"/>
            <a:ext cx="2381" cy="702470"/>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5" name="Line 11">
            <a:extLst>
              <a:ext uri="{FF2B5EF4-FFF2-40B4-BE49-F238E27FC236}">
                <a16:creationId xmlns:a16="http://schemas.microsoft.com/office/drawing/2014/main" id="{4163F32A-7431-4710-896F-F84DEF6F95CA}"/>
              </a:ext>
            </a:extLst>
          </p:cNvPr>
          <p:cNvSpPr>
            <a:spLocks noChangeShapeType="1"/>
          </p:cNvSpPr>
          <p:nvPr/>
        </p:nvSpPr>
        <p:spPr bwMode="auto">
          <a:xfrm>
            <a:off x="10839450" y="4452938"/>
            <a:ext cx="2382" cy="702470"/>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6" name="Line 12">
            <a:extLst>
              <a:ext uri="{FF2B5EF4-FFF2-40B4-BE49-F238E27FC236}">
                <a16:creationId xmlns:a16="http://schemas.microsoft.com/office/drawing/2014/main" id="{F27C7581-A40C-4166-907D-343DB937BDB6}"/>
              </a:ext>
            </a:extLst>
          </p:cNvPr>
          <p:cNvSpPr>
            <a:spLocks noChangeShapeType="1"/>
          </p:cNvSpPr>
          <p:nvPr/>
        </p:nvSpPr>
        <p:spPr bwMode="auto">
          <a:xfrm>
            <a:off x="14192250" y="4452938"/>
            <a:ext cx="0" cy="690563"/>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27" name="Text Box 13">
            <a:extLst>
              <a:ext uri="{FF2B5EF4-FFF2-40B4-BE49-F238E27FC236}">
                <a16:creationId xmlns:a16="http://schemas.microsoft.com/office/drawing/2014/main" id="{A96BBBEF-84E4-4706-95A7-1FD5622FFA39}"/>
              </a:ext>
            </a:extLst>
          </p:cNvPr>
          <p:cNvSpPr txBox="1">
            <a:spLocks noChangeArrowheads="1"/>
          </p:cNvSpPr>
          <p:nvPr/>
        </p:nvSpPr>
        <p:spPr bwMode="auto">
          <a:xfrm>
            <a:off x="6041233" y="5445920"/>
            <a:ext cx="2897981" cy="2219263"/>
          </a:xfrm>
          <a:prstGeom prst="rect">
            <a:avLst/>
          </a:prstGeom>
          <a:solidFill>
            <a:srgbClr val="ADDB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0" tIns="70200" rIns="135000" bIns="702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1688"/>
              </a:spcBef>
              <a:buNone/>
            </a:pPr>
            <a:r>
              <a:rPr lang="fr-FR" altLang="fr-FR" sz="2700" dirty="0">
                <a:solidFill>
                  <a:schemeClr val="bg1"/>
                </a:solidFill>
                <a:latin typeface="Calibri Light" panose="020F0302020204030204" pitchFamily="34" charset="0"/>
                <a:cs typeface="Lucida Sans Unicode" panose="020B0602030504020204" pitchFamily="34" charset="0"/>
              </a:rPr>
              <a:t>Avoir des acquis suffisants en fin </a:t>
            </a:r>
            <a:br>
              <a:rPr lang="fr-FR" altLang="fr-FR" sz="2700" dirty="0">
                <a:solidFill>
                  <a:schemeClr val="bg1"/>
                </a:solidFill>
                <a:latin typeface="Calibri Light" panose="020F0302020204030204" pitchFamily="34" charset="0"/>
                <a:cs typeface="Lucida Sans Unicode" panose="020B0602030504020204" pitchFamily="34" charset="0"/>
              </a:rPr>
            </a:br>
            <a:r>
              <a:rPr lang="fr-FR" altLang="fr-FR" sz="2700" dirty="0">
                <a:solidFill>
                  <a:schemeClr val="bg1"/>
                </a:solidFill>
                <a:latin typeface="Calibri Light" panose="020F0302020204030204" pitchFamily="34" charset="0"/>
                <a:cs typeface="Lucida Sans Unicode" panose="020B0602030504020204" pitchFamily="34" charset="0"/>
              </a:rPr>
              <a:t>de 3</a:t>
            </a:r>
            <a:r>
              <a:rPr lang="fr-FR" altLang="fr-FR" sz="2700" baseline="30000" dirty="0">
                <a:solidFill>
                  <a:schemeClr val="bg1"/>
                </a:solidFill>
                <a:latin typeface="Calibri Light" panose="020F0302020204030204" pitchFamily="34" charset="0"/>
                <a:cs typeface="Lucida Sans Unicode" panose="020B0602030504020204" pitchFamily="34" charset="0"/>
              </a:rPr>
              <a:t>e</a:t>
            </a:r>
            <a:r>
              <a:rPr lang="fr-FR" altLang="fr-FR" sz="2700" dirty="0">
                <a:solidFill>
                  <a:schemeClr val="bg1"/>
                </a:solidFill>
                <a:latin typeface="Calibri Light" panose="020F0302020204030204" pitchFamily="34" charset="0"/>
                <a:cs typeface="Lucida Sans Unicode" panose="020B0602030504020204" pitchFamily="34" charset="0"/>
              </a:rPr>
              <a:t> dans</a:t>
            </a:r>
            <a:br>
              <a:rPr lang="fr-FR" altLang="fr-FR" sz="2700" dirty="0">
                <a:solidFill>
                  <a:schemeClr val="bg1"/>
                </a:solidFill>
                <a:latin typeface="Calibri Light" panose="020F0302020204030204" pitchFamily="34" charset="0"/>
                <a:cs typeface="Lucida Sans Unicode" panose="020B0602030504020204" pitchFamily="34" charset="0"/>
              </a:rPr>
            </a:br>
            <a:r>
              <a:rPr lang="fr-FR" altLang="fr-FR" sz="2700" dirty="0">
                <a:solidFill>
                  <a:schemeClr val="bg1"/>
                </a:solidFill>
                <a:latin typeface="Calibri Light" panose="020F0302020204030204" pitchFamily="34" charset="0"/>
                <a:cs typeface="Lucida Sans Unicode" panose="020B0602030504020204" pitchFamily="34" charset="0"/>
              </a:rPr>
              <a:t> les matières présentes en 2</a:t>
            </a:r>
            <a:r>
              <a:rPr lang="fr-FR" altLang="fr-FR" sz="2700" baseline="30000" dirty="0">
                <a:solidFill>
                  <a:schemeClr val="bg1"/>
                </a:solidFill>
                <a:latin typeface="Calibri Light" panose="020F0302020204030204" pitchFamily="34" charset="0"/>
                <a:cs typeface="Lucida Sans Unicode" panose="020B0602030504020204" pitchFamily="34" charset="0"/>
              </a:rPr>
              <a:t>de</a:t>
            </a:r>
            <a:endParaRPr lang="fr-FR" altLang="fr-FR" sz="2700" dirty="0">
              <a:solidFill>
                <a:schemeClr val="bg1"/>
              </a:solidFill>
              <a:latin typeface="Calibri Light" panose="020F0302020204030204" pitchFamily="34" charset="0"/>
              <a:cs typeface="Lucida Sans Unicode" panose="020B0602030504020204" pitchFamily="34" charset="0"/>
            </a:endParaRPr>
          </a:p>
        </p:txBody>
      </p:sp>
      <p:sp>
        <p:nvSpPr>
          <p:cNvPr id="28" name="Text Box 14">
            <a:extLst>
              <a:ext uri="{FF2B5EF4-FFF2-40B4-BE49-F238E27FC236}">
                <a16:creationId xmlns:a16="http://schemas.microsoft.com/office/drawing/2014/main" id="{582D5ED7-6B11-495C-8974-8AADD682665D}"/>
              </a:ext>
            </a:extLst>
          </p:cNvPr>
          <p:cNvSpPr txBox="1">
            <a:spLocks noChangeArrowheads="1"/>
          </p:cNvSpPr>
          <p:nvPr/>
        </p:nvSpPr>
        <p:spPr bwMode="auto">
          <a:xfrm>
            <a:off x="2616995" y="5474495"/>
            <a:ext cx="2700338" cy="2219263"/>
          </a:xfrm>
          <a:prstGeom prst="rect">
            <a:avLst/>
          </a:prstGeom>
          <a:solidFill>
            <a:srgbClr val="ADDB7B"/>
          </a:solidFill>
          <a:ln>
            <a:noFill/>
          </a:ln>
          <a:effectLst/>
        </p:spPr>
        <p:txBody>
          <a:bodyPr lIns="135000" tIns="70200" rIns="135000" bIns="702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688"/>
              </a:spcBef>
              <a:defRPr/>
            </a:pPr>
            <a:r>
              <a:rPr lang="fr-FR" sz="2700" dirty="0">
                <a:latin typeface="+mj-lt"/>
              </a:rPr>
              <a:t>S’intéresser à l’enseignement général et aimer le raisonnement abstrait</a:t>
            </a:r>
          </a:p>
        </p:txBody>
      </p:sp>
      <p:sp>
        <p:nvSpPr>
          <p:cNvPr id="29" name="Text Box 15">
            <a:extLst>
              <a:ext uri="{FF2B5EF4-FFF2-40B4-BE49-F238E27FC236}">
                <a16:creationId xmlns:a16="http://schemas.microsoft.com/office/drawing/2014/main" id="{03D8F668-6C4A-4320-8F49-CA9E68748668}"/>
              </a:ext>
            </a:extLst>
          </p:cNvPr>
          <p:cNvSpPr txBox="1">
            <a:spLocks noChangeArrowheads="1"/>
          </p:cNvSpPr>
          <p:nvPr/>
        </p:nvSpPr>
        <p:spPr bwMode="auto">
          <a:xfrm>
            <a:off x="9636920" y="5522120"/>
            <a:ext cx="2483643" cy="1803765"/>
          </a:xfrm>
          <a:prstGeom prst="rect">
            <a:avLst/>
          </a:prstGeom>
          <a:solidFill>
            <a:srgbClr val="ADDB7B"/>
          </a:solidFill>
          <a:ln>
            <a:noFill/>
          </a:ln>
          <a:effectLst/>
        </p:spPr>
        <p:txBody>
          <a:bodyPr lIns="135000" tIns="70200" rIns="135000" bIns="702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688"/>
              </a:spcBef>
              <a:defRPr/>
            </a:pPr>
            <a:r>
              <a:rPr lang="fr-FR" sz="2700" dirty="0">
                <a:latin typeface="+mj-lt"/>
              </a:rPr>
              <a:t>Etre capable de travailler régulièrement chaque soir</a:t>
            </a:r>
          </a:p>
        </p:txBody>
      </p:sp>
      <p:sp>
        <p:nvSpPr>
          <p:cNvPr id="31" name="Line 17">
            <a:extLst>
              <a:ext uri="{FF2B5EF4-FFF2-40B4-BE49-F238E27FC236}">
                <a16:creationId xmlns:a16="http://schemas.microsoft.com/office/drawing/2014/main" id="{541B3F67-2A84-49AF-8BDE-A3595BC1B031}"/>
              </a:ext>
            </a:extLst>
          </p:cNvPr>
          <p:cNvSpPr>
            <a:spLocks noChangeShapeType="1"/>
          </p:cNvSpPr>
          <p:nvPr/>
        </p:nvSpPr>
        <p:spPr bwMode="auto">
          <a:xfrm>
            <a:off x="8986838" y="4452938"/>
            <a:ext cx="1890713" cy="0"/>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34" name="Line 8">
            <a:extLst>
              <a:ext uri="{FF2B5EF4-FFF2-40B4-BE49-F238E27FC236}">
                <a16:creationId xmlns:a16="http://schemas.microsoft.com/office/drawing/2014/main" id="{E6E734BF-DCE9-4BF8-8DFE-6CAC70DFDD13}"/>
              </a:ext>
            </a:extLst>
          </p:cNvPr>
          <p:cNvSpPr>
            <a:spLocks noChangeShapeType="1"/>
          </p:cNvSpPr>
          <p:nvPr/>
        </p:nvSpPr>
        <p:spPr bwMode="auto">
          <a:xfrm flipV="1">
            <a:off x="10877550" y="4431508"/>
            <a:ext cx="3352800" cy="2381"/>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MU" sz="2700"/>
          </a:p>
        </p:txBody>
      </p:sp>
      <p:sp>
        <p:nvSpPr>
          <p:cNvPr id="30" name="Text Box 16">
            <a:extLst>
              <a:ext uri="{FF2B5EF4-FFF2-40B4-BE49-F238E27FC236}">
                <a16:creationId xmlns:a16="http://schemas.microsoft.com/office/drawing/2014/main" id="{F60654E7-8E87-4768-8714-52747A1B280B}"/>
              </a:ext>
            </a:extLst>
          </p:cNvPr>
          <p:cNvSpPr txBox="1">
            <a:spLocks noChangeArrowheads="1"/>
          </p:cNvSpPr>
          <p:nvPr/>
        </p:nvSpPr>
        <p:spPr bwMode="auto">
          <a:xfrm>
            <a:off x="12868276" y="5557838"/>
            <a:ext cx="2652713" cy="1803765"/>
          </a:xfrm>
          <a:prstGeom prst="rect">
            <a:avLst/>
          </a:prstGeom>
          <a:solidFill>
            <a:srgbClr val="ADDB7B"/>
          </a:solidFill>
          <a:ln>
            <a:noFill/>
          </a:ln>
          <a:effectLst/>
        </p:spPr>
        <p:txBody>
          <a:bodyPr lIns="135000" tIns="70200" rIns="135000" bIns="702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688"/>
              </a:spcBef>
              <a:defRPr/>
            </a:pPr>
            <a:r>
              <a:rPr lang="fr-FR" sz="2700" dirty="0">
                <a:latin typeface="+mj-lt"/>
              </a:rPr>
              <a:t>Savoir organiser </a:t>
            </a:r>
            <a:br>
              <a:rPr lang="fr-FR" sz="2700" dirty="0">
                <a:latin typeface="+mj-lt"/>
              </a:rPr>
            </a:br>
            <a:r>
              <a:rPr lang="fr-FR" sz="2700" dirty="0">
                <a:latin typeface="+mj-lt"/>
              </a:rPr>
              <a:t>son travail </a:t>
            </a:r>
            <a:br>
              <a:rPr lang="fr-FR" sz="2700" dirty="0">
                <a:latin typeface="+mj-lt"/>
              </a:rPr>
            </a:br>
            <a:r>
              <a:rPr lang="fr-FR" sz="2700" dirty="0">
                <a:latin typeface="+mj-lt"/>
              </a:rPr>
              <a:t>en toute </a:t>
            </a:r>
            <a:br>
              <a:rPr lang="fr-FR" sz="2700" dirty="0">
                <a:latin typeface="+mj-lt"/>
              </a:rPr>
            </a:br>
            <a:r>
              <a:rPr lang="fr-FR" sz="2700" dirty="0">
                <a:latin typeface="+mj-lt"/>
              </a:rPr>
              <a:t>autonomie</a:t>
            </a:r>
          </a:p>
        </p:txBody>
      </p:sp>
      <p:grpSp>
        <p:nvGrpSpPr>
          <p:cNvPr id="35" name="Group 3">
            <a:extLst>
              <a:ext uri="{FF2B5EF4-FFF2-40B4-BE49-F238E27FC236}">
                <a16:creationId xmlns:a16="http://schemas.microsoft.com/office/drawing/2014/main" id="{EF5E64FA-8A68-46F5-BB88-2B755CE00314}"/>
              </a:ext>
            </a:extLst>
          </p:cNvPr>
          <p:cNvGrpSpPr/>
          <p:nvPr/>
        </p:nvGrpSpPr>
        <p:grpSpPr>
          <a:xfrm>
            <a:off x="-1005384" y="-4000500"/>
            <a:ext cx="20298767" cy="5381410"/>
            <a:chOff x="0" y="2851713"/>
            <a:chExt cx="11757473" cy="2520387"/>
          </a:xfrm>
          <a:solidFill>
            <a:schemeClr val="accent3"/>
          </a:solidFill>
        </p:grpSpPr>
        <p:sp>
          <p:nvSpPr>
            <p:cNvPr id="36" name="Freeform 4">
              <a:extLst>
                <a:ext uri="{FF2B5EF4-FFF2-40B4-BE49-F238E27FC236}">
                  <a16:creationId xmlns:a16="http://schemas.microsoft.com/office/drawing/2014/main" id="{8759AC89-EABA-4EFE-A01E-67BD9D21911C}"/>
                </a:ext>
              </a:extLst>
            </p:cNvPr>
            <p:cNvSpPr/>
            <p:nvPr/>
          </p:nvSpPr>
          <p:spPr>
            <a:xfrm>
              <a:off x="0" y="2851713"/>
              <a:ext cx="11757473" cy="2520387"/>
            </a:xfrm>
            <a:custGeom>
              <a:avLst/>
              <a:gdLst/>
              <a:ahLst/>
              <a:cxnLst/>
              <a:rect l="l" t="t" r="r" b="b"/>
              <a:pathLst>
                <a:path w="11757473" h="5372100">
                  <a:moveTo>
                    <a:pt x="10206803" y="0"/>
                  </a:moveTo>
                  <a:lnTo>
                    <a:pt x="1550670" y="0"/>
                  </a:lnTo>
                  <a:lnTo>
                    <a:pt x="0" y="2686050"/>
                  </a:lnTo>
                  <a:lnTo>
                    <a:pt x="1550670" y="5372100"/>
                  </a:lnTo>
                  <a:lnTo>
                    <a:pt x="10206803" y="5372100"/>
                  </a:lnTo>
                  <a:lnTo>
                    <a:pt x="11757473" y="2686050"/>
                  </a:lnTo>
                  <a:lnTo>
                    <a:pt x="10206803" y="0"/>
                  </a:lnTo>
                  <a:close/>
                </a:path>
              </a:pathLst>
            </a:custGeom>
            <a:grpFill/>
          </p:spPr>
          <p:txBody>
            <a:bodyPr/>
            <a:lstStyle/>
            <a:p>
              <a:endParaRPr lang="fr-MU" dirty="0"/>
            </a:p>
          </p:txBody>
        </p:sp>
      </p:grpSp>
      <p:sp>
        <p:nvSpPr>
          <p:cNvPr id="37" name="Text Box 3">
            <a:extLst>
              <a:ext uri="{FF2B5EF4-FFF2-40B4-BE49-F238E27FC236}">
                <a16:creationId xmlns:a16="http://schemas.microsoft.com/office/drawing/2014/main" id="{15D28178-2102-4784-A949-E3C35F05E952}"/>
              </a:ext>
            </a:extLst>
          </p:cNvPr>
          <p:cNvSpPr txBox="1">
            <a:spLocks noChangeArrowheads="1"/>
          </p:cNvSpPr>
          <p:nvPr/>
        </p:nvSpPr>
        <p:spPr bwMode="auto">
          <a:xfrm>
            <a:off x="35720" y="339098"/>
            <a:ext cx="18287999" cy="2539157"/>
          </a:xfrm>
          <a:prstGeom prst="rect">
            <a:avLst/>
          </a:prstGeom>
          <a:noFill/>
          <a:ln>
            <a:noFill/>
          </a:ln>
          <a:effectLst/>
        </p:spPr>
        <p:txBody>
          <a:bodyPr wrap="square">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6000" b="1" i="0" dirty="0">
                <a:solidFill>
                  <a:schemeClr val="tx2"/>
                </a:solidFill>
                <a:latin typeface="+mn-lt"/>
                <a:cs typeface="Arial" pitchFamily="34" charset="0"/>
              </a:rPr>
              <a:t>Exigences de la classe de Seconde</a:t>
            </a:r>
          </a:p>
          <a:p>
            <a:pPr algn="just" eaLnBrk="1" hangingPunct="1">
              <a:defRPr/>
            </a:pPr>
            <a:endParaRPr lang="fr-FR" sz="2700" b="1" dirty="0">
              <a:latin typeface="+mn-lt"/>
              <a:cs typeface="Arial" pitchFamily="34" charset="0"/>
            </a:endParaRPr>
          </a:p>
          <a:p>
            <a:pPr algn="ctr" eaLnBrk="1" hangingPunct="1">
              <a:defRPr/>
            </a:pPr>
            <a:r>
              <a:rPr lang="en-GB" altLang="fr-FR" sz="3600" i="0" dirty="0">
                <a:latin typeface="+mn-lt"/>
                <a:ea typeface="Lucida Sans Unicode" pitchFamily="34" charset="0"/>
                <a:cs typeface="Lucida Sans Unicode"/>
              </a:rPr>
              <a:t>Les </a:t>
            </a:r>
            <a:r>
              <a:rPr lang="en-GB" altLang="fr-FR" sz="3600" b="1" i="0" dirty="0" err="1">
                <a:latin typeface="+mn-lt"/>
                <a:ea typeface="Lucida Sans Unicode" pitchFamily="34" charset="0"/>
                <a:cs typeface="Lucida Sans Unicode"/>
              </a:rPr>
              <a:t>enseignements</a:t>
            </a:r>
            <a:r>
              <a:rPr lang="en-GB" altLang="fr-FR" sz="3600" i="0" dirty="0">
                <a:latin typeface="+mn-lt"/>
                <a:ea typeface="Lucida Sans Unicode" pitchFamily="34" charset="0"/>
                <a:cs typeface="Lucida Sans Unicode"/>
              </a:rPr>
              <a:t> de 2</a:t>
            </a:r>
            <a:r>
              <a:rPr lang="en-GB" altLang="fr-FR" sz="3600" i="0" baseline="30000" dirty="0">
                <a:latin typeface="+mn-lt"/>
                <a:ea typeface="Lucida Sans Unicode" pitchFamily="34" charset="0"/>
                <a:cs typeface="Lucida Sans Unicode"/>
              </a:rPr>
              <a:t>nde </a:t>
            </a:r>
            <a:r>
              <a:rPr lang="en-GB" altLang="fr-FR" sz="3600" i="0" dirty="0">
                <a:latin typeface="+mn-lt"/>
                <a:ea typeface="Lucida Sans Unicode" pitchFamily="34" charset="0"/>
                <a:cs typeface="Lucida Sans Unicode"/>
              </a:rPr>
              <a:t> </a:t>
            </a:r>
            <a:r>
              <a:rPr lang="en-GB" altLang="fr-FR" sz="3600" i="0" dirty="0" err="1">
                <a:latin typeface="+mn-lt"/>
                <a:ea typeface="Lucida Sans Unicode" pitchFamily="34" charset="0"/>
                <a:cs typeface="Lucida Sans Unicode"/>
              </a:rPr>
              <a:t>sont</a:t>
            </a:r>
            <a:r>
              <a:rPr lang="en-GB" altLang="fr-FR" sz="3600" i="0" dirty="0">
                <a:latin typeface="+mn-lt"/>
                <a:ea typeface="Lucida Sans Unicode" pitchFamily="34" charset="0"/>
                <a:cs typeface="Lucida Sans Unicode"/>
              </a:rPr>
              <a:t> dans la </a:t>
            </a:r>
            <a:r>
              <a:rPr lang="en-GB" altLang="fr-FR" sz="3600" b="1" i="0" dirty="0" err="1">
                <a:latin typeface="+mn-lt"/>
                <a:ea typeface="Lucida Sans Unicode" pitchFamily="34" charset="0"/>
                <a:cs typeface="Lucida Sans Unicode"/>
              </a:rPr>
              <a:t>continuité</a:t>
            </a:r>
            <a:r>
              <a:rPr lang="en-GB" altLang="fr-FR" sz="3600" i="0" dirty="0">
                <a:latin typeface="+mn-lt"/>
                <a:ea typeface="Lucida Sans Unicode" pitchFamily="34" charset="0"/>
                <a:cs typeface="Lucida Sans Unicode"/>
              </a:rPr>
              <a:t> de </a:t>
            </a:r>
            <a:r>
              <a:rPr lang="en-GB" altLang="fr-FR" sz="3600" i="0" dirty="0" err="1">
                <a:latin typeface="+mn-lt"/>
                <a:ea typeface="Lucida Sans Unicode" pitchFamily="34" charset="0"/>
                <a:cs typeface="Lucida Sans Unicode"/>
              </a:rPr>
              <a:t>ceux</a:t>
            </a:r>
            <a:r>
              <a:rPr lang="en-GB" altLang="fr-FR" sz="3600" i="0" dirty="0">
                <a:latin typeface="+mn-lt"/>
                <a:ea typeface="Lucida Sans Unicode" pitchFamily="34" charset="0"/>
                <a:cs typeface="Lucida Sans Unicode"/>
              </a:rPr>
              <a:t> </a:t>
            </a:r>
            <a:r>
              <a:rPr lang="en-GB" altLang="fr-FR" sz="3600" i="0" dirty="0" err="1">
                <a:latin typeface="+mn-lt"/>
                <a:ea typeface="Lucida Sans Unicode" pitchFamily="34" charset="0"/>
                <a:cs typeface="Lucida Sans Unicode"/>
              </a:rPr>
              <a:t>dispensés</a:t>
            </a:r>
            <a:r>
              <a:rPr lang="en-GB" altLang="fr-FR" sz="3600" i="0" dirty="0">
                <a:latin typeface="+mn-lt"/>
                <a:ea typeface="Lucida Sans Unicode" pitchFamily="34" charset="0"/>
                <a:cs typeface="Lucida Sans Unicode"/>
              </a:rPr>
              <a:t> </a:t>
            </a:r>
            <a:r>
              <a:rPr lang="en-GB" altLang="fr-FR" sz="3600" i="0" dirty="0" err="1">
                <a:latin typeface="+mn-lt"/>
                <a:ea typeface="Lucida Sans Unicode" pitchFamily="34" charset="0"/>
                <a:cs typeface="Lucida Sans Unicode"/>
              </a:rPr>
              <a:t>en</a:t>
            </a:r>
            <a:r>
              <a:rPr lang="en-GB" altLang="fr-FR" sz="3600" i="0" dirty="0">
                <a:latin typeface="+mn-lt"/>
                <a:ea typeface="Lucida Sans Unicode" pitchFamily="34" charset="0"/>
                <a:cs typeface="Lucida Sans Unicode"/>
              </a:rPr>
              <a:t> </a:t>
            </a:r>
            <a:r>
              <a:rPr lang="en-GB" altLang="fr-FR" sz="3600" i="0" dirty="0" err="1">
                <a:latin typeface="+mn-lt"/>
                <a:ea typeface="Lucida Sans Unicode" pitchFamily="34" charset="0"/>
                <a:cs typeface="Lucida Sans Unicode"/>
              </a:rPr>
              <a:t>classe</a:t>
            </a:r>
            <a:r>
              <a:rPr lang="en-GB" altLang="fr-FR" sz="3600" i="0" dirty="0">
                <a:latin typeface="+mn-lt"/>
                <a:ea typeface="Lucida Sans Unicode" pitchFamily="34" charset="0"/>
                <a:cs typeface="Lucida Sans Unicode"/>
              </a:rPr>
              <a:t> de 3</a:t>
            </a:r>
            <a:r>
              <a:rPr lang="en-GB" altLang="fr-FR" sz="3600" i="0" baseline="30000" dirty="0">
                <a:latin typeface="+mn-lt"/>
                <a:ea typeface="Lucida Sans Unicode" pitchFamily="34" charset="0"/>
                <a:cs typeface="Lucida Sans Unicode"/>
              </a:rPr>
              <a:t>ème</a:t>
            </a:r>
            <a:r>
              <a:rPr lang="en-GB" altLang="fr-FR" sz="3600" i="0" dirty="0">
                <a:latin typeface="+mn-lt"/>
                <a:ea typeface="Lucida Sans Unicode" pitchFamily="34" charset="0"/>
                <a:cs typeface="Lucida Sans Unicode"/>
              </a:rPr>
              <a:t>, </a:t>
            </a:r>
            <a:r>
              <a:rPr lang="en-GB" altLang="fr-FR" sz="3600" i="0" dirty="0" err="1">
                <a:latin typeface="+mn-lt"/>
                <a:ea typeface="Lucida Sans Unicode" pitchFamily="34" charset="0"/>
                <a:cs typeface="Lucida Sans Unicode"/>
              </a:rPr>
              <a:t>Néanmoins</a:t>
            </a:r>
            <a:r>
              <a:rPr lang="en-GB" altLang="fr-FR" sz="3600" i="0" dirty="0">
                <a:latin typeface="+mn-lt"/>
                <a:ea typeface="Lucida Sans Unicode" pitchFamily="34" charset="0"/>
                <a:cs typeface="Lucida Sans Unicode"/>
              </a:rPr>
              <a:t>, les programmes </a:t>
            </a:r>
            <a:r>
              <a:rPr lang="en-GB" altLang="fr-FR" sz="3600" i="0" dirty="0" err="1">
                <a:latin typeface="+mn-lt"/>
                <a:ea typeface="Lucida Sans Unicode" pitchFamily="34" charset="0"/>
                <a:cs typeface="Lucida Sans Unicode"/>
              </a:rPr>
              <a:t>ont</a:t>
            </a:r>
            <a:r>
              <a:rPr lang="en-GB" altLang="fr-FR" sz="3600" i="0" dirty="0">
                <a:latin typeface="+mn-lt"/>
                <a:ea typeface="Lucida Sans Unicode" pitchFamily="34" charset="0"/>
                <a:cs typeface="Lucida Sans Unicode"/>
              </a:rPr>
              <a:t> un </a:t>
            </a:r>
            <a:r>
              <a:rPr lang="en-GB" altLang="fr-FR" sz="3600" i="0" dirty="0" err="1">
                <a:latin typeface="+mn-lt"/>
                <a:ea typeface="Lucida Sans Unicode" pitchFamily="34" charset="0"/>
                <a:cs typeface="Lucida Sans Unicode"/>
              </a:rPr>
              <a:t>niveau</a:t>
            </a:r>
            <a:r>
              <a:rPr lang="en-GB" altLang="fr-FR" sz="3600" i="0" dirty="0">
                <a:latin typeface="+mn-lt"/>
                <a:ea typeface="Lucida Sans Unicode" pitchFamily="34" charset="0"/>
                <a:cs typeface="Lucida Sans Unicode"/>
              </a:rPr>
              <a:t> </a:t>
            </a:r>
            <a:r>
              <a:rPr lang="en-GB" altLang="fr-FR" sz="3600" b="1" i="0" dirty="0" err="1">
                <a:latin typeface="+mn-lt"/>
                <a:ea typeface="Lucida Sans Unicode" pitchFamily="34" charset="0"/>
                <a:cs typeface="Lucida Sans Unicode"/>
              </a:rPr>
              <a:t>d’exigence</a:t>
            </a:r>
            <a:r>
              <a:rPr lang="en-GB" altLang="fr-FR" sz="3600" b="1" i="0" dirty="0">
                <a:latin typeface="+mn-lt"/>
                <a:ea typeface="Lucida Sans Unicode" pitchFamily="34" charset="0"/>
                <a:cs typeface="Lucida Sans Unicode"/>
              </a:rPr>
              <a:t> </a:t>
            </a:r>
            <a:r>
              <a:rPr lang="en-GB" altLang="fr-FR" sz="3600" b="1" i="0" dirty="0" err="1">
                <a:latin typeface="+mn-lt"/>
                <a:ea typeface="Lucida Sans Unicode" pitchFamily="34" charset="0"/>
                <a:cs typeface="Lucida Sans Unicode"/>
              </a:rPr>
              <a:t>méthodologique</a:t>
            </a:r>
            <a:r>
              <a:rPr lang="en-GB" altLang="fr-FR" sz="3600" b="1" i="0" dirty="0">
                <a:latin typeface="+mn-lt"/>
                <a:ea typeface="Lucida Sans Unicode" pitchFamily="34" charset="0"/>
                <a:cs typeface="Lucida Sans Unicode"/>
              </a:rPr>
              <a:t> </a:t>
            </a:r>
            <a:r>
              <a:rPr lang="en-GB" altLang="fr-FR" sz="3600" i="0" dirty="0">
                <a:latin typeface="+mn-lt"/>
                <a:ea typeface="Lucida Sans Unicode" pitchFamily="34" charset="0"/>
                <a:cs typeface="Lucida Sans Unicode"/>
              </a:rPr>
              <a:t>plus </a:t>
            </a:r>
            <a:r>
              <a:rPr lang="en-GB" altLang="fr-FR" sz="3600" i="0" dirty="0" err="1">
                <a:latin typeface="+mn-lt"/>
                <a:ea typeface="Lucida Sans Unicode" pitchFamily="34" charset="0"/>
                <a:cs typeface="Lucida Sans Unicode"/>
              </a:rPr>
              <a:t>élevé</a:t>
            </a:r>
            <a:r>
              <a:rPr lang="en-GB" altLang="fr-FR" sz="3600" i="0" dirty="0">
                <a:latin typeface="+mn-lt"/>
                <a:ea typeface="Lucida Sans Unicode" pitchFamily="34" charset="0"/>
                <a:cs typeface="Lucida Sans Unicode"/>
              </a:rPr>
              <a:t>.</a:t>
            </a:r>
            <a:endParaRPr lang="fr-FR" sz="3600" b="1" dirty="0">
              <a:latin typeface="+mn-l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1" presetClass="entr" fill="hold" nodeType="withEffect">
                                  <p:stCondLst>
                                    <p:cond delay="0"/>
                                  </p:stCondLst>
                                  <p:childTnLst>
                                    <p:set>
                                      <p:cBhvr additive="repl">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37" presetClass="entr" fill="hold" nodeType="withEffect">
                                  <p:stCondLst>
                                    <p:cond delay="0"/>
                                  </p:stCondLst>
                                  <p:childTnLst>
                                    <p:set>
                                      <p:cBhvr additive="repl">
                                        <p:cTn id="23" dur="1" fill="hold">
                                          <p:stCondLst>
                                            <p:cond delay="0"/>
                                          </p:stCondLst>
                                        </p:cTn>
                                        <p:tgtEl>
                                          <p:spTgt spid="28"/>
                                        </p:tgtEl>
                                        <p:attrNameLst>
                                          <p:attrName>style.visibility</p:attrName>
                                        </p:attrNameLst>
                                      </p:cBhvr>
                                      <p:to>
                                        <p:strVal val="visible"/>
                                      </p:to>
                                    </p:set>
                                    <p:animEffect transition="in" filter="fade">
                                      <p:cBhvr additive="repl">
                                        <p:cTn id="24" dur="1000"/>
                                        <p:tgtEl>
                                          <p:spTgt spid="28"/>
                                        </p:tgtEl>
                                      </p:cBhvr>
                                    </p:animEffect>
                                    <p:anim calcmode="lin" valueType="num">
                                      <p:cBhvr additive="repl">
                                        <p:cTn id="25" dur="1000" fill="hold"/>
                                        <p:tgtEl>
                                          <p:spTgt spid="28"/>
                                        </p:tgtEl>
                                        <p:attrNameLst>
                                          <p:attrName>ppt_x</p:attrName>
                                        </p:attrNameLst>
                                      </p:cBhvr>
                                      <p:tavLst>
                                        <p:tav tm="100000">
                                          <p:val>
                                            <p:strVal val="#ppt_x"/>
                                          </p:val>
                                        </p:tav>
                                        <p:tav>
                                          <p:val>
                                            <p:strVal val="#ppt_x"/>
                                          </p:val>
                                        </p:tav>
                                      </p:tavLst>
                                    </p:anim>
                                    <p:anim calcmode="lin" valueType="num">
                                      <p:cBhvr additive="repl">
                                        <p:cTn id="26" dur="900" decel="100000" fill="hold"/>
                                        <p:tgtEl>
                                          <p:spTgt spid="28"/>
                                        </p:tgtEl>
                                        <p:attrNameLst>
                                          <p:attrName>ppt_y</p:attrName>
                                        </p:attrNameLst>
                                      </p:cBhvr>
                                      <p:tavLst>
                                        <p:tav tm="100000">
                                          <p:val>
                                            <p:strVal val="#ppt_y+1"/>
                                          </p:val>
                                        </p:tav>
                                        <p:tav>
                                          <p:val>
                                            <p:strVal val="#ppt_y-.03"/>
                                          </p:val>
                                        </p:tav>
                                      </p:tavLst>
                                    </p:anim>
                                    <p:anim calcmode="lin" valueType="num">
                                      <p:cBhvr additive="repl">
                                        <p:cTn id="27" dur="100" accel="100000" fill="hold">
                                          <p:stCondLst>
                                            <p:cond delay="0"/>
                                          </p:stCondLst>
                                        </p:cTn>
                                        <p:tgtEl>
                                          <p:spTgt spid="28"/>
                                        </p:tgtEl>
                                        <p:attrNameLst>
                                          <p:attrName>ppt_y</p:attrName>
                                        </p:attrNameLst>
                                      </p:cBhvr>
                                      <p:tavLst>
                                        <p:tav tm="100000">
                                          <p:val>
                                            <p:strVal val="#ppt_y-.03"/>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37" presetClass="entr" fill="hold" nodeType="withEffect">
                                  <p:stCondLst>
                                    <p:cond delay="0"/>
                                  </p:stCondLst>
                                  <p:childTnLst>
                                    <p:set>
                                      <p:cBhvr additive="repl">
                                        <p:cTn id="34" dur="1" fill="hold">
                                          <p:stCondLst>
                                            <p:cond delay="0"/>
                                          </p:stCondLst>
                                        </p:cTn>
                                        <p:tgtEl>
                                          <p:spTgt spid="27"/>
                                        </p:tgtEl>
                                        <p:attrNameLst>
                                          <p:attrName>style.visibility</p:attrName>
                                        </p:attrNameLst>
                                      </p:cBhvr>
                                      <p:to>
                                        <p:strVal val="visible"/>
                                      </p:to>
                                    </p:set>
                                    <p:animEffect transition="in" filter="fade">
                                      <p:cBhvr additive="repl">
                                        <p:cTn id="35" dur="1000"/>
                                        <p:tgtEl>
                                          <p:spTgt spid="27"/>
                                        </p:tgtEl>
                                      </p:cBhvr>
                                    </p:animEffect>
                                    <p:anim calcmode="lin" valueType="num">
                                      <p:cBhvr additive="repl">
                                        <p:cTn id="36" dur="1000" fill="hold"/>
                                        <p:tgtEl>
                                          <p:spTgt spid="27"/>
                                        </p:tgtEl>
                                        <p:attrNameLst>
                                          <p:attrName>ppt_x</p:attrName>
                                        </p:attrNameLst>
                                      </p:cBhvr>
                                      <p:tavLst>
                                        <p:tav tm="100000">
                                          <p:val>
                                            <p:strVal val="#ppt_x"/>
                                          </p:val>
                                        </p:tav>
                                        <p:tav>
                                          <p:val>
                                            <p:strVal val="#ppt_x"/>
                                          </p:val>
                                        </p:tav>
                                      </p:tavLst>
                                    </p:anim>
                                    <p:anim calcmode="lin" valueType="num">
                                      <p:cBhvr additive="repl">
                                        <p:cTn id="37" dur="900" decel="100000" fill="hold"/>
                                        <p:tgtEl>
                                          <p:spTgt spid="27"/>
                                        </p:tgtEl>
                                        <p:attrNameLst>
                                          <p:attrName>ppt_y</p:attrName>
                                        </p:attrNameLst>
                                      </p:cBhvr>
                                      <p:tavLst>
                                        <p:tav tm="100000">
                                          <p:val>
                                            <p:strVal val="#ppt_y+1"/>
                                          </p:val>
                                        </p:tav>
                                        <p:tav>
                                          <p:val>
                                            <p:strVal val="#ppt_y-.03"/>
                                          </p:val>
                                        </p:tav>
                                      </p:tavLst>
                                    </p:anim>
                                    <p:anim calcmode="lin" valueType="num">
                                      <p:cBhvr additive="repl">
                                        <p:cTn id="38" dur="100" accel="100000" fill="hold">
                                          <p:stCondLst>
                                            <p:cond delay="0"/>
                                          </p:stCondLst>
                                        </p:cTn>
                                        <p:tgtEl>
                                          <p:spTgt spid="27"/>
                                        </p:tgtEl>
                                        <p:attrNameLst>
                                          <p:attrName>ppt_y</p:attrName>
                                        </p:attrNameLst>
                                      </p:cBhvr>
                                      <p:tavLst>
                                        <p:tav tm="100000">
                                          <p:val>
                                            <p:strVal val="#ppt_y-.03"/>
                                          </p:val>
                                        </p:tav>
                                        <p:tav>
                                          <p:val>
                                            <p:strVal val="#ppt_y"/>
                                          </p:val>
                                        </p:tav>
                                      </p:tavLst>
                                    </p:anim>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nodeType="afterGroup">
                            <p:stCondLst>
                              <p:cond delay="500"/>
                            </p:stCondLst>
                            <p:childTnLst>
                              <p:par>
                                <p:cTn id="49" presetID="22" presetClass="entr" presetSubtype="1"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par>
                                <p:cTn id="52" presetID="37" presetClass="entr" fill="hold" nodeType="withEffect">
                                  <p:stCondLst>
                                    <p:cond delay="0"/>
                                  </p:stCondLst>
                                  <p:childTnLst>
                                    <p:set>
                                      <p:cBhvr additive="repl">
                                        <p:cTn id="53" dur="1" fill="hold">
                                          <p:stCondLst>
                                            <p:cond delay="0"/>
                                          </p:stCondLst>
                                        </p:cTn>
                                        <p:tgtEl>
                                          <p:spTgt spid="29"/>
                                        </p:tgtEl>
                                        <p:attrNameLst>
                                          <p:attrName>style.visibility</p:attrName>
                                        </p:attrNameLst>
                                      </p:cBhvr>
                                      <p:to>
                                        <p:strVal val="visible"/>
                                      </p:to>
                                    </p:set>
                                    <p:animEffect transition="in" filter="fade">
                                      <p:cBhvr additive="repl">
                                        <p:cTn id="54" dur="1000"/>
                                        <p:tgtEl>
                                          <p:spTgt spid="29"/>
                                        </p:tgtEl>
                                      </p:cBhvr>
                                    </p:animEffect>
                                    <p:anim calcmode="lin" valueType="num">
                                      <p:cBhvr additive="repl">
                                        <p:cTn id="55" dur="1000" fill="hold"/>
                                        <p:tgtEl>
                                          <p:spTgt spid="29"/>
                                        </p:tgtEl>
                                        <p:attrNameLst>
                                          <p:attrName>ppt_x</p:attrName>
                                        </p:attrNameLst>
                                      </p:cBhvr>
                                      <p:tavLst>
                                        <p:tav tm="100000">
                                          <p:val>
                                            <p:strVal val="#ppt_x"/>
                                          </p:val>
                                        </p:tav>
                                        <p:tav>
                                          <p:val>
                                            <p:strVal val="#ppt_x"/>
                                          </p:val>
                                        </p:tav>
                                      </p:tavLst>
                                    </p:anim>
                                    <p:anim calcmode="lin" valueType="num">
                                      <p:cBhvr additive="repl">
                                        <p:cTn id="56" dur="900" decel="100000" fill="hold"/>
                                        <p:tgtEl>
                                          <p:spTgt spid="29"/>
                                        </p:tgtEl>
                                        <p:attrNameLst>
                                          <p:attrName>ppt_y</p:attrName>
                                        </p:attrNameLst>
                                      </p:cBhvr>
                                      <p:tavLst>
                                        <p:tav tm="100000">
                                          <p:val>
                                            <p:strVal val="#ppt_y+1"/>
                                          </p:val>
                                        </p:tav>
                                        <p:tav>
                                          <p:val>
                                            <p:strVal val="#ppt_y-.03"/>
                                          </p:val>
                                        </p:tav>
                                      </p:tavLst>
                                    </p:anim>
                                    <p:anim calcmode="lin" valueType="num">
                                      <p:cBhvr additive="repl">
                                        <p:cTn id="57" dur="100" accel="100000" fill="hold">
                                          <p:stCondLst>
                                            <p:cond delay="0"/>
                                          </p:stCondLst>
                                        </p:cTn>
                                        <p:tgtEl>
                                          <p:spTgt spid="29"/>
                                        </p:tgtEl>
                                        <p:attrNameLst>
                                          <p:attrName>ppt_y</p:attrName>
                                        </p:attrNameLst>
                                      </p:cBhvr>
                                      <p:tavLst>
                                        <p:tav tm="100000">
                                          <p:val>
                                            <p:strVal val="#ppt_y-.03"/>
                                          </p:val>
                                        </p:tav>
                                        <p:tav>
                                          <p:val>
                                            <p:strVal val="#ppt_y"/>
                                          </p:val>
                                        </p:tav>
                                      </p:tavLst>
                                    </p:anim>
                                  </p:childTnLst>
                                </p:cTn>
                              </p:par>
                            </p:childTnLst>
                          </p:cTn>
                        </p:par>
                        <p:par>
                          <p:cTn id="58" fill="hold" nodeType="afterGroup">
                            <p:stCondLst>
                              <p:cond delay="1500"/>
                            </p:stCondLst>
                            <p:childTnLst>
                              <p:par>
                                <p:cTn id="59" presetID="10"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par>
                          <p:cTn id="67" fill="hold" nodeType="afterGroup">
                            <p:stCondLst>
                              <p:cond delay="500"/>
                            </p:stCondLst>
                            <p:childTnLst>
                              <p:par>
                                <p:cTn id="68" presetID="22" presetClass="entr" presetSubtype="1"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par>
                                <p:cTn id="71" presetID="37" presetClass="entr" fill="hold" nodeType="withEffect">
                                  <p:stCondLst>
                                    <p:cond delay="0"/>
                                  </p:stCondLst>
                                  <p:childTnLst>
                                    <p:set>
                                      <p:cBhvr additive="repl">
                                        <p:cTn id="72" dur="1" fill="hold">
                                          <p:stCondLst>
                                            <p:cond delay="0"/>
                                          </p:stCondLst>
                                        </p:cTn>
                                        <p:tgtEl>
                                          <p:spTgt spid="30"/>
                                        </p:tgtEl>
                                        <p:attrNameLst>
                                          <p:attrName>style.visibility</p:attrName>
                                        </p:attrNameLst>
                                      </p:cBhvr>
                                      <p:to>
                                        <p:strVal val="visible"/>
                                      </p:to>
                                    </p:set>
                                    <p:animEffect transition="in" filter="fade">
                                      <p:cBhvr additive="repl">
                                        <p:cTn id="73" dur="1000"/>
                                        <p:tgtEl>
                                          <p:spTgt spid="30"/>
                                        </p:tgtEl>
                                      </p:cBhvr>
                                    </p:animEffect>
                                    <p:anim calcmode="lin" valueType="num">
                                      <p:cBhvr additive="repl">
                                        <p:cTn id="74" dur="1000" fill="hold"/>
                                        <p:tgtEl>
                                          <p:spTgt spid="30"/>
                                        </p:tgtEl>
                                        <p:attrNameLst>
                                          <p:attrName>ppt_x</p:attrName>
                                        </p:attrNameLst>
                                      </p:cBhvr>
                                      <p:tavLst>
                                        <p:tav tm="100000">
                                          <p:val>
                                            <p:strVal val="#ppt_x"/>
                                          </p:val>
                                        </p:tav>
                                        <p:tav>
                                          <p:val>
                                            <p:strVal val="#ppt_x"/>
                                          </p:val>
                                        </p:tav>
                                      </p:tavLst>
                                    </p:anim>
                                    <p:anim calcmode="lin" valueType="num">
                                      <p:cBhvr additive="repl">
                                        <p:cTn id="75" dur="900" decel="100000" fill="hold"/>
                                        <p:tgtEl>
                                          <p:spTgt spid="30"/>
                                        </p:tgtEl>
                                        <p:attrNameLst>
                                          <p:attrName>ppt_y</p:attrName>
                                        </p:attrNameLst>
                                      </p:cBhvr>
                                      <p:tavLst>
                                        <p:tav tm="100000">
                                          <p:val>
                                            <p:strVal val="#ppt_y+1"/>
                                          </p:val>
                                        </p:tav>
                                        <p:tav>
                                          <p:val>
                                            <p:strVal val="#ppt_y-.03"/>
                                          </p:val>
                                        </p:tav>
                                      </p:tavLst>
                                    </p:anim>
                                    <p:anim calcmode="lin" valueType="num">
                                      <p:cBhvr additive="repl">
                                        <p:cTn id="76" dur="100" accel="100000" fill="hold">
                                          <p:stCondLst>
                                            <p:cond delay="0"/>
                                          </p:stCondLst>
                                        </p:cTn>
                                        <p:tgtEl>
                                          <p:spTgt spid="30"/>
                                        </p:tgtEl>
                                        <p:attrNameLst>
                                          <p:attrName>ppt_y</p:attrName>
                                        </p:attrNameLst>
                                      </p:cBhvr>
                                      <p:tavLst>
                                        <p:tav tm="100000">
                                          <p:val>
                                            <p:strVal val="#ppt_y-.03"/>
                                          </p:val>
                                        </p:tav>
                                        <p:tav>
                                          <p:val>
                                            <p:strVal val="#ppt_y"/>
                                          </p:val>
                                        </p:tav>
                                      </p:tavLst>
                                    </p:anim>
                                  </p:childTnLst>
                                </p:cTn>
                              </p:par>
                            </p:childTnLst>
                          </p:cTn>
                        </p:par>
                        <p:par>
                          <p:cTn id="77" fill="hold" nodeType="afterGroup">
                            <p:stCondLst>
                              <p:cond delay="1500"/>
                            </p:stCondLst>
                            <p:childTnLst>
                              <p:par>
                                <p:cTn id="78" presetID="10" presetClass="entr" presetSubtype="0"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par>
                          <p:cTn id="81" fill="hold" nodeType="afterGroup">
                            <p:stCondLst>
                              <p:cond delay="2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10" name="Text Box 3">
            <a:extLst>
              <a:ext uri="{FF2B5EF4-FFF2-40B4-BE49-F238E27FC236}">
                <a16:creationId xmlns:a16="http://schemas.microsoft.com/office/drawing/2014/main" id="{557FDA35-7AB5-4561-B386-1555B0E5CB05}"/>
              </a:ext>
            </a:extLst>
          </p:cNvPr>
          <p:cNvSpPr txBox="1">
            <a:spLocks noChangeArrowheads="1"/>
          </p:cNvSpPr>
          <p:nvPr/>
        </p:nvSpPr>
        <p:spPr bwMode="auto">
          <a:xfrm>
            <a:off x="0" y="145118"/>
            <a:ext cx="18288000" cy="830997"/>
          </a:xfrm>
          <a:prstGeom prst="rect">
            <a:avLst/>
          </a:prstGeom>
          <a:noFill/>
          <a:ln>
            <a:noFill/>
          </a:ln>
          <a:effectLst/>
        </p:spPr>
        <p:txBody>
          <a:bodyPr wrap="square">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4800" b="1" i="0" dirty="0">
                <a:solidFill>
                  <a:schemeClr val="tx2"/>
                </a:solidFill>
                <a:latin typeface="+mn-lt"/>
                <a:cs typeface="Arial" pitchFamily="34" charset="0"/>
              </a:rPr>
              <a:t> Liste et volumes horaires des enseignements communs</a:t>
            </a:r>
          </a:p>
        </p:txBody>
      </p:sp>
      <p:graphicFrame>
        <p:nvGraphicFramePr>
          <p:cNvPr id="3" name="Tableau 2">
            <a:extLst>
              <a:ext uri="{FF2B5EF4-FFF2-40B4-BE49-F238E27FC236}">
                <a16:creationId xmlns:a16="http://schemas.microsoft.com/office/drawing/2014/main" id="{AD85A688-FF22-4F50-893B-A69D49E380ED}"/>
              </a:ext>
            </a:extLst>
          </p:cNvPr>
          <p:cNvGraphicFramePr>
            <a:graphicFrameLocks noGrp="1"/>
          </p:cNvGraphicFramePr>
          <p:nvPr>
            <p:extLst>
              <p:ext uri="{D42A27DB-BD31-4B8C-83A1-F6EECF244321}">
                <p14:modId xmlns:p14="http://schemas.microsoft.com/office/powerpoint/2010/main" val="1057915964"/>
              </p:ext>
            </p:extLst>
          </p:nvPr>
        </p:nvGraphicFramePr>
        <p:xfrm>
          <a:off x="381000" y="1147763"/>
          <a:ext cx="17526000" cy="8315328"/>
        </p:xfrm>
        <a:graphic>
          <a:graphicData uri="http://schemas.openxmlformats.org/drawingml/2006/table">
            <a:tbl>
              <a:tblPr firstRow="1" bandRow="1">
                <a:tableStyleId>{F5AB1C69-6EDB-4FF4-983F-18BD219EF322}</a:tableStyleId>
              </a:tblPr>
              <a:tblGrid>
                <a:gridCol w="12252597">
                  <a:extLst>
                    <a:ext uri="{9D8B030D-6E8A-4147-A177-3AD203B41FA5}">
                      <a16:colId xmlns:a16="http://schemas.microsoft.com/office/drawing/2014/main" val="20000"/>
                    </a:ext>
                  </a:extLst>
                </a:gridCol>
                <a:gridCol w="5273403">
                  <a:extLst>
                    <a:ext uri="{9D8B030D-6E8A-4147-A177-3AD203B41FA5}">
                      <a16:colId xmlns:a16="http://schemas.microsoft.com/office/drawing/2014/main" val="20001"/>
                    </a:ext>
                  </a:extLst>
                </a:gridCol>
              </a:tblGrid>
              <a:tr h="593952">
                <a:tc>
                  <a:txBody>
                    <a:bodyPr/>
                    <a:lstStyle/>
                    <a:p>
                      <a:pPr algn="ctr"/>
                      <a:r>
                        <a:rPr lang="fr-FR" sz="2700" dirty="0"/>
                        <a:t>Enseignements</a:t>
                      </a:r>
                      <a:endParaRPr lang="fr-FR" sz="2700" b="1" dirty="0"/>
                    </a:p>
                  </a:txBody>
                  <a:tcPr marL="137159" marR="137159" marT="68567" marB="68567"/>
                </a:tc>
                <a:tc>
                  <a:txBody>
                    <a:bodyPr/>
                    <a:lstStyle/>
                    <a:p>
                      <a:pPr algn="ctr"/>
                      <a:r>
                        <a:rPr lang="fr-FR" sz="2700" dirty="0"/>
                        <a:t>Horaire élève</a:t>
                      </a:r>
                      <a:endParaRPr lang="fr-FR" sz="2700" b="1" dirty="0"/>
                    </a:p>
                  </a:txBody>
                  <a:tcPr marL="137159" marR="137159" marT="68567" marB="68567"/>
                </a:tc>
                <a:extLst>
                  <a:ext uri="{0D108BD9-81ED-4DB2-BD59-A6C34878D82A}">
                    <a16:rowId xmlns:a16="http://schemas.microsoft.com/office/drawing/2014/main" val="10000"/>
                  </a:ext>
                </a:extLst>
              </a:tr>
              <a:tr h="593952">
                <a:tc>
                  <a:txBody>
                    <a:bodyPr/>
                    <a:lstStyle/>
                    <a:p>
                      <a:pPr algn="ctr"/>
                      <a:r>
                        <a:rPr lang="fr-FR" sz="2400" b="1" u="sng" dirty="0"/>
                        <a:t>Français**</a:t>
                      </a:r>
                    </a:p>
                  </a:txBody>
                  <a:tcPr marL="137159" marR="137159" marT="68567" marB="68567"/>
                </a:tc>
                <a:tc>
                  <a:txBody>
                    <a:bodyPr/>
                    <a:lstStyle/>
                    <a:p>
                      <a:pPr algn="ctr"/>
                      <a:r>
                        <a:rPr lang="fr-FR" sz="2400" b="1" dirty="0"/>
                        <a:t>4h</a:t>
                      </a:r>
                    </a:p>
                  </a:txBody>
                  <a:tcPr marL="137159" marR="137159" marT="68567" marB="68567"/>
                </a:tc>
                <a:extLst>
                  <a:ext uri="{0D108BD9-81ED-4DB2-BD59-A6C34878D82A}">
                    <a16:rowId xmlns:a16="http://schemas.microsoft.com/office/drawing/2014/main" val="10001"/>
                  </a:ext>
                </a:extLst>
              </a:tr>
              <a:tr h="593952">
                <a:tc>
                  <a:txBody>
                    <a:bodyPr/>
                    <a:lstStyle/>
                    <a:p>
                      <a:pPr algn="ctr"/>
                      <a:r>
                        <a:rPr lang="fr-FR" sz="2400" b="1" u="sng" dirty="0"/>
                        <a:t>Histoire-géographie**</a:t>
                      </a:r>
                    </a:p>
                  </a:txBody>
                  <a:tcPr marL="137159" marR="137159" marT="68567" marB="68567"/>
                </a:tc>
                <a:tc>
                  <a:txBody>
                    <a:bodyPr/>
                    <a:lstStyle/>
                    <a:p>
                      <a:pPr algn="ctr"/>
                      <a:r>
                        <a:rPr lang="fr-FR" sz="2400" b="1" dirty="0"/>
                        <a:t>3h</a:t>
                      </a:r>
                    </a:p>
                  </a:txBody>
                  <a:tcPr marL="137159" marR="137159" marT="68567" marB="68567"/>
                </a:tc>
                <a:extLst>
                  <a:ext uri="{0D108BD9-81ED-4DB2-BD59-A6C34878D82A}">
                    <a16:rowId xmlns:a16="http://schemas.microsoft.com/office/drawing/2014/main" val="10002"/>
                  </a:ext>
                </a:extLst>
              </a:tr>
              <a:tr h="593952">
                <a:tc>
                  <a:txBody>
                    <a:bodyPr/>
                    <a:lstStyle/>
                    <a:p>
                      <a:pPr algn="ctr"/>
                      <a:r>
                        <a:rPr lang="fr-FR" sz="2400" b="1" u="sng" dirty="0"/>
                        <a:t>Langues vivantes</a:t>
                      </a:r>
                      <a:r>
                        <a:rPr lang="fr-FR" sz="2400" b="1" u="sng" baseline="0" dirty="0"/>
                        <a:t> A** et B</a:t>
                      </a:r>
                      <a:endParaRPr lang="fr-FR" sz="2400" b="1" u="sng" dirty="0"/>
                    </a:p>
                  </a:txBody>
                  <a:tcPr marL="137159" marR="137159" marT="68567" marB="68567"/>
                </a:tc>
                <a:tc>
                  <a:txBody>
                    <a:bodyPr/>
                    <a:lstStyle/>
                    <a:p>
                      <a:pPr algn="ctr"/>
                      <a:r>
                        <a:rPr lang="fr-FR" sz="2400" b="1" dirty="0"/>
                        <a:t>5h30</a:t>
                      </a:r>
                    </a:p>
                  </a:txBody>
                  <a:tcPr marL="137159" marR="137159" marT="68567" marB="68567"/>
                </a:tc>
                <a:extLst>
                  <a:ext uri="{0D108BD9-81ED-4DB2-BD59-A6C34878D82A}">
                    <a16:rowId xmlns:a16="http://schemas.microsoft.com/office/drawing/2014/main" val="10003"/>
                  </a:ext>
                </a:extLst>
              </a:tr>
              <a:tr h="593952">
                <a:tc>
                  <a:txBody>
                    <a:bodyPr/>
                    <a:lstStyle/>
                    <a:p>
                      <a:pPr algn="ctr"/>
                      <a:r>
                        <a:rPr lang="fr-FR" sz="2400" b="1" dirty="0"/>
                        <a:t>Sciences économiques et sociales**</a:t>
                      </a:r>
                    </a:p>
                  </a:txBody>
                  <a:tcPr marL="137159" marR="137159" marT="68567" marB="68567"/>
                </a:tc>
                <a:tc>
                  <a:txBody>
                    <a:bodyPr/>
                    <a:lstStyle/>
                    <a:p>
                      <a:pPr algn="ctr"/>
                      <a:r>
                        <a:rPr lang="fr-FR" sz="2400" b="1" dirty="0"/>
                        <a:t>1h30</a:t>
                      </a:r>
                    </a:p>
                  </a:txBody>
                  <a:tcPr marL="137159" marR="137159" marT="68567" marB="68567"/>
                </a:tc>
                <a:extLst>
                  <a:ext uri="{0D108BD9-81ED-4DB2-BD59-A6C34878D82A}">
                    <a16:rowId xmlns:a16="http://schemas.microsoft.com/office/drawing/2014/main" val="10004"/>
                  </a:ext>
                </a:extLst>
              </a:tr>
              <a:tr h="593952">
                <a:tc>
                  <a:txBody>
                    <a:bodyPr/>
                    <a:lstStyle/>
                    <a:p>
                      <a:pPr algn="ctr"/>
                      <a:r>
                        <a:rPr lang="fr-FR" sz="2400" b="1" u="sng" dirty="0"/>
                        <a:t>Mathématiques</a:t>
                      </a:r>
                      <a:r>
                        <a:rPr lang="fr-FR" sz="2400" b="1" dirty="0"/>
                        <a:t>**</a:t>
                      </a:r>
                    </a:p>
                  </a:txBody>
                  <a:tcPr marL="137159" marR="137159" marT="68567" marB="68567"/>
                </a:tc>
                <a:tc>
                  <a:txBody>
                    <a:bodyPr/>
                    <a:lstStyle/>
                    <a:p>
                      <a:pPr algn="ctr"/>
                      <a:r>
                        <a:rPr lang="fr-FR" sz="2400" b="1" dirty="0"/>
                        <a:t>4h</a:t>
                      </a:r>
                    </a:p>
                  </a:txBody>
                  <a:tcPr marL="137159" marR="137159" marT="68567" marB="68567"/>
                </a:tc>
                <a:extLst>
                  <a:ext uri="{0D108BD9-81ED-4DB2-BD59-A6C34878D82A}">
                    <a16:rowId xmlns:a16="http://schemas.microsoft.com/office/drawing/2014/main" val="10005"/>
                  </a:ext>
                </a:extLst>
              </a:tr>
              <a:tr h="593952">
                <a:tc>
                  <a:txBody>
                    <a:bodyPr/>
                    <a:lstStyle/>
                    <a:p>
                      <a:pPr algn="ctr"/>
                      <a:r>
                        <a:rPr lang="fr-FR" sz="2400" b="1" u="sng" dirty="0"/>
                        <a:t>Physique-chimie**</a:t>
                      </a:r>
                    </a:p>
                  </a:txBody>
                  <a:tcPr marL="137159" marR="137159" marT="68567" marB="68567"/>
                </a:tc>
                <a:tc>
                  <a:txBody>
                    <a:bodyPr/>
                    <a:lstStyle/>
                    <a:p>
                      <a:pPr algn="ctr"/>
                      <a:r>
                        <a:rPr lang="fr-FR" sz="2400" b="1" dirty="0"/>
                        <a:t>3h</a:t>
                      </a:r>
                    </a:p>
                  </a:txBody>
                  <a:tcPr marL="137159" marR="137159" marT="68567" marB="68567"/>
                </a:tc>
                <a:extLst>
                  <a:ext uri="{0D108BD9-81ED-4DB2-BD59-A6C34878D82A}">
                    <a16:rowId xmlns:a16="http://schemas.microsoft.com/office/drawing/2014/main" val="10006"/>
                  </a:ext>
                </a:extLst>
              </a:tr>
              <a:tr h="593952">
                <a:tc>
                  <a:txBody>
                    <a:bodyPr/>
                    <a:lstStyle/>
                    <a:p>
                      <a:pPr algn="ctr"/>
                      <a:r>
                        <a:rPr lang="fr-FR" sz="2400" b="1" u="sng" dirty="0"/>
                        <a:t>Sciences et vie de la Terre**</a:t>
                      </a:r>
                    </a:p>
                  </a:txBody>
                  <a:tcPr marL="137159" marR="137159" marT="68567" marB="68567"/>
                </a:tc>
                <a:tc>
                  <a:txBody>
                    <a:bodyPr/>
                    <a:lstStyle/>
                    <a:p>
                      <a:pPr algn="ctr"/>
                      <a:r>
                        <a:rPr lang="fr-FR" sz="2400" b="1" dirty="0"/>
                        <a:t>1h30</a:t>
                      </a:r>
                    </a:p>
                  </a:txBody>
                  <a:tcPr marL="137159" marR="137159" marT="68567" marB="68567"/>
                </a:tc>
                <a:extLst>
                  <a:ext uri="{0D108BD9-81ED-4DB2-BD59-A6C34878D82A}">
                    <a16:rowId xmlns:a16="http://schemas.microsoft.com/office/drawing/2014/main" val="10007"/>
                  </a:ext>
                </a:extLst>
              </a:tr>
              <a:tr h="593952">
                <a:tc>
                  <a:txBody>
                    <a:bodyPr/>
                    <a:lstStyle/>
                    <a:p>
                      <a:pPr algn="ctr"/>
                      <a:r>
                        <a:rPr lang="fr-FR" sz="2400" b="1" u="sng" dirty="0"/>
                        <a:t>Éducation physique et sportive</a:t>
                      </a:r>
                    </a:p>
                  </a:txBody>
                  <a:tcPr marL="137159" marR="137159" marT="68567" marB="68567"/>
                </a:tc>
                <a:tc>
                  <a:txBody>
                    <a:bodyPr/>
                    <a:lstStyle/>
                    <a:p>
                      <a:pPr algn="ctr"/>
                      <a:r>
                        <a:rPr lang="fr-FR" sz="2400" b="1" dirty="0"/>
                        <a:t>2h</a:t>
                      </a:r>
                    </a:p>
                  </a:txBody>
                  <a:tcPr marL="137159" marR="137159" marT="68567" marB="68567"/>
                </a:tc>
                <a:extLst>
                  <a:ext uri="{0D108BD9-81ED-4DB2-BD59-A6C34878D82A}">
                    <a16:rowId xmlns:a16="http://schemas.microsoft.com/office/drawing/2014/main" val="10008"/>
                  </a:ext>
                </a:extLst>
              </a:tr>
              <a:tr h="593952">
                <a:tc>
                  <a:txBody>
                    <a:bodyPr/>
                    <a:lstStyle/>
                    <a:p>
                      <a:pPr algn="ctr"/>
                      <a:r>
                        <a:rPr lang="fr-FR" sz="2400" b="1" u="sng" dirty="0"/>
                        <a:t>Enseignement moral</a:t>
                      </a:r>
                      <a:r>
                        <a:rPr lang="fr-FR" sz="2400" b="1" u="sng" baseline="0" dirty="0"/>
                        <a:t> et civique</a:t>
                      </a:r>
                      <a:endParaRPr lang="fr-FR" sz="2400" b="1" u="sng" dirty="0"/>
                    </a:p>
                  </a:txBody>
                  <a:tcPr marL="137159" marR="137159" marT="68567" marB="68567"/>
                </a:tc>
                <a:tc>
                  <a:txBody>
                    <a:bodyPr/>
                    <a:lstStyle/>
                    <a:p>
                      <a:pPr algn="ctr"/>
                      <a:r>
                        <a:rPr lang="fr-FR" sz="2400" b="1" dirty="0"/>
                        <a:t>18h annuelles</a:t>
                      </a:r>
                    </a:p>
                  </a:txBody>
                  <a:tcPr marL="137159" marR="137159" marT="68567" marB="68567"/>
                </a:tc>
                <a:extLst>
                  <a:ext uri="{0D108BD9-81ED-4DB2-BD59-A6C34878D82A}">
                    <a16:rowId xmlns:a16="http://schemas.microsoft.com/office/drawing/2014/main" val="10009"/>
                  </a:ext>
                </a:extLst>
              </a:tr>
              <a:tr h="593952">
                <a:tc>
                  <a:txBody>
                    <a:bodyPr/>
                    <a:lstStyle/>
                    <a:p>
                      <a:pPr algn="ctr"/>
                      <a:r>
                        <a:rPr lang="fr-FR" sz="2400" b="1" dirty="0"/>
                        <a:t>Sciences</a:t>
                      </a:r>
                      <a:r>
                        <a:rPr lang="fr-FR" sz="2400" b="1" baseline="0" dirty="0"/>
                        <a:t> numériques et technologie**</a:t>
                      </a:r>
                      <a:endParaRPr lang="fr-FR" sz="2400" b="1" dirty="0"/>
                    </a:p>
                  </a:txBody>
                  <a:tcPr marL="137159" marR="137159" marT="68567" marB="68567"/>
                </a:tc>
                <a:tc>
                  <a:txBody>
                    <a:bodyPr/>
                    <a:lstStyle/>
                    <a:p>
                      <a:pPr algn="ctr"/>
                      <a:r>
                        <a:rPr lang="fr-FR" sz="2400" b="1" dirty="0"/>
                        <a:t>1h30</a:t>
                      </a:r>
                    </a:p>
                  </a:txBody>
                  <a:tcPr marL="137159" marR="137159" marT="68567" marB="68567"/>
                </a:tc>
                <a:extLst>
                  <a:ext uri="{0D108BD9-81ED-4DB2-BD59-A6C34878D82A}">
                    <a16:rowId xmlns:a16="http://schemas.microsoft.com/office/drawing/2014/main" val="10010"/>
                  </a:ext>
                </a:extLst>
              </a:tr>
              <a:tr h="593952">
                <a:tc>
                  <a:txBody>
                    <a:bodyPr/>
                    <a:lstStyle/>
                    <a:p>
                      <a:pPr algn="ctr"/>
                      <a:r>
                        <a:rPr lang="fr-FR" sz="2400" b="1" dirty="0"/>
                        <a:t>Accompagnement personnalisé</a:t>
                      </a:r>
                    </a:p>
                  </a:txBody>
                  <a:tcPr marL="137159" marR="137159" marT="68567" marB="68567"/>
                </a:tc>
                <a:tc>
                  <a:txBody>
                    <a:bodyPr/>
                    <a:lstStyle/>
                    <a:p>
                      <a:pPr algn="ctr"/>
                      <a:r>
                        <a:rPr lang="fr-FR" sz="2400" b="1" dirty="0"/>
                        <a:t>Selon les besoins des élèves</a:t>
                      </a:r>
                    </a:p>
                  </a:txBody>
                  <a:tcPr marL="137159" marR="137159" marT="68567" marB="68567"/>
                </a:tc>
                <a:extLst>
                  <a:ext uri="{0D108BD9-81ED-4DB2-BD59-A6C34878D82A}">
                    <a16:rowId xmlns:a16="http://schemas.microsoft.com/office/drawing/2014/main" val="10011"/>
                  </a:ext>
                </a:extLst>
              </a:tr>
              <a:tr h="593952">
                <a:tc>
                  <a:txBody>
                    <a:bodyPr/>
                    <a:lstStyle/>
                    <a:p>
                      <a:pPr algn="ctr"/>
                      <a:r>
                        <a:rPr lang="fr-FR" sz="2400" b="1" dirty="0"/>
                        <a:t>Accompagnement au choix de l’orientation</a:t>
                      </a:r>
                    </a:p>
                  </a:txBody>
                  <a:tcPr marL="137159" marR="137159" marT="68567" marB="68567"/>
                </a:tc>
                <a:tc>
                  <a:txBody>
                    <a:bodyPr/>
                    <a:lstStyle/>
                    <a:p>
                      <a:pPr algn="ctr"/>
                      <a:r>
                        <a:rPr lang="fr-FR" sz="2400" b="1" dirty="0"/>
                        <a:t>54h annuelles</a:t>
                      </a:r>
                      <a:r>
                        <a:rPr lang="fr-FR" sz="2400" b="1" baseline="0" dirty="0"/>
                        <a:t>*</a:t>
                      </a:r>
                      <a:endParaRPr lang="fr-FR" sz="2400" b="1" dirty="0">
                        <a:solidFill>
                          <a:srgbClr val="002060"/>
                        </a:solidFill>
                      </a:endParaRPr>
                    </a:p>
                  </a:txBody>
                  <a:tcPr marL="137159" marR="137159" marT="68567" marB="68567"/>
                </a:tc>
                <a:extLst>
                  <a:ext uri="{0D108BD9-81ED-4DB2-BD59-A6C34878D82A}">
                    <a16:rowId xmlns:a16="http://schemas.microsoft.com/office/drawing/2014/main" val="10012"/>
                  </a:ext>
                </a:extLst>
              </a:tr>
              <a:tr h="593952">
                <a:tc>
                  <a:txBody>
                    <a:bodyPr/>
                    <a:lstStyle/>
                    <a:p>
                      <a:pPr algn="ctr"/>
                      <a:r>
                        <a:rPr lang="fr-FR" sz="2400" b="1" dirty="0"/>
                        <a:t>Heures de vie de classe</a:t>
                      </a:r>
                    </a:p>
                  </a:txBody>
                  <a:tcPr marL="137159" marR="137159" marT="68567" marB="68567"/>
                </a:tc>
                <a:tc>
                  <a:txBody>
                    <a:bodyPr/>
                    <a:lstStyle/>
                    <a:p>
                      <a:pPr algn="ctr"/>
                      <a:endParaRPr lang="fr-FR" sz="2400" b="1" dirty="0"/>
                    </a:p>
                  </a:txBody>
                  <a:tcPr marL="137159" marR="137159" marT="68567" marB="68567"/>
                </a:tc>
                <a:extLst>
                  <a:ext uri="{0D108BD9-81ED-4DB2-BD59-A6C34878D82A}">
                    <a16:rowId xmlns:a16="http://schemas.microsoft.com/office/drawing/2014/main" val="10013"/>
                  </a:ext>
                </a:extLst>
              </a:tr>
            </a:tbl>
          </a:graphicData>
        </a:graphic>
      </p:graphicFrame>
      <p:sp>
        <p:nvSpPr>
          <p:cNvPr id="40" name="Text Box 13">
            <a:extLst>
              <a:ext uri="{FF2B5EF4-FFF2-40B4-BE49-F238E27FC236}">
                <a16:creationId xmlns:a16="http://schemas.microsoft.com/office/drawing/2014/main" id="{C3A43749-0A40-4745-B150-4A3F50335477}"/>
              </a:ext>
            </a:extLst>
          </p:cNvPr>
          <p:cNvSpPr txBox="1">
            <a:spLocks noChangeArrowheads="1"/>
          </p:cNvSpPr>
          <p:nvPr/>
        </p:nvSpPr>
        <p:spPr bwMode="auto">
          <a:xfrm>
            <a:off x="2555083" y="9463088"/>
            <a:ext cx="13051631" cy="784830"/>
          </a:xfrm>
          <a:prstGeom prst="rect">
            <a:avLst/>
          </a:prstGeom>
          <a:noFill/>
          <a:ln>
            <a:noFill/>
          </a:ln>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spcBef>
                <a:spcPct val="50000"/>
              </a:spcBef>
              <a:defRPr/>
            </a:pPr>
            <a:r>
              <a:rPr lang="fr-FR" sz="2250" dirty="0">
                <a:latin typeface="+mj-lt"/>
              </a:rPr>
              <a:t>* À titre indicatif, selon les besoins des élèves et les modalités de l’accompagnement à l’orientation mises en place dans l’établissement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3" name="Titre 1">
            <a:extLst>
              <a:ext uri="{FF2B5EF4-FFF2-40B4-BE49-F238E27FC236}">
                <a16:creationId xmlns:a16="http://schemas.microsoft.com/office/drawing/2014/main" id="{711E2B36-0A02-482A-B7D3-590006FA5ADE}"/>
              </a:ext>
            </a:extLst>
          </p:cNvPr>
          <p:cNvSpPr txBox="1">
            <a:spLocks/>
          </p:cNvSpPr>
          <p:nvPr/>
        </p:nvSpPr>
        <p:spPr bwMode="auto">
          <a:xfrm>
            <a:off x="3248025" y="723901"/>
            <a:ext cx="122205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r-FR" sz="5700" b="1">
              <a:ea typeface="Arial Black" panose="020B0A04020102020204" pitchFamily="34" charset="0"/>
              <a:cs typeface="Arial Black" panose="020B0A04020102020204" pitchFamily="34" charset="0"/>
            </a:endParaRPr>
          </a:p>
        </p:txBody>
      </p:sp>
      <p:sp>
        <p:nvSpPr>
          <p:cNvPr id="12" name="Espace réservé du texte 5">
            <a:extLst>
              <a:ext uri="{FF2B5EF4-FFF2-40B4-BE49-F238E27FC236}">
                <a16:creationId xmlns:a16="http://schemas.microsoft.com/office/drawing/2014/main" id="{83276F31-60D1-42CA-8BD1-22B404DCDE84}"/>
              </a:ext>
            </a:extLst>
          </p:cNvPr>
          <p:cNvSpPr txBox="1">
            <a:spLocks/>
          </p:cNvSpPr>
          <p:nvPr/>
        </p:nvSpPr>
        <p:spPr>
          <a:xfrm>
            <a:off x="835820" y="3005138"/>
            <a:ext cx="16978313" cy="68984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defRPr/>
            </a:pPr>
            <a:r>
              <a:rPr lang="fr-FR" sz="4500" dirty="0"/>
              <a:t>Chaque lycéen bénéficie d’un accompagnement SELON ses besoins,</a:t>
            </a:r>
          </a:p>
          <a:p>
            <a:pPr>
              <a:lnSpc>
                <a:spcPct val="120000"/>
              </a:lnSpc>
              <a:defRPr/>
            </a:pPr>
            <a:r>
              <a:rPr lang="fr-FR" sz="4800" b="1" dirty="0"/>
              <a:t>Accompagnement personnalisé :</a:t>
            </a:r>
          </a:p>
          <a:p>
            <a:pPr marL="1338263" lvl="1" indent="-402432">
              <a:lnSpc>
                <a:spcPct val="120000"/>
              </a:lnSpc>
              <a:defRPr/>
            </a:pPr>
            <a:r>
              <a:rPr lang="fr-FR" sz="3900" dirty="0"/>
              <a:t>Pour consolider sa maîtrise de l’expression écrite et orale;</a:t>
            </a:r>
          </a:p>
          <a:p>
            <a:pPr marL="1338263" lvl="1" indent="-402432">
              <a:lnSpc>
                <a:spcPct val="120000"/>
              </a:lnSpc>
              <a:defRPr/>
            </a:pPr>
            <a:r>
              <a:rPr lang="fr-FR" sz="3900" dirty="0"/>
              <a:t>Pour consolider ses compétences mathématiques; </a:t>
            </a:r>
          </a:p>
          <a:p>
            <a:pPr>
              <a:lnSpc>
                <a:spcPct val="120000"/>
              </a:lnSpc>
              <a:defRPr/>
            </a:pPr>
            <a:r>
              <a:rPr lang="fr-FR" sz="4800" b="1" dirty="0"/>
              <a:t>L’accompagnement comprend une aide au choix de l’orientation :</a:t>
            </a:r>
          </a:p>
          <a:p>
            <a:pPr marL="1343025" lvl="1" indent="-428625">
              <a:defRPr/>
            </a:pPr>
            <a:r>
              <a:rPr lang="fr-FR" sz="3900" dirty="0"/>
              <a:t>Pour guider chaque lycéen dans la conception de son projet de poursuite d’études;</a:t>
            </a:r>
          </a:p>
          <a:p>
            <a:pPr marL="1343025" lvl="1" indent="-428625">
              <a:defRPr/>
            </a:pPr>
            <a:r>
              <a:rPr lang="fr-FR" sz="3900" dirty="0"/>
              <a:t>Pour le choix de sa voie en vue de son passage en 1</a:t>
            </a:r>
            <a:r>
              <a:rPr lang="fr-FR" sz="3900" baseline="30000" dirty="0"/>
              <a:t>ère </a:t>
            </a:r>
            <a:r>
              <a:rPr lang="fr-FR" sz="3900" dirty="0"/>
              <a:t>;</a:t>
            </a:r>
          </a:p>
          <a:p>
            <a:pPr marL="1343025" lvl="1" indent="-428625">
              <a:defRPr/>
            </a:pPr>
            <a:r>
              <a:rPr lang="fr-FR" sz="3900" dirty="0"/>
              <a:t>Pour définir ses 3 enseignements de spécialité s’il envisage une 1</a:t>
            </a:r>
            <a:r>
              <a:rPr lang="fr-FR" sz="3900" baseline="30000" dirty="0"/>
              <a:t>ère</a:t>
            </a:r>
            <a:r>
              <a:rPr lang="fr-FR" sz="3900" dirty="0"/>
              <a:t> générale ou sa série s’il envisage une 1</a:t>
            </a:r>
            <a:r>
              <a:rPr lang="fr-FR" sz="3900" baseline="30000" dirty="0"/>
              <a:t>ère</a:t>
            </a:r>
            <a:r>
              <a:rPr lang="fr-FR" sz="3900" dirty="0"/>
              <a:t> technologique.</a:t>
            </a:r>
          </a:p>
          <a:p>
            <a:pPr marL="0" indent="0">
              <a:lnSpc>
                <a:spcPct val="120000"/>
              </a:lnSpc>
              <a:buNone/>
              <a:defRPr/>
            </a:pPr>
            <a:endParaRPr lang="fr-FR" sz="3150" b="1" dirty="0"/>
          </a:p>
        </p:txBody>
      </p:sp>
      <p:grpSp>
        <p:nvGrpSpPr>
          <p:cNvPr id="10" name="Group 3">
            <a:extLst>
              <a:ext uri="{FF2B5EF4-FFF2-40B4-BE49-F238E27FC236}">
                <a16:creationId xmlns:a16="http://schemas.microsoft.com/office/drawing/2014/main" id="{27810B8E-CF6E-4014-BC22-226ADB60DEF8}"/>
              </a:ext>
            </a:extLst>
          </p:cNvPr>
          <p:cNvGrpSpPr/>
          <p:nvPr/>
        </p:nvGrpSpPr>
        <p:grpSpPr>
          <a:xfrm>
            <a:off x="-1005384" y="-4000500"/>
            <a:ext cx="20298767" cy="5381410"/>
            <a:chOff x="0" y="2851713"/>
            <a:chExt cx="11757473" cy="2520387"/>
          </a:xfrm>
          <a:solidFill>
            <a:schemeClr val="accent3"/>
          </a:solidFill>
        </p:grpSpPr>
        <p:sp>
          <p:nvSpPr>
            <p:cNvPr id="11" name="Freeform 4">
              <a:extLst>
                <a:ext uri="{FF2B5EF4-FFF2-40B4-BE49-F238E27FC236}">
                  <a16:creationId xmlns:a16="http://schemas.microsoft.com/office/drawing/2014/main" id="{CC30A898-98AD-4EF2-869D-771EB45F136C}"/>
                </a:ext>
              </a:extLst>
            </p:cNvPr>
            <p:cNvSpPr/>
            <p:nvPr/>
          </p:nvSpPr>
          <p:spPr>
            <a:xfrm>
              <a:off x="0" y="2851713"/>
              <a:ext cx="11757473" cy="2520387"/>
            </a:xfrm>
            <a:custGeom>
              <a:avLst/>
              <a:gdLst/>
              <a:ahLst/>
              <a:cxnLst/>
              <a:rect l="l" t="t" r="r" b="b"/>
              <a:pathLst>
                <a:path w="11757473" h="5372100">
                  <a:moveTo>
                    <a:pt x="10206803" y="0"/>
                  </a:moveTo>
                  <a:lnTo>
                    <a:pt x="1550670" y="0"/>
                  </a:lnTo>
                  <a:lnTo>
                    <a:pt x="0" y="2686050"/>
                  </a:lnTo>
                  <a:lnTo>
                    <a:pt x="1550670" y="5372100"/>
                  </a:lnTo>
                  <a:lnTo>
                    <a:pt x="10206803" y="5372100"/>
                  </a:lnTo>
                  <a:lnTo>
                    <a:pt x="11757473" y="2686050"/>
                  </a:lnTo>
                  <a:lnTo>
                    <a:pt x="10206803" y="0"/>
                  </a:lnTo>
                  <a:close/>
                </a:path>
              </a:pathLst>
            </a:custGeom>
            <a:grpFill/>
          </p:spPr>
          <p:txBody>
            <a:bodyPr/>
            <a:lstStyle/>
            <a:p>
              <a:endParaRPr lang="fr-MU" dirty="0"/>
            </a:p>
          </p:txBody>
        </p:sp>
      </p:grpSp>
      <p:sp>
        <p:nvSpPr>
          <p:cNvPr id="16" name="Titre 1">
            <a:extLst>
              <a:ext uri="{FF2B5EF4-FFF2-40B4-BE49-F238E27FC236}">
                <a16:creationId xmlns:a16="http://schemas.microsoft.com/office/drawing/2014/main" id="{6E3E3DC6-DC99-44AE-A20F-B4DF25E8A9E6}"/>
              </a:ext>
            </a:extLst>
          </p:cNvPr>
          <p:cNvSpPr txBox="1">
            <a:spLocks/>
          </p:cNvSpPr>
          <p:nvPr/>
        </p:nvSpPr>
        <p:spPr>
          <a:xfrm>
            <a:off x="0" y="383380"/>
            <a:ext cx="18288000" cy="1023938"/>
          </a:xfrm>
          <a:prstGeom prst="rect">
            <a:avLst/>
          </a:prstGeom>
        </p:spPr>
        <p:txBody>
          <a:bodyPr/>
          <a:lstStyle>
            <a:lvl1pPr algn="l" defTabSz="457200"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pPr algn="ctr">
              <a:defRPr/>
            </a:pPr>
            <a:r>
              <a:rPr lang="fr-FR" sz="5700" dirty="0">
                <a:solidFill>
                  <a:schemeClr val="tx2"/>
                </a:solidFill>
                <a:latin typeface="Calibri" panose="020F0502020204030204" pitchFamily="34" charset="0"/>
                <a:cs typeface="Calibri" panose="020F0502020204030204" pitchFamily="34" charset="0"/>
              </a:rPr>
              <a:t>La scolarité au lycée général</a:t>
            </a:r>
            <a:br>
              <a:rPr lang="fr-FR" sz="5700" dirty="0">
                <a:solidFill>
                  <a:schemeClr val="tx2"/>
                </a:solidFill>
                <a:latin typeface="Calibri" panose="020F0502020204030204" pitchFamily="34" charset="0"/>
                <a:cs typeface="Calibri" panose="020F0502020204030204" pitchFamily="34" charset="0"/>
              </a:rPr>
            </a:br>
            <a:r>
              <a:rPr lang="fr-FR" sz="5700" dirty="0">
                <a:solidFill>
                  <a:schemeClr val="tx2"/>
                </a:solidFill>
                <a:latin typeface="Calibri" panose="020F0502020204030204" pitchFamily="34" charset="0"/>
                <a:cs typeface="Calibri" panose="020F0502020204030204" pitchFamily="34" charset="0"/>
              </a:rPr>
              <a:t>et technologique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a16="http://schemas.microsoft.com/office/drawing/2014/main" id="{1145980D-F53D-40C3-BC6D-08924C892FCB}"/>
              </a:ext>
            </a:extLst>
          </p:cNvPr>
          <p:cNvSpPr txBox="1">
            <a:spLocks/>
          </p:cNvSpPr>
          <p:nvPr/>
        </p:nvSpPr>
        <p:spPr>
          <a:xfrm>
            <a:off x="152400" y="1352559"/>
            <a:ext cx="18135600" cy="5867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endParaRPr lang="fr-FR" altLang="fr-FR" sz="4200" dirty="0"/>
          </a:p>
          <a:p>
            <a:pPr>
              <a:buFont typeface="Arial" panose="020B0604020202020204" pitchFamily="34" charset="0"/>
              <a:buChar char="■"/>
              <a:defRPr/>
            </a:pPr>
            <a:r>
              <a:rPr lang="fr-FR" altLang="fr-FR" sz="3600" dirty="0"/>
              <a:t>À la fin de l’année de 2</a:t>
            </a:r>
            <a:r>
              <a:rPr lang="fr-FR" altLang="fr-FR" sz="3600" baseline="30000" dirty="0"/>
              <a:t>nde</a:t>
            </a:r>
            <a:r>
              <a:rPr lang="fr-FR" altLang="fr-FR" sz="3600" dirty="0"/>
              <a:t>, </a:t>
            </a:r>
            <a:r>
              <a:rPr lang="fr-FR" altLang="fr-FR" sz="3600" b="1" dirty="0"/>
              <a:t>chaque élève est orienté</a:t>
            </a:r>
            <a:r>
              <a:rPr lang="fr-FR" altLang="fr-FR" sz="3600" dirty="0"/>
              <a:t>, après avis du conseil de classe.</a:t>
            </a:r>
          </a:p>
          <a:p>
            <a:pPr>
              <a:buFont typeface="Arial" panose="020B0604020202020204" pitchFamily="34" charset="0"/>
              <a:buChar char="■"/>
              <a:defRPr/>
            </a:pPr>
            <a:r>
              <a:rPr lang="fr-FR" altLang="fr-FR" sz="3600" dirty="0"/>
              <a:t>La 2</a:t>
            </a:r>
            <a:r>
              <a:rPr lang="fr-FR" altLang="fr-FR" sz="3600" baseline="30000" dirty="0"/>
              <a:t>nde</a:t>
            </a:r>
            <a:r>
              <a:rPr lang="fr-FR" altLang="fr-FR" sz="3600" dirty="0"/>
              <a:t> est un </a:t>
            </a:r>
            <a:r>
              <a:rPr lang="fr-FR" altLang="fr-FR" sz="3600" b="1" dirty="0"/>
              <a:t>pallier d’orientation </a:t>
            </a:r>
            <a:r>
              <a:rPr lang="fr-FR" altLang="fr-FR" sz="3600" dirty="0"/>
              <a:t>important qui demande une préparation</a:t>
            </a:r>
          </a:p>
          <a:p>
            <a:pPr lvl="1">
              <a:defRPr/>
            </a:pPr>
            <a:endParaRPr lang="fr-FR" altLang="fr-FR" sz="3600" dirty="0"/>
          </a:p>
          <a:p>
            <a:pPr lvl="1">
              <a:defRPr/>
            </a:pPr>
            <a:r>
              <a:rPr lang="fr-FR" altLang="fr-FR" sz="4800" dirty="0"/>
              <a:t>En </a:t>
            </a:r>
            <a:r>
              <a:rPr lang="fr-FR" altLang="fr-FR" sz="4800" b="1" dirty="0"/>
              <a:t>voie technologique (STMG: 3 Spécialités)</a:t>
            </a:r>
          </a:p>
          <a:p>
            <a:pPr lvl="1" indent="0">
              <a:buNone/>
              <a:defRPr/>
            </a:pPr>
            <a:endParaRPr lang="fr-FR" altLang="fr-FR" sz="3600" dirty="0"/>
          </a:p>
          <a:p>
            <a:pPr lvl="1">
              <a:defRPr/>
            </a:pPr>
            <a:r>
              <a:rPr lang="fr-FR" altLang="fr-FR" sz="4800" dirty="0"/>
              <a:t>En </a:t>
            </a:r>
            <a:r>
              <a:rPr lang="fr-FR" altLang="fr-FR" sz="4800" b="1" dirty="0"/>
              <a:t>voie générale</a:t>
            </a:r>
            <a:endParaRPr lang="fr-FR" altLang="fr-FR" sz="4800" dirty="0"/>
          </a:p>
          <a:p>
            <a:pPr lvl="2">
              <a:buFont typeface="Wingdings" panose="05000000000000000000" pitchFamily="2" charset="2"/>
              <a:buChar char="ü"/>
              <a:defRPr/>
            </a:pPr>
            <a:r>
              <a:rPr lang="fr-FR" altLang="fr-FR" sz="3600" i="1" dirty="0"/>
              <a:t>auquel cas il </a:t>
            </a:r>
            <a:r>
              <a:rPr lang="fr-FR" altLang="fr-FR" sz="3600" b="1" i="1" dirty="0"/>
              <a:t>choisit ses 3 enseignements de spécialité</a:t>
            </a:r>
            <a:r>
              <a:rPr lang="fr-FR" altLang="fr-FR" sz="3600" i="1" dirty="0"/>
              <a:t> pour la classe de 1</a:t>
            </a:r>
            <a:r>
              <a:rPr lang="fr-FR" altLang="fr-FR" sz="3600" i="1" baseline="30000" dirty="0"/>
              <a:t>ère</a:t>
            </a:r>
            <a:endParaRPr lang="fr-FR" altLang="fr-FR" sz="4200" i="1" dirty="0"/>
          </a:p>
        </p:txBody>
      </p:sp>
      <p:grpSp>
        <p:nvGrpSpPr>
          <p:cNvPr id="10" name="Group 3">
            <a:extLst>
              <a:ext uri="{FF2B5EF4-FFF2-40B4-BE49-F238E27FC236}">
                <a16:creationId xmlns:a16="http://schemas.microsoft.com/office/drawing/2014/main" id="{C468FB3D-6F4C-4996-B58F-AF70CDEB4BAC}"/>
              </a:ext>
            </a:extLst>
          </p:cNvPr>
          <p:cNvGrpSpPr/>
          <p:nvPr/>
        </p:nvGrpSpPr>
        <p:grpSpPr>
          <a:xfrm>
            <a:off x="-1005384" y="-4038600"/>
            <a:ext cx="20298767" cy="5381410"/>
            <a:chOff x="0" y="2851713"/>
            <a:chExt cx="11757473" cy="2520387"/>
          </a:xfrm>
          <a:solidFill>
            <a:schemeClr val="accent3"/>
          </a:solidFill>
        </p:grpSpPr>
        <p:sp>
          <p:nvSpPr>
            <p:cNvPr id="12" name="Freeform 4">
              <a:extLst>
                <a:ext uri="{FF2B5EF4-FFF2-40B4-BE49-F238E27FC236}">
                  <a16:creationId xmlns:a16="http://schemas.microsoft.com/office/drawing/2014/main" id="{1F3E98DB-797D-4F00-A197-7E6A7F879485}"/>
                </a:ext>
              </a:extLst>
            </p:cNvPr>
            <p:cNvSpPr/>
            <p:nvPr/>
          </p:nvSpPr>
          <p:spPr>
            <a:xfrm>
              <a:off x="0" y="2851713"/>
              <a:ext cx="11757473" cy="2520387"/>
            </a:xfrm>
            <a:custGeom>
              <a:avLst/>
              <a:gdLst/>
              <a:ahLst/>
              <a:cxnLst/>
              <a:rect l="l" t="t" r="r" b="b"/>
              <a:pathLst>
                <a:path w="11757473" h="5372100">
                  <a:moveTo>
                    <a:pt x="10206803" y="0"/>
                  </a:moveTo>
                  <a:lnTo>
                    <a:pt x="1550670" y="0"/>
                  </a:lnTo>
                  <a:lnTo>
                    <a:pt x="0" y="2686050"/>
                  </a:lnTo>
                  <a:lnTo>
                    <a:pt x="1550670" y="5372100"/>
                  </a:lnTo>
                  <a:lnTo>
                    <a:pt x="10206803" y="5372100"/>
                  </a:lnTo>
                  <a:lnTo>
                    <a:pt x="11757473" y="2686050"/>
                  </a:lnTo>
                  <a:lnTo>
                    <a:pt x="10206803" y="0"/>
                  </a:lnTo>
                  <a:close/>
                </a:path>
              </a:pathLst>
            </a:custGeom>
            <a:solidFill>
              <a:schemeClr val="accent6"/>
            </a:solidFill>
          </p:spPr>
          <p:txBody>
            <a:bodyPr/>
            <a:lstStyle/>
            <a:p>
              <a:endParaRPr lang="fr-MU" dirty="0"/>
            </a:p>
          </p:txBody>
        </p:sp>
      </p:grpSp>
      <p:sp>
        <p:nvSpPr>
          <p:cNvPr id="14" name="Titre 1">
            <a:extLst>
              <a:ext uri="{FF2B5EF4-FFF2-40B4-BE49-F238E27FC236}">
                <a16:creationId xmlns:a16="http://schemas.microsoft.com/office/drawing/2014/main" id="{FB529226-CC3E-40C8-9F0C-0C8C407AA6AC}"/>
              </a:ext>
            </a:extLst>
          </p:cNvPr>
          <p:cNvSpPr txBox="1">
            <a:spLocks/>
          </p:cNvSpPr>
          <p:nvPr/>
        </p:nvSpPr>
        <p:spPr>
          <a:xfrm>
            <a:off x="0" y="20611"/>
            <a:ext cx="18288000" cy="1504950"/>
          </a:xfrm>
          <a:prstGeom prst="rect">
            <a:avLst/>
          </a:prstGeom>
        </p:spPr>
        <p:txBody>
          <a:bodyPr>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9000" b="1" dirty="0">
                <a:solidFill>
                  <a:schemeClr val="tx2"/>
                </a:solidFill>
                <a:latin typeface="+mn-lt"/>
              </a:rPr>
              <a:t>Après la seconde :</a:t>
            </a:r>
            <a:br>
              <a:rPr lang="fr-FR" sz="9000" b="1" dirty="0">
                <a:solidFill>
                  <a:schemeClr val="tx2"/>
                </a:solidFill>
                <a:latin typeface="+mn-lt"/>
              </a:rPr>
            </a:br>
            <a:r>
              <a:rPr lang="fr-FR" sz="9000" b="1" dirty="0">
                <a:solidFill>
                  <a:schemeClr val="tx2"/>
                </a:solidFill>
                <a:latin typeface="+mn-lt"/>
              </a:rPr>
              <a:t>voie générale ou technologique ?</a:t>
            </a:r>
          </a:p>
        </p:txBody>
      </p:sp>
      <p:sp>
        <p:nvSpPr>
          <p:cNvPr id="15" name="Espace réservé du texte 2">
            <a:extLst>
              <a:ext uri="{FF2B5EF4-FFF2-40B4-BE49-F238E27FC236}">
                <a16:creationId xmlns:a16="http://schemas.microsoft.com/office/drawing/2014/main" id="{6E8FCB70-ED3E-4D00-8F3D-F181648F92FB}"/>
              </a:ext>
            </a:extLst>
          </p:cNvPr>
          <p:cNvSpPr txBox="1">
            <a:spLocks/>
          </p:cNvSpPr>
          <p:nvPr/>
        </p:nvSpPr>
        <p:spPr>
          <a:xfrm>
            <a:off x="2269067" y="6819900"/>
            <a:ext cx="16154400" cy="28971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defRPr/>
            </a:pPr>
            <a:r>
              <a:rPr lang="fr-FR" altLang="fr-FR" dirty="0">
                <a:latin typeface="+mj-lt"/>
              </a:rPr>
              <a:t> </a:t>
            </a:r>
            <a:r>
              <a:rPr lang="fr-FR" altLang="fr-FR" sz="2900" dirty="0">
                <a:latin typeface="+mj-lt"/>
              </a:rPr>
              <a:t>En </a:t>
            </a:r>
            <a:r>
              <a:rPr lang="fr-FR" altLang="fr-FR" sz="2900" b="1" dirty="0">
                <a:latin typeface="+mj-lt"/>
              </a:rPr>
              <a:t>2</a:t>
            </a:r>
            <a:r>
              <a:rPr lang="fr-FR" altLang="fr-FR" sz="2900" b="1" baseline="30000" dirty="0">
                <a:latin typeface="+mj-lt"/>
              </a:rPr>
              <a:t>nde </a:t>
            </a:r>
            <a:r>
              <a:rPr lang="fr-FR" altLang="fr-FR" sz="2900" b="1" dirty="0">
                <a:latin typeface="+mj-lt"/>
              </a:rPr>
              <a:t> GT </a:t>
            </a:r>
            <a:r>
              <a:rPr lang="fr-FR" altLang="fr-FR" sz="2900" dirty="0">
                <a:latin typeface="+mj-lt"/>
              </a:rPr>
              <a:t>: </a:t>
            </a:r>
            <a:r>
              <a:rPr lang="fr-FR" altLang="fr-FR" sz="2900" u="sng" dirty="0">
                <a:latin typeface="+mj-lt"/>
              </a:rPr>
              <a:t>tronc commun </a:t>
            </a:r>
            <a:r>
              <a:rPr lang="fr-FR" altLang="fr-FR" sz="2900" dirty="0">
                <a:latin typeface="+mj-lt"/>
              </a:rPr>
              <a:t>+ accompagnement personnalisé (AP) (+ </a:t>
            </a:r>
            <a:r>
              <a:rPr lang="fr-FR" altLang="fr-FR" sz="2900" b="1" dirty="0">
                <a:latin typeface="+mj-lt"/>
              </a:rPr>
              <a:t>options 3h00</a:t>
            </a:r>
            <a:r>
              <a:rPr lang="fr-FR" altLang="fr-FR" sz="2900" dirty="0">
                <a:latin typeface="+mj-lt"/>
              </a:rPr>
              <a:t>/1h30)</a:t>
            </a:r>
          </a:p>
          <a:p>
            <a:pPr>
              <a:lnSpc>
                <a:spcPct val="300000"/>
              </a:lnSpc>
              <a:buFont typeface="Wingdings" panose="05000000000000000000" pitchFamily="2" charset="2"/>
              <a:buChar char="Ø"/>
              <a:defRPr/>
            </a:pPr>
            <a:r>
              <a:rPr lang="fr-FR" altLang="fr-FR" sz="2900" dirty="0">
                <a:latin typeface="+mj-lt"/>
              </a:rPr>
              <a:t> En </a:t>
            </a:r>
            <a:r>
              <a:rPr lang="fr-FR" altLang="fr-FR" sz="2900" b="1" dirty="0">
                <a:latin typeface="+mj-lt"/>
              </a:rPr>
              <a:t>1</a:t>
            </a:r>
            <a:r>
              <a:rPr lang="fr-FR" altLang="fr-FR" sz="2900" b="1" baseline="30000" dirty="0">
                <a:latin typeface="+mj-lt"/>
              </a:rPr>
              <a:t>ère</a:t>
            </a:r>
            <a:r>
              <a:rPr lang="fr-FR" altLang="fr-FR" sz="2900" b="1" dirty="0">
                <a:latin typeface="+mj-lt"/>
              </a:rPr>
              <a:t> G</a:t>
            </a:r>
            <a:r>
              <a:rPr lang="fr-FR" altLang="fr-FR" sz="2900" dirty="0">
                <a:latin typeface="+mj-lt"/>
              </a:rPr>
              <a:t>  : </a:t>
            </a:r>
            <a:r>
              <a:rPr lang="fr-FR" altLang="fr-FR" sz="2900" u="sng" dirty="0">
                <a:latin typeface="+mj-lt"/>
              </a:rPr>
              <a:t>tronc commun </a:t>
            </a:r>
            <a:r>
              <a:rPr lang="fr-FR" altLang="fr-FR" sz="2900" dirty="0">
                <a:latin typeface="+mj-lt"/>
              </a:rPr>
              <a:t>+ </a:t>
            </a:r>
            <a:r>
              <a:rPr lang="fr-FR" altLang="fr-FR" sz="2900" b="1" dirty="0">
                <a:latin typeface="+mj-lt"/>
              </a:rPr>
              <a:t>3 spécialités (12H00)  </a:t>
            </a:r>
            <a:r>
              <a:rPr lang="fr-FR" altLang="fr-FR" sz="2900" dirty="0">
                <a:latin typeface="+mj-lt"/>
              </a:rPr>
              <a:t>+ AP</a:t>
            </a:r>
            <a:r>
              <a:rPr lang="fr-FR" altLang="fr-FR" sz="2900" dirty="0">
                <a:solidFill>
                  <a:srgbClr val="FF0000"/>
                </a:solidFill>
                <a:latin typeface="+mj-lt"/>
              </a:rPr>
              <a:t>  </a:t>
            </a:r>
            <a:r>
              <a:rPr lang="fr-FR" altLang="fr-FR" sz="2900" dirty="0">
                <a:latin typeface="+mj-lt"/>
              </a:rPr>
              <a:t>(+ </a:t>
            </a:r>
            <a:r>
              <a:rPr lang="fr-FR" altLang="fr-FR" sz="2900" b="1" dirty="0">
                <a:latin typeface="+mj-lt"/>
              </a:rPr>
              <a:t>options 3h00</a:t>
            </a:r>
            <a:r>
              <a:rPr lang="fr-FR" altLang="fr-FR" sz="2900" dirty="0">
                <a:latin typeface="+mj-lt"/>
              </a:rPr>
              <a:t>)</a:t>
            </a:r>
          </a:p>
          <a:p>
            <a:pPr>
              <a:lnSpc>
                <a:spcPct val="300000"/>
              </a:lnSpc>
              <a:buFont typeface="Wingdings" panose="05000000000000000000" pitchFamily="2" charset="2"/>
              <a:buChar char="Ø"/>
              <a:defRPr/>
            </a:pPr>
            <a:r>
              <a:rPr lang="fr-FR" altLang="fr-FR" sz="2900" dirty="0">
                <a:latin typeface="+mj-lt"/>
              </a:rPr>
              <a:t> En </a:t>
            </a:r>
            <a:r>
              <a:rPr lang="fr-FR" altLang="fr-FR" sz="2900" b="1" dirty="0">
                <a:latin typeface="+mj-lt"/>
              </a:rPr>
              <a:t>T</a:t>
            </a:r>
            <a:r>
              <a:rPr lang="fr-FR" altLang="fr-FR" sz="2900" b="1" baseline="30000" dirty="0">
                <a:latin typeface="+mj-lt"/>
              </a:rPr>
              <a:t>ale</a:t>
            </a:r>
            <a:r>
              <a:rPr lang="fr-FR" altLang="fr-FR" sz="2900" dirty="0">
                <a:latin typeface="+mj-lt"/>
              </a:rPr>
              <a:t> </a:t>
            </a:r>
            <a:r>
              <a:rPr lang="fr-FR" altLang="fr-FR" sz="2900" b="1" dirty="0">
                <a:latin typeface="+mj-lt"/>
              </a:rPr>
              <a:t>G </a:t>
            </a:r>
            <a:r>
              <a:rPr lang="fr-FR" altLang="fr-FR" sz="2900" dirty="0">
                <a:latin typeface="+mj-lt"/>
              </a:rPr>
              <a:t>: </a:t>
            </a:r>
            <a:r>
              <a:rPr lang="fr-FR" altLang="fr-FR" sz="2900" u="sng" dirty="0">
                <a:latin typeface="+mj-lt"/>
              </a:rPr>
              <a:t>tronc commun </a:t>
            </a:r>
            <a:r>
              <a:rPr lang="fr-FR" altLang="fr-FR" sz="2900" dirty="0">
                <a:latin typeface="+mj-lt"/>
              </a:rPr>
              <a:t>+    </a:t>
            </a:r>
            <a:r>
              <a:rPr lang="fr-FR" altLang="fr-FR" sz="2900" b="1" dirty="0">
                <a:latin typeface="+mj-lt"/>
              </a:rPr>
              <a:t>2 spécialités (12H00)  </a:t>
            </a:r>
            <a:r>
              <a:rPr lang="fr-FR" altLang="fr-FR" sz="2900" dirty="0">
                <a:latin typeface="+mj-lt"/>
              </a:rPr>
              <a:t>+ AP (+ </a:t>
            </a:r>
            <a:r>
              <a:rPr lang="fr-FR" altLang="fr-FR" sz="2900" b="1" dirty="0">
                <a:latin typeface="+mj-lt"/>
              </a:rPr>
              <a:t>options 3h00 </a:t>
            </a:r>
            <a:r>
              <a:rPr lang="fr-FR" altLang="fr-FR" sz="2900" dirty="0">
                <a:latin typeface="+mj-lt"/>
              </a:rPr>
              <a:t>+ option de terminale 3h00)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3086</TotalTime>
  <Words>1561</Words>
  <Application>Microsoft Office PowerPoint</Application>
  <PresentationFormat>Personnalisé</PresentationFormat>
  <Paragraphs>265</Paragraphs>
  <Slides>15</Slides>
  <Notes>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15</vt:i4>
      </vt:variant>
    </vt:vector>
  </HeadingPairs>
  <TitlesOfParts>
    <vt:vector size="28" baseType="lpstr">
      <vt:lpstr>Shruti</vt:lpstr>
      <vt:lpstr>Arial Black</vt:lpstr>
      <vt:lpstr>Times New Roman</vt:lpstr>
      <vt:lpstr>StarSymbol</vt:lpstr>
      <vt:lpstr>Arial</vt:lpstr>
      <vt:lpstr>Wingdings</vt:lpstr>
      <vt:lpstr>Lucida Sans Unicode</vt:lpstr>
      <vt:lpstr>Aharoni</vt:lpstr>
      <vt:lpstr>MS PGothic</vt:lpstr>
      <vt:lpstr>Calibri</vt:lpstr>
      <vt:lpstr>Calibri Light</vt:lpstr>
      <vt:lpstr>Carlito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Cinq options proposées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 et Bleu Géométrique Entreprise Progrès Rapport Développement Durable Objectifs Présentation</dc:title>
  <dc:creator>LDM</dc:creator>
  <cp:lastModifiedBy>Joelle GUIOT</cp:lastModifiedBy>
  <cp:revision>138</cp:revision>
  <dcterms:created xsi:type="dcterms:W3CDTF">2006-08-16T00:00:00Z</dcterms:created>
  <dcterms:modified xsi:type="dcterms:W3CDTF">2022-08-30T08:13:00Z</dcterms:modified>
  <dc:identifier>DAEr1Etnh54</dc:identifier>
</cp:coreProperties>
</file>